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26"/>
  </p:handoutMasterIdLst>
  <p:sldIdLst>
    <p:sldId id="259" r:id="rId4"/>
    <p:sldId id="449" r:id="rId6"/>
    <p:sldId id="439" r:id="rId7"/>
    <p:sldId id="277" r:id="rId8"/>
    <p:sldId id="279" r:id="rId9"/>
    <p:sldId id="440" r:id="rId10"/>
    <p:sldId id="284" r:id="rId11"/>
    <p:sldId id="363" r:id="rId12"/>
    <p:sldId id="364" r:id="rId13"/>
    <p:sldId id="365" r:id="rId14"/>
    <p:sldId id="367" r:id="rId15"/>
    <p:sldId id="368" r:id="rId16"/>
    <p:sldId id="369" r:id="rId17"/>
    <p:sldId id="441" r:id="rId18"/>
    <p:sldId id="370" r:id="rId19"/>
    <p:sldId id="371" r:id="rId20"/>
    <p:sldId id="372" r:id="rId21"/>
    <p:sldId id="373" r:id="rId22"/>
    <p:sldId id="376" r:id="rId23"/>
    <p:sldId id="377" r:id="rId24"/>
    <p:sldId id="452" r:id="rId25"/>
    <p:sldId id="285" r:id="rId26"/>
    <p:sldId id="453" r:id="rId27"/>
    <p:sldId id="442" r:id="rId28"/>
    <p:sldId id="380" r:id="rId29"/>
    <p:sldId id="381" r:id="rId30"/>
    <p:sldId id="287" r:id="rId31"/>
    <p:sldId id="288" r:id="rId32"/>
    <p:sldId id="416" r:id="rId33"/>
    <p:sldId id="417" r:id="rId34"/>
    <p:sldId id="290" r:id="rId35"/>
    <p:sldId id="386" r:id="rId36"/>
    <p:sldId id="387" r:id="rId37"/>
    <p:sldId id="414" r:id="rId38"/>
    <p:sldId id="415" r:id="rId39"/>
    <p:sldId id="390" r:id="rId40"/>
    <p:sldId id="418" r:id="rId41"/>
    <p:sldId id="419" r:id="rId42"/>
    <p:sldId id="420" r:id="rId43"/>
    <p:sldId id="421" r:id="rId44"/>
    <p:sldId id="422" r:id="rId45"/>
    <p:sldId id="423" r:id="rId46"/>
    <p:sldId id="424" r:id="rId47"/>
    <p:sldId id="425" r:id="rId48"/>
    <p:sldId id="426" r:id="rId49"/>
    <p:sldId id="427" r:id="rId50"/>
    <p:sldId id="276" r:id="rId51"/>
    <p:sldId id="428" r:id="rId52"/>
    <p:sldId id="429" r:id="rId53"/>
    <p:sldId id="437" r:id="rId54"/>
    <p:sldId id="438" r:id="rId55"/>
    <p:sldId id="430" r:id="rId56"/>
    <p:sldId id="408" r:id="rId57"/>
    <p:sldId id="410" r:id="rId58"/>
    <p:sldId id="411" r:id="rId59"/>
    <p:sldId id="444" r:id="rId60"/>
    <p:sldId id="289" r:id="rId61"/>
    <p:sldId id="413" r:id="rId62"/>
    <p:sldId id="435" r:id="rId63"/>
    <p:sldId id="431" r:id="rId64"/>
    <p:sldId id="443" r:id="rId65"/>
    <p:sldId id="292" r:id="rId66"/>
    <p:sldId id="291" r:id="rId67"/>
    <p:sldId id="293" r:id="rId68"/>
    <p:sldId id="294" r:id="rId69"/>
    <p:sldId id="298" r:id="rId70"/>
    <p:sldId id="299" r:id="rId71"/>
    <p:sldId id="300" r:id="rId72"/>
    <p:sldId id="301" r:id="rId73"/>
    <p:sldId id="302" r:id="rId74"/>
    <p:sldId id="303" r:id="rId75"/>
    <p:sldId id="295" r:id="rId76"/>
    <p:sldId id="305" r:id="rId77"/>
    <p:sldId id="307" r:id="rId78"/>
    <p:sldId id="310" r:id="rId79"/>
    <p:sldId id="309" r:id="rId80"/>
    <p:sldId id="311" r:id="rId81"/>
    <p:sldId id="312" r:id="rId82"/>
    <p:sldId id="313" r:id="rId83"/>
    <p:sldId id="314" r:id="rId84"/>
    <p:sldId id="447" r:id="rId85"/>
    <p:sldId id="315" r:id="rId86"/>
    <p:sldId id="317" r:id="rId87"/>
    <p:sldId id="318" r:id="rId88"/>
    <p:sldId id="319" r:id="rId89"/>
    <p:sldId id="320" r:id="rId90"/>
    <p:sldId id="321" r:id="rId91"/>
    <p:sldId id="325" r:id="rId92"/>
    <p:sldId id="448" r:id="rId93"/>
    <p:sldId id="328" r:id="rId94"/>
    <p:sldId id="329" r:id="rId95"/>
    <p:sldId id="330" r:id="rId96"/>
    <p:sldId id="331" r:id="rId97"/>
    <p:sldId id="350" r:id="rId98"/>
    <p:sldId id="332" r:id="rId99"/>
    <p:sldId id="333" r:id="rId100"/>
    <p:sldId id="334" r:id="rId101"/>
    <p:sldId id="335" r:id="rId102"/>
    <p:sldId id="336" r:id="rId103"/>
    <p:sldId id="337" r:id="rId104"/>
    <p:sldId id="338" r:id="rId105"/>
    <p:sldId id="339" r:id="rId106"/>
    <p:sldId id="340" r:id="rId107"/>
    <p:sldId id="341" r:id="rId108"/>
    <p:sldId id="342" r:id="rId109"/>
    <p:sldId id="343" r:id="rId110"/>
    <p:sldId id="344" r:id="rId111"/>
    <p:sldId id="351" r:id="rId112"/>
    <p:sldId id="352" r:id="rId113"/>
    <p:sldId id="345" r:id="rId114"/>
    <p:sldId id="454" r:id="rId115"/>
    <p:sldId id="354" r:id="rId116"/>
    <p:sldId id="355" r:id="rId117"/>
    <p:sldId id="356" r:id="rId118"/>
    <p:sldId id="358" r:id="rId119"/>
    <p:sldId id="346" r:id="rId120"/>
    <p:sldId id="347" r:id="rId121"/>
    <p:sldId id="348" r:id="rId122"/>
    <p:sldId id="349" r:id="rId123"/>
    <p:sldId id="450" r:id="rId124"/>
    <p:sldId id="451" r:id="rId125"/>
  </p:sldIdLst>
  <p:sldSz cx="12192000" cy="6858000"/>
  <p:notesSz cx="6858000" cy="9144000"/>
  <p:custDataLst>
    <p:tags r:id="rId1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userDrawn="1">
          <p15:clr>
            <a:srgbClr val="A4A3A4"/>
          </p15:clr>
        </p15:guide>
        <p15:guide id="2" pos="5096" userDrawn="1">
          <p15:clr>
            <a:srgbClr val="A4A3A4"/>
          </p15:clr>
        </p15:guide>
        <p15:guide id="3" pos="271" userDrawn="1">
          <p15:clr>
            <a:srgbClr val="A4A3A4"/>
          </p15:clr>
        </p15:guide>
        <p15:guide id="4" orient="horz" pos="39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E5"/>
    <a:srgbClr val="00A3F8"/>
    <a:srgbClr val="009FF6"/>
    <a:srgbClr val="FFC000"/>
    <a:srgbClr val="FDECC7"/>
    <a:srgbClr val="FCD484"/>
    <a:srgbClr val="8296EF"/>
    <a:srgbClr val="5BCCF6"/>
    <a:srgbClr val="FEF1D6"/>
    <a:srgbClr val="1F2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16" autoAdjust="0"/>
    <p:restoredTop sz="83939" autoAdjust="0"/>
  </p:normalViewPr>
  <p:slideViewPr>
    <p:cSldViewPr snapToGrid="0" showGuides="1">
      <p:cViewPr varScale="1">
        <p:scale>
          <a:sx n="87" d="100"/>
          <a:sy n="87" d="100"/>
        </p:scale>
        <p:origin x="108" y="1170"/>
      </p:cViewPr>
      <p:guideLst>
        <p:guide orient="horz" pos="2152"/>
        <p:guide pos="5096"/>
        <p:guide pos="271"/>
        <p:guide orient="horz" pos="3963"/>
      </p:guideLst>
    </p:cSldViewPr>
  </p:slideViewPr>
  <p:notesTextViewPr>
    <p:cViewPr>
      <p:scale>
        <a:sx n="3" d="2"/>
        <a:sy n="3" d="2"/>
      </p:scale>
      <p:origin x="0" y="0"/>
    </p:cViewPr>
  </p:notesTextViewPr>
  <p:sorterViewPr>
    <p:cViewPr>
      <p:scale>
        <a:sx n="200" d="100"/>
        <a:sy n="200" d="100"/>
      </p:scale>
      <p:origin x="0" y="-1727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0" Type="http://schemas.openxmlformats.org/officeDocument/2006/relationships/tags" Target="tags/tag17.xml"/><Relationship Id="rId13" Type="http://schemas.openxmlformats.org/officeDocument/2006/relationships/slide" Target="slides/slide9.xml"/><Relationship Id="rId129" Type="http://schemas.openxmlformats.org/officeDocument/2006/relationships/tableStyles" Target="tableStyles.xml"/><Relationship Id="rId128" Type="http://schemas.openxmlformats.org/officeDocument/2006/relationships/viewProps" Target="viewProps.xml"/><Relationship Id="rId127" Type="http://schemas.openxmlformats.org/officeDocument/2006/relationships/presProps" Target="presProps.xml"/><Relationship Id="rId126" Type="http://schemas.openxmlformats.org/officeDocument/2006/relationships/handoutMaster" Target="handoutMasters/handoutMaster1.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0000"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09:05:14"/>
    </inkml:context>
    <inkml:brush xml:id="br0">
      <inkml:brushProperty name="width" value="0.05292" units="cm"/>
      <inkml:brushProperty name="height" value="0.05292" units="cm"/>
      <inkml:brushProperty name="color" value="#ff0000"/>
    </inkml:brush>
  </inkml:definitions>
  <inkml:trace contextRef="#ctx0" brushRef="#br0">10619.000 12241.000 0,'0.000'0.000'32,"0.000"0.000"-17,-18.000 0.000 1,18.000 0.000 15,-18.000-17.000-31,18.000-36.000 31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0000"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10:15:02"/>
    </inkml:context>
    <inkml:brush xml:id="br0">
      <inkml:brushProperty name="width" value="0.05292" units="cm"/>
      <inkml:brushProperty name="height" value="0.05292" units="cm"/>
      <inkml:brushProperty name="color" value="#ff0000"/>
    </inkml:brush>
  </inkml:definitions>
  <inkml:trace contextRef="#ctx0" brushRef="#br0">12312.000 3457.000 0,'35.000'-17.000'31,"-52.000"17.000"-16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EE88B8-0F18-457A-990A-02FCF8D1C0C7}" type="slidenum">
              <a:rPr lang="en-US" altLang="zh-CN"/>
            </a:fld>
            <a:endParaRPr lang="en-US" altLang="zh-CN"/>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CWR</a:t>
            </a:r>
            <a:r>
              <a:rPr lang="zh-CN" altLang="en-US" dirty="0"/>
              <a:t>（拥塞窗口缩减）和</a:t>
            </a:r>
            <a:r>
              <a:rPr lang="en-US" altLang="zh-CN" dirty="0"/>
              <a:t>ECE</a:t>
            </a:r>
            <a:r>
              <a:rPr lang="zh-CN" altLang="en-US" dirty="0"/>
              <a:t>（明确拥塞通告回显）用于网络辅助的拥塞控制，在</a:t>
            </a:r>
            <a:r>
              <a:rPr lang="en-US" altLang="zh-CN" dirty="0"/>
              <a:t>TCP</a:t>
            </a:r>
            <a:r>
              <a:rPr lang="zh-CN" altLang="en-US" dirty="0"/>
              <a:t>拥塞控制中会讲到</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ea typeface="楷体" panose="02010609060101010101" pitchFamily="49" charset="-122"/>
                <a:cs typeface="Arial" panose="020B0604020202020204" pitchFamily="34" charset="0"/>
              </a:rPr>
              <a:t>张三和李四生病了，无法工作，两个家庭推选了张五和李六来负责这个事，显然，张五和李六年龄小一些，做事有些马虎，让兄弟姐妹们不太爽，但是考虑到做事的不是自己，也就忍了，这就告诉我们不同的运输层协议可能提供不一样的服务</a:t>
            </a:r>
            <a:endParaRPr lang="zh-CN" altLang="en-US" dirty="0">
              <a:ea typeface="楷体" panose="02010609060101010101" pitchFamily="49" charset="-122"/>
              <a:cs typeface="Arial" panose="020B0604020202020204" pitchFamily="34" charset="0"/>
            </a:endParaRPr>
          </a:p>
          <a:p>
            <a:r>
              <a:rPr lang="en-US" altLang="zh-CN" dirty="0">
                <a:ea typeface="楷体" panose="02010609060101010101" pitchFamily="49" charset="-122"/>
                <a:cs typeface="Arial" panose="020B0604020202020204" pitchFamily="34" charset="0"/>
              </a:rPr>
              <a:t>2.</a:t>
            </a:r>
            <a:r>
              <a:rPr lang="zh-CN" altLang="en-US" dirty="0">
                <a:ea typeface="楷体" panose="02010609060101010101" pitchFamily="49" charset="-122"/>
                <a:cs typeface="Arial" panose="020B0604020202020204" pitchFamily="34" charset="0"/>
              </a:rPr>
              <a:t>中国邮政从来不承诺平信的送达时间，所以张三和李四显然也没法跟他们的兄弟姐妹们承诺信件的送达时间，从这一点来看，运输层协议能够提供的服务是受到底层网络协议的服务模型的限制的</a:t>
            </a:r>
            <a:endParaRPr lang="en-US" altLang="zh-CN" dirty="0">
              <a:ea typeface="楷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ChangeArrowheads="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82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CAFFD2-FB30-4323-B3C8-845D29ED1DAC}" type="slidenum">
              <a:rPr lang="en-US" altLang="zh-CN"/>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3.jpeg"/><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C511D-B6A8-4D83-B220-59B493F03F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fld>
            <a:endParaRPr lang="zh-CN" altLang="en-US"/>
          </a:p>
        </p:txBody>
      </p:sp>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3"/>
            <a:stretch>
              <a:fillRect/>
            </a:stretch>
          </a:blip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C511D-B6A8-4D83-B220-59B493F03F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fld>
            <a:endParaRPr lang="zh-CN" altLang="en-US"/>
          </a:p>
        </p:txBody>
      </p:sp>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3"/>
            <a:stretch>
              <a:fillRect/>
            </a:stretch>
          </a:blip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8.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5.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6.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vmlDrawing" Target="../drawings/vmlDrawing5.vml"/><Relationship Id="rId5" Type="http://schemas.openxmlformats.org/officeDocument/2006/relationships/slideLayout" Target="../slideLayouts/slideLayout18.xml"/><Relationship Id="rId4" Type="http://schemas.openxmlformats.org/officeDocument/2006/relationships/oleObject" Target="../embeddings/oleObject10.bin"/><Relationship Id="rId3"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9" Type="http://schemas.openxmlformats.org/officeDocument/2006/relationships/image" Target="../media/image14.emf"/><Relationship Id="rId8" Type="http://schemas.openxmlformats.org/officeDocument/2006/relationships/image" Target="../media/image13.wmf"/><Relationship Id="rId7" Type="http://schemas.openxmlformats.org/officeDocument/2006/relationships/oleObject" Target="../embeddings/oleObject4.bin"/><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1.wmf"/><Relationship Id="rId3" Type="http://schemas.openxmlformats.org/officeDocument/2006/relationships/oleObject" Target="../embeddings/oleObject2.bin"/><Relationship Id="rId2" Type="http://schemas.openxmlformats.org/officeDocument/2006/relationships/image" Target="../media/image10.wmf"/><Relationship Id="rId15" Type="http://schemas.openxmlformats.org/officeDocument/2006/relationships/notesSlide" Target="../notesSlides/notesSlide14.xml"/><Relationship Id="rId14" Type="http://schemas.openxmlformats.org/officeDocument/2006/relationships/vmlDrawing" Target="../drawings/vmlDrawing1.vml"/><Relationship Id="rId13" Type="http://schemas.openxmlformats.org/officeDocument/2006/relationships/slideLayout" Target="../slideLayouts/slideLayout12.xml"/><Relationship Id="rId12" Type="http://schemas.openxmlformats.org/officeDocument/2006/relationships/image" Target="../media/image5.png"/><Relationship Id="rId11" Type="http://schemas.openxmlformats.org/officeDocument/2006/relationships/image" Target="../media/image3.jpeg"/><Relationship Id="rId10" Type="http://schemas.openxmlformats.org/officeDocument/2006/relationships/image" Target="../media/image1.jpeg"/><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8.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8.xml"/><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customXml" Target="../ink/ink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vmlDrawing" Target="../drawings/vmlDrawing2.vml"/><Relationship Id="rId4" Type="http://schemas.openxmlformats.org/officeDocument/2006/relationships/slideLayout" Target="../slideLayouts/slideLayout18.xml"/><Relationship Id="rId3" Type="http://schemas.openxmlformats.org/officeDocument/2006/relationships/image" Target="../media/image25.wmf"/><Relationship Id="rId2" Type="http://schemas.openxmlformats.org/officeDocument/2006/relationships/oleObject" Target="../embeddings/oleObject5.bin"/><Relationship Id="rId1"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3.vml"/><Relationship Id="rId3" Type="http://schemas.openxmlformats.org/officeDocument/2006/relationships/slideLayout" Target="../slideLayouts/slideLayout18.xml"/><Relationship Id="rId2" Type="http://schemas.openxmlformats.org/officeDocument/2006/relationships/image" Target="../media/image26.wmf"/><Relationship Id="rId1"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8.xml"/><Relationship Id="rId2" Type="http://schemas.openxmlformats.org/officeDocument/2006/relationships/image" Target="../media/image27.emf"/><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8.xml"/><Relationship Id="rId2" Type="http://schemas.openxmlformats.org/officeDocument/2006/relationships/image" Target="../media/image30.png"/><Relationship Id="rId1"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1.png"/><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image" Target="../media/image4.emf"/></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9.png"/><Relationship Id="rId1" Type="http://schemas.openxmlformats.org/officeDocument/2006/relationships/image" Target="../media/image5.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png"/><Relationship Id="rId2" Type="http://schemas.microsoft.com/office/2007/relationships/hdphoto" Target="../media/image33.wdp"/><Relationship Id="rId1" Type="http://schemas.openxmlformats.org/officeDocument/2006/relationships/image" Target="../media/image3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8.xml"/><Relationship Id="rId4" Type="http://schemas.openxmlformats.org/officeDocument/2006/relationships/image" Target="../media/image5.png"/><Relationship Id="rId3" Type="http://schemas.openxmlformats.org/officeDocument/2006/relationships/image" Target="../media/image8.emf"/><Relationship Id="rId2" Type="http://schemas.microsoft.com/office/2007/relationships/hdphoto" Target="../media/image7.wdp"/><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8.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3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7.png"/><Relationship Id="rId1"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7.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8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slideLayout" Target="../slideLayouts/slideLayout18.xml"/><Relationship Id="rId10" Type="http://schemas.openxmlformats.org/officeDocument/2006/relationships/image" Target="../media/image38.emf"/><Relationship Id="rId1" Type="http://schemas.openxmlformats.org/officeDocument/2006/relationships/image" Target="../media/image5.png"/></Relationships>
</file>

<file path=ppt/slides/_rels/slide8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1" Type="http://schemas.openxmlformats.org/officeDocument/2006/relationships/slideLayout" Target="../slideLayouts/slideLayout18.xml"/><Relationship Id="rId10" Type="http://schemas.openxmlformats.org/officeDocument/2006/relationships/image" Target="../media/image39.png"/><Relationship Id="rId1" Type="http://schemas.openxmlformats.org/officeDocument/2006/relationships/image" Target="../media/image5.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8.xml"/><Relationship Id="rId2" Type="http://schemas.openxmlformats.org/officeDocument/2006/relationships/image" Target="../media/image40.png"/><Relationship Id="rId1" Type="http://schemas.openxmlformats.org/officeDocument/2006/relationships/image" Target="../media/image5.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4.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oleObject" Target="../embeddings/oleObject8.bin"/><Relationship Id="rId3" Type="http://schemas.openxmlformats.org/officeDocument/2006/relationships/image" Target="../media/image42.wmf"/><Relationship Id="rId2" Type="http://schemas.openxmlformats.org/officeDocument/2006/relationships/oleObject" Target="../embeddings/oleObject7.bin"/><Relationship Id="rId1"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8.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616432" y="2304314"/>
            <a:ext cx="5560774" cy="2249939"/>
            <a:chOff x="2254844" y="2519622"/>
            <a:chExt cx="5560774" cy="2249939"/>
          </a:xfrm>
        </p:grpSpPr>
        <p:grpSp>
          <p:nvGrpSpPr>
            <p:cNvPr id="9" name="组合 8"/>
            <p:cNvGrpSpPr/>
            <p:nvPr/>
          </p:nvGrpSpPr>
          <p:grpSpPr>
            <a:xfrm>
              <a:off x="2254844" y="2519622"/>
              <a:ext cx="5516553" cy="1694679"/>
              <a:chOff x="1691134" y="1889716"/>
              <a:chExt cx="4137418" cy="1271009"/>
            </a:xfrm>
          </p:grpSpPr>
          <p:sp>
            <p:nvSpPr>
              <p:cNvPr id="11" name="矩形 10"/>
              <p:cNvSpPr/>
              <p:nvPr/>
            </p:nvSpPr>
            <p:spPr>
              <a:xfrm>
                <a:off x="1946475" y="1889716"/>
                <a:ext cx="3872698" cy="848742"/>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3</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章</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 </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运输层</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3617368" y="2663382"/>
                <a:ext cx="2211184"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ransport</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Layer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3297904" y="2259425"/>
                <a:ext cx="534041"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1691134" y="3160725"/>
                <a:ext cx="404458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7617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endParaRPr kumimoji="1" lang="en-US" altLang="zh-CN" sz="4000" b="1" dirty="0">
                <a:solidFill>
                  <a:srgbClr val="2E95D1"/>
                </a:solidFill>
                <a:latin typeface="造字工房朗倩（非商用）细体" pitchFamily="50" charset="-122"/>
                <a:ea typeface="造字工房朗倩（非商用）细体" pitchFamily="50" charset="-122"/>
              </a:endParaRP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30213" y="0"/>
            <a:ext cx="7039098" cy="1428589"/>
            <a:chOff x="551030" y="-368704"/>
            <a:chExt cx="7039098" cy="1428589"/>
          </a:xfrm>
        </p:grpSpPr>
        <p:grpSp>
          <p:nvGrpSpPr>
            <p:cNvPr id="4" name="组合 3"/>
            <p:cNvGrpSpPr/>
            <p:nvPr/>
          </p:nvGrpSpPr>
          <p:grpSpPr>
            <a:xfrm>
              <a:off x="1201631" y="303925"/>
              <a:ext cx="6388497" cy="686826"/>
              <a:chOff x="1839058" y="967769"/>
              <a:chExt cx="6388497" cy="686826"/>
            </a:xfrm>
          </p:grpSpPr>
          <p:sp>
            <p:nvSpPr>
              <p:cNvPr id="6" name="矩形: 圆角 5"/>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7" name="文本框 6"/>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 name="Rectangle 4"/>
          <p:cNvSpPr>
            <a:spLocks noChangeArrowheads="1"/>
          </p:cNvSpPr>
          <p:nvPr/>
        </p:nvSpPr>
        <p:spPr bwMode="auto">
          <a:xfrm>
            <a:off x="7515770" y="2000250"/>
            <a:ext cx="3324225" cy="3200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 name="Rectangle 5"/>
          <p:cNvSpPr>
            <a:spLocks noChangeArrowheads="1"/>
          </p:cNvSpPr>
          <p:nvPr/>
        </p:nvSpPr>
        <p:spPr bwMode="auto">
          <a:xfrm>
            <a:off x="7439570" y="2095500"/>
            <a:ext cx="3324225" cy="3200400"/>
          </a:xfrm>
          <a:prstGeom prst="rect">
            <a:avLst/>
          </a:prstGeom>
          <a:solidFill>
            <a:schemeClr val="bg1"/>
          </a:solidFill>
          <a:ln w="1905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6"/>
          <p:cNvSpPr txBox="1">
            <a:spLocks noChangeArrowheads="1"/>
          </p:cNvSpPr>
          <p:nvPr/>
        </p:nvSpPr>
        <p:spPr bwMode="auto">
          <a:xfrm>
            <a:off x="7723733" y="2117725"/>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源端口 </a:t>
            </a:r>
            <a:r>
              <a:rPr lang="en-US" altLang="zh-CN">
                <a:solidFill>
                  <a:srgbClr val="FF0000"/>
                </a:solidFill>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12" name="Text Box 7"/>
          <p:cNvSpPr txBox="1">
            <a:spLocks noChangeArrowheads="1"/>
          </p:cNvSpPr>
          <p:nvPr/>
        </p:nvSpPr>
        <p:spPr bwMode="auto">
          <a:xfrm>
            <a:off x="9276308" y="2117725"/>
            <a:ext cx="130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目的端口 </a:t>
            </a:r>
            <a:r>
              <a:rPr lang="en-US" altLang="zh-CN">
                <a:solidFill>
                  <a:srgbClr val="FF0000"/>
                </a:solidFill>
                <a:ea typeface="楷体" panose="02010609060101010101" pitchFamily="49" charset="-122"/>
                <a:cs typeface="Arial" panose="020B0604020202020204" pitchFamily="34" charset="0"/>
              </a:rPr>
              <a:t>#</a:t>
            </a:r>
            <a:endParaRPr lang="en-US" altLang="zh-CN" sz="2400">
              <a:solidFill>
                <a:srgbClr val="FF0000"/>
              </a:solidFill>
              <a:ea typeface="楷体" panose="02010609060101010101" pitchFamily="49" charset="-122"/>
              <a:cs typeface="Arial" panose="020B0604020202020204" pitchFamily="34" charset="0"/>
            </a:endParaRPr>
          </a:p>
        </p:txBody>
      </p:sp>
      <p:sp>
        <p:nvSpPr>
          <p:cNvPr id="13" name="Line 8"/>
          <p:cNvSpPr>
            <a:spLocks noChangeShapeType="1"/>
          </p:cNvSpPr>
          <p:nvPr/>
        </p:nvSpPr>
        <p:spPr bwMode="auto">
          <a:xfrm flipV="1">
            <a:off x="7430045" y="2495550"/>
            <a:ext cx="332898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9"/>
          <p:cNvSpPr>
            <a:spLocks noChangeShapeType="1"/>
          </p:cNvSpPr>
          <p:nvPr/>
        </p:nvSpPr>
        <p:spPr bwMode="auto">
          <a:xfrm flipV="1">
            <a:off x="7439570" y="3486150"/>
            <a:ext cx="332422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
          <p:cNvSpPr>
            <a:spLocks noChangeShapeType="1"/>
          </p:cNvSpPr>
          <p:nvPr/>
        </p:nvSpPr>
        <p:spPr bwMode="auto">
          <a:xfrm flipV="1">
            <a:off x="9077870" y="2095500"/>
            <a:ext cx="0" cy="395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1"/>
          <p:cNvSpPr txBox="1">
            <a:spLocks noChangeArrowheads="1"/>
          </p:cNvSpPr>
          <p:nvPr/>
        </p:nvSpPr>
        <p:spPr bwMode="auto">
          <a:xfrm>
            <a:off x="8673058" y="1665288"/>
            <a:ext cx="760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32 </a:t>
            </a:r>
            <a:r>
              <a:rPr lang="zh-CN" altLang="en-US">
                <a:ea typeface="楷体" panose="02010609060101010101" pitchFamily="49" charset="-122"/>
                <a:cs typeface="Arial" panose="020B0604020202020204" pitchFamily="34" charset="0"/>
              </a:rPr>
              <a:t>位</a:t>
            </a:r>
            <a:endParaRPr lang="zh-CN" altLang="en-US" sz="2400">
              <a:ea typeface="楷体" panose="02010609060101010101" pitchFamily="49" charset="-122"/>
              <a:cs typeface="Arial" panose="020B0604020202020204" pitchFamily="34" charset="0"/>
            </a:endParaRPr>
          </a:p>
        </p:txBody>
      </p:sp>
      <p:sp>
        <p:nvSpPr>
          <p:cNvPr id="17" name="Line 12"/>
          <p:cNvSpPr>
            <a:spLocks noChangeShapeType="1"/>
          </p:cNvSpPr>
          <p:nvPr/>
        </p:nvSpPr>
        <p:spPr bwMode="auto">
          <a:xfrm>
            <a:off x="9535070" y="1862138"/>
            <a:ext cx="1200150" cy="476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3"/>
          <p:cNvSpPr>
            <a:spLocks noChangeShapeType="1"/>
          </p:cNvSpPr>
          <p:nvPr/>
        </p:nvSpPr>
        <p:spPr bwMode="auto">
          <a:xfrm rot="10800000">
            <a:off x="7425283" y="1871663"/>
            <a:ext cx="112871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4"/>
          <p:cNvSpPr txBox="1">
            <a:spLocks noChangeArrowheads="1"/>
          </p:cNvSpPr>
          <p:nvPr/>
        </p:nvSpPr>
        <p:spPr bwMode="auto">
          <a:xfrm>
            <a:off x="8406358" y="3951288"/>
            <a:ext cx="1282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ea typeface="楷体" panose="02010609060101010101" pitchFamily="49" charset="-122"/>
                <a:cs typeface="Arial" panose="020B0604020202020204" pitchFamily="34" charset="0"/>
              </a:rPr>
              <a:t>应用数据 </a:t>
            </a:r>
            <a:endParaRPr lang="zh-CN" altLang="en-US" sz="2000">
              <a:ea typeface="楷体" panose="02010609060101010101" pitchFamily="49" charset="-122"/>
              <a:cs typeface="Arial" panose="020B0604020202020204" pitchFamily="34" charset="0"/>
            </a:endParaRPr>
          </a:p>
          <a:p>
            <a:pPr algn="ctr"/>
            <a:r>
              <a:rPr lang="en-US" altLang="zh-CN" sz="2000">
                <a:ea typeface="楷体" panose="02010609060101010101" pitchFamily="49" charset="-122"/>
                <a:cs typeface="Arial" panose="020B0604020202020204" pitchFamily="34" charset="0"/>
              </a:rPr>
              <a:t>(</a:t>
            </a:r>
            <a:r>
              <a:rPr lang="zh-CN" altLang="en-US" sz="2000">
                <a:ea typeface="楷体" panose="02010609060101010101" pitchFamily="49" charset="-122"/>
                <a:cs typeface="Arial" panose="020B0604020202020204" pitchFamily="34" charset="0"/>
              </a:rPr>
              <a:t>报文</a:t>
            </a:r>
            <a:r>
              <a:rPr lang="en-US" altLang="zh-CN" sz="2000">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20" name="Text Box 15"/>
          <p:cNvSpPr txBox="1">
            <a:spLocks noChangeArrowheads="1"/>
          </p:cNvSpPr>
          <p:nvPr/>
        </p:nvSpPr>
        <p:spPr bwMode="auto">
          <a:xfrm>
            <a:off x="8231971" y="2840038"/>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ea typeface="楷体" panose="02010609060101010101" pitchFamily="49" charset="-122"/>
                <a:cs typeface="Arial" panose="020B0604020202020204" pitchFamily="34" charset="0"/>
              </a:rPr>
              <a:t>其它首部字段</a:t>
            </a:r>
            <a:endParaRPr lang="zh-CN" altLang="en-US" sz="2000" dirty="0">
              <a:ea typeface="楷体" panose="02010609060101010101" pitchFamily="49" charset="-122"/>
              <a:cs typeface="Arial" panose="020B0604020202020204" pitchFamily="34" charset="0"/>
            </a:endParaRPr>
          </a:p>
        </p:txBody>
      </p:sp>
      <p:sp>
        <p:nvSpPr>
          <p:cNvPr id="21" name="Text Box 16"/>
          <p:cNvSpPr txBox="1">
            <a:spLocks noChangeArrowheads="1"/>
          </p:cNvSpPr>
          <p:nvPr/>
        </p:nvSpPr>
        <p:spPr bwMode="auto">
          <a:xfrm>
            <a:off x="7863433" y="5518150"/>
            <a:ext cx="2660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ea typeface="楷体" panose="02010609060101010101" pitchFamily="49" charset="-122"/>
                <a:cs typeface="Arial" panose="020B0604020202020204" pitchFamily="34" charset="0"/>
              </a:rPr>
              <a:t>TCP/UDP </a:t>
            </a:r>
            <a:r>
              <a:rPr lang="zh-CN" altLang="en-US" sz="2000">
                <a:ea typeface="楷体" panose="02010609060101010101" pitchFamily="49" charset="-122"/>
                <a:cs typeface="Arial" panose="020B0604020202020204" pitchFamily="34" charset="0"/>
              </a:rPr>
              <a:t>报文段格式</a:t>
            </a:r>
            <a:endParaRPr lang="zh-CN" altLang="en-US" sz="2400">
              <a:ea typeface="楷体" panose="02010609060101010101" pitchFamily="49" charset="-122"/>
              <a:cs typeface="Arial" panose="020B0604020202020204" pitchFamily="34" charset="0"/>
            </a:endParaRPr>
          </a:p>
        </p:txBody>
      </p:sp>
      <p:grpSp>
        <p:nvGrpSpPr>
          <p:cNvPr id="22" name="组合 21"/>
          <p:cNvGrpSpPr/>
          <p:nvPr/>
        </p:nvGrpSpPr>
        <p:grpSpPr>
          <a:xfrm>
            <a:off x="552348" y="1568770"/>
            <a:ext cx="4572896" cy="526730"/>
            <a:chOff x="722008" y="1303131"/>
            <a:chExt cx="5509403" cy="502938"/>
          </a:xfrm>
        </p:grpSpPr>
        <p:grpSp>
          <p:nvGrpSpPr>
            <p:cNvPr id="23" name="组合 22"/>
            <p:cNvGrpSpPr/>
            <p:nvPr/>
          </p:nvGrpSpPr>
          <p:grpSpPr>
            <a:xfrm>
              <a:off x="722008" y="1303131"/>
              <a:ext cx="546594" cy="475865"/>
              <a:chOff x="708742" y="1296102"/>
              <a:chExt cx="454744" cy="283828"/>
            </a:xfrm>
          </p:grpSpPr>
          <p:sp>
            <p:nvSpPr>
              <p:cNvPr id="26" name="平行四边形 2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7" name="平行四边形 2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4" name="流程图: 手动输入 6"/>
            <p:cNvSpPr/>
            <p:nvPr/>
          </p:nvSpPr>
          <p:spPr>
            <a:xfrm rot="5400000" flipV="1">
              <a:off x="3344515" y="-1105921"/>
              <a:ext cx="475861" cy="52979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25" name="Text Box 79"/>
            <p:cNvSpPr txBox="1">
              <a:spLocks noChangeArrowheads="1"/>
            </p:cNvSpPr>
            <p:nvPr/>
          </p:nvSpPr>
          <p:spPr bwMode="auto">
            <a:xfrm>
              <a:off x="1351236" y="1335869"/>
              <a:ext cx="488017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报文段（数据报）的投送</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28" name="组合 27"/>
          <p:cNvGrpSpPr/>
          <p:nvPr/>
        </p:nvGrpSpPr>
        <p:grpSpPr>
          <a:xfrm>
            <a:off x="761422" y="2218645"/>
            <a:ext cx="3732921" cy="476221"/>
            <a:chOff x="1403750" y="3593123"/>
            <a:chExt cx="3732921" cy="476221"/>
          </a:xfrm>
        </p:grpSpPr>
        <p:grpSp>
          <p:nvGrpSpPr>
            <p:cNvPr id="29" name="组合 28"/>
            <p:cNvGrpSpPr/>
            <p:nvPr/>
          </p:nvGrpSpPr>
          <p:grpSpPr>
            <a:xfrm>
              <a:off x="1403750" y="3593123"/>
              <a:ext cx="490436" cy="476221"/>
              <a:chOff x="1403750" y="3593123"/>
              <a:chExt cx="808892" cy="785446"/>
            </a:xfrm>
          </p:grpSpPr>
          <p:sp>
            <p:nvSpPr>
              <p:cNvPr id="31" name="对话气泡: 椭圆形 3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主机收到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包</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3" name="Text Box 79"/>
          <p:cNvSpPr txBox="1">
            <a:spLocks noChangeArrowheads="1"/>
          </p:cNvSpPr>
          <p:nvPr/>
        </p:nvSpPr>
        <p:spPr bwMode="auto">
          <a:xfrm>
            <a:off x="998576" y="2747546"/>
            <a:ext cx="5525514" cy="311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0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每个数据包都有源</a:t>
            </a:r>
            <a:r>
              <a:rPr kumimoji="1" lang="en-US" altLang="zh-CN" sz="20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地址和目的</a:t>
            </a:r>
            <a:r>
              <a:rPr kumimoji="1" lang="en-US" altLang="zh-CN" sz="20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en-US" altLang="zh-CN" sz="20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每个数据包都携带一个传输层的数据报文段</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每个数据报文段都有源、目的端口号</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lang="zh-CN" altLang="en-US" sz="2000" dirty="0">
              <a:ea typeface="楷体" panose="02010609060101010101" pitchFamily="49" charset="-122"/>
              <a:cs typeface="Arial" panose="020B0604020202020204" pitchFamily="34"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4" name="组合 33"/>
          <p:cNvGrpSpPr/>
          <p:nvPr/>
        </p:nvGrpSpPr>
        <p:grpSpPr>
          <a:xfrm>
            <a:off x="761422" y="4230024"/>
            <a:ext cx="5988699" cy="869294"/>
            <a:chOff x="1403750" y="3593123"/>
            <a:chExt cx="5988699" cy="869294"/>
          </a:xfrm>
        </p:grpSpPr>
        <p:grpSp>
          <p:nvGrpSpPr>
            <p:cNvPr id="35" name="组合 34"/>
            <p:cNvGrpSpPr/>
            <p:nvPr/>
          </p:nvGrpSpPr>
          <p:grpSpPr>
            <a:xfrm>
              <a:off x="1403750" y="3593123"/>
              <a:ext cx="490436" cy="476221"/>
              <a:chOff x="1403750" y="3593123"/>
              <a:chExt cx="808892" cy="785446"/>
            </a:xfrm>
          </p:grpSpPr>
          <p:sp>
            <p:nvSpPr>
              <p:cNvPr id="37" name="对话气泡: 椭圆形 3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p:cNvSpPr txBox="1">
              <a:spLocks noChangeArrowheads="1"/>
            </p:cNvSpPr>
            <p:nvPr/>
          </p:nvSpPr>
          <p:spPr bwMode="auto">
            <a:xfrm>
              <a:off x="1520356" y="3632472"/>
              <a:ext cx="587209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6405" lvl="1" indent="11430"/>
              <a:r>
                <a:rPr kumimoji="1" lang="zh-CN" altLang="en-US" sz="24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主机根据“</a:t>
              </a:r>
              <a:r>
                <a:rPr kumimoji="1" lang="en-US" altLang="zh-CN" sz="24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地址＋端口号”将报文段定向到相应的套接字</a:t>
              </a:r>
              <a:endParaRPr kumimoji="1" lang="zh-CN" altLang="en-US" sz="24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3">
                                            <p:txEl>
                                              <p:pRg st="0" end="0"/>
                                            </p:txEl>
                                          </p:spTgt>
                                        </p:tgtEl>
                                        <p:attrNameLst>
                                          <p:attrName>style.visibility</p:attrName>
                                        </p:attrNameLst>
                                      </p:cBhvr>
                                      <p:to>
                                        <p:strVal val="visible"/>
                                      </p:to>
                                    </p:set>
                                    <p:animEffect transition="in" filter="wipe(left)">
                                      <p:cBhvr>
                                        <p:cTn id="20" dur="500"/>
                                        <p:tgtEl>
                                          <p:spTgt spid="3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1" end="1"/>
                                            </p:txEl>
                                          </p:spTgt>
                                        </p:tgtEl>
                                        <p:attrNameLst>
                                          <p:attrName>style.visibility</p:attrName>
                                        </p:attrNameLst>
                                      </p:cBhvr>
                                      <p:to>
                                        <p:strVal val="visible"/>
                                      </p:to>
                                    </p:set>
                                    <p:animEffect transition="in" filter="wipe(left)">
                                      <p:cBhvr>
                                        <p:cTn id="25" dur="500"/>
                                        <p:tgtEl>
                                          <p:spTgt spid="3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3">
                                            <p:txEl>
                                              <p:pRg st="2" end="2"/>
                                            </p:txEl>
                                          </p:spTgt>
                                        </p:tgtEl>
                                        <p:attrNameLst>
                                          <p:attrName>style.visibility</p:attrName>
                                        </p:attrNameLst>
                                      </p:cBhvr>
                                      <p:to>
                                        <p:strVal val="visible"/>
                                      </p:to>
                                    </p:set>
                                    <p:animEffect transition="in" filter="wipe(left)">
                                      <p:cBhvr>
                                        <p:cTn id="30" dur="500"/>
                                        <p:tgtEl>
                                          <p:spTgt spid="3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30213" y="4926417"/>
            <a:ext cx="11536484" cy="876330"/>
            <a:chOff x="1403750" y="3593123"/>
            <a:chExt cx="11536484"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954303"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，期望收到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）后，将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，于是发送端可以接着发送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两个报文段。 </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090195" y="31924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21739" y="4885012"/>
            <a:ext cx="11206874" cy="1311128"/>
            <a:chOff x="1403750" y="3593123"/>
            <a:chExt cx="11206874" cy="1311128"/>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62469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接收端发回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。现在发送端的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，并可发送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M3 ~ M6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共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 </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297767" y="305801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69" y="4785290"/>
            <a:ext cx="11129059" cy="904863"/>
            <a:chOff x="1403750" y="3593123"/>
            <a:chExt cx="11129059" cy="904863"/>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8"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随着传输次数按指数规律增长。 </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526755" y="2763334"/>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79208" y="5016721"/>
            <a:ext cx="11291935" cy="876330"/>
            <a:chOff x="1403750" y="3593123"/>
            <a:chExt cx="11291935"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09754"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增长到慢开始门限值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时（即当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时），就改为执行拥塞避免算法，拥塞窗口按线性规律增长。 </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763290" y="2169003"/>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62372" y="4892913"/>
            <a:ext cx="11029616" cy="476221"/>
            <a:chOff x="1403750" y="3593123"/>
            <a:chExt cx="11029616"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44743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时，网络出现超时（表明网络拥塞了）。 </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71" y="4949598"/>
            <a:ext cx="11129058" cy="902970"/>
            <a:chOff x="1403750" y="3593123"/>
            <a:chExt cx="11129058" cy="818368"/>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7" cy="818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更新后的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值变为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（即</a:t>
              </a:r>
              <a:r>
                <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发送窗口数值 </a:t>
              </a:r>
              <a:r>
                <a:rPr kumimoji="1" lang="en-US" altLang="zh-CN"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的一半</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），拥塞窗口再重新设置为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，并执行慢开始算法。 </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615523" y="329899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47311" y="5016721"/>
            <a:ext cx="11355729" cy="876330"/>
            <a:chOff x="1403750" y="3593123"/>
            <a:chExt cx="11355729"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73548"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时改为执行拥塞避免算法，拥塞窗口按按线性规律增长，每经过一个往返时延就增加一个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的大小。 </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4452629" y="2478466"/>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01334" y="4927548"/>
            <a:ext cx="10951692" cy="476221"/>
            <a:chOff x="1403750" y="3593123"/>
            <a:chExt cx="10951692"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3695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4305327" y="4111043"/>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拥塞避免</a:t>
            </a:r>
            <a:endParaRPr kumimoji="1" lang="zh-CN" altLang="en-US" sz="1580" dirty="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4189007" y="4124298"/>
            <a:ext cx="1248869"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3954474" y="1834743"/>
            <a:ext cx="2336472" cy="1843669"/>
          </a:xfrm>
          <a:prstGeom prst="rect">
            <a:avLst/>
          </a:prstGeom>
          <a:solidFill>
            <a:srgbClr val="FAF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a:endCxn id="136" idx="3"/>
          </p:cNvCxnSpPr>
          <p:nvPr/>
        </p:nvCxnSpPr>
        <p:spPr>
          <a:xfrm flipV="1">
            <a:off x="4167684" y="2141345"/>
            <a:ext cx="1083628" cy="47157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124" name="Group 117"/>
          <p:cNvGrpSpPr/>
          <p:nvPr/>
        </p:nvGrpSpPr>
        <p:grpSpPr bwMode="auto">
          <a:xfrm>
            <a:off x="3391337" y="2649291"/>
            <a:ext cx="1395923" cy="590728"/>
            <a:chOff x="2200" y="1706"/>
            <a:chExt cx="1113" cy="471"/>
          </a:xfrm>
        </p:grpSpPr>
        <p:sp>
          <p:nvSpPr>
            <p:cNvPr id="125" name="Text Box 58"/>
            <p:cNvSpPr txBox="1">
              <a:spLocks noChangeArrowheads="1"/>
            </p:cNvSpPr>
            <p:nvPr/>
          </p:nvSpPr>
          <p:spPr bwMode="auto">
            <a:xfrm>
              <a:off x="2200" y="1910"/>
              <a:ext cx="1113"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126" name="Line 59"/>
            <p:cNvSpPr>
              <a:spLocks noChangeShapeType="1"/>
            </p:cNvSpPr>
            <p:nvPr/>
          </p:nvSpPr>
          <p:spPr bwMode="auto">
            <a:xfrm rot="10800000" flipH="1">
              <a:off x="2744" y="1706"/>
              <a:ext cx="45" cy="227"/>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127" name="Group 60"/>
          <p:cNvGrpSpPr/>
          <p:nvPr/>
        </p:nvGrpSpPr>
        <p:grpSpPr bwMode="auto">
          <a:xfrm>
            <a:off x="3928135" y="1474111"/>
            <a:ext cx="1757132" cy="405106"/>
            <a:chOff x="2656" y="681"/>
            <a:chExt cx="1401" cy="323"/>
          </a:xfrm>
        </p:grpSpPr>
        <p:sp>
          <p:nvSpPr>
            <p:cNvPr id="128" name="Text Box 61"/>
            <p:cNvSpPr txBox="1">
              <a:spLocks noChangeArrowheads="1"/>
            </p:cNvSpPr>
            <p:nvPr/>
          </p:nvSpPr>
          <p:spPr bwMode="auto">
            <a:xfrm>
              <a:off x="2935" y="681"/>
              <a:ext cx="1122"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三个冗余</a:t>
              </a:r>
              <a:r>
                <a:rPr kumimoji="1" lang="en-US" altLang="zh-CN" sz="1580">
                  <a:solidFill>
                    <a:srgbClr val="009FF6"/>
                  </a:solidFill>
                  <a:ea typeface="楷体" panose="02010609060101010101" pitchFamily="49" charset="-122"/>
                  <a:cs typeface="Arial" panose="020B0604020202020204" pitchFamily="34" charset="0"/>
                </a:rPr>
                <a:t>ACK</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129" name="Line 62"/>
            <p:cNvSpPr>
              <a:spLocks noChangeShapeType="1"/>
            </p:cNvSpPr>
            <p:nvPr/>
          </p:nvSpPr>
          <p:spPr bwMode="auto">
            <a:xfrm flipH="1">
              <a:off x="2656" y="855"/>
              <a:ext cx="333" cy="149"/>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sp>
        <p:nvSpPr>
          <p:cNvPr id="130" name="Line 73"/>
          <p:cNvSpPr>
            <a:spLocks noChangeShapeType="1"/>
          </p:cNvSpPr>
          <p:nvPr/>
        </p:nvSpPr>
        <p:spPr bwMode="auto">
          <a:xfrm rot="10800000">
            <a:off x="1489971" y="2811086"/>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131" name="Text Box 90"/>
          <p:cNvSpPr txBox="1">
            <a:spLocks noChangeArrowheads="1"/>
          </p:cNvSpPr>
          <p:nvPr/>
        </p:nvSpPr>
        <p:spPr bwMode="auto">
          <a:xfrm>
            <a:off x="5582419" y="2606652"/>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更新后的 </a:t>
            </a:r>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12</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132" name="Oval 99"/>
          <p:cNvSpPr>
            <a:spLocks noChangeArrowheads="1"/>
          </p:cNvSpPr>
          <p:nvPr/>
        </p:nvSpPr>
        <p:spPr bwMode="auto">
          <a:xfrm>
            <a:off x="4493776" y="24273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3" name="Oval 100"/>
          <p:cNvSpPr>
            <a:spLocks noChangeArrowheads="1"/>
          </p:cNvSpPr>
          <p:nvPr/>
        </p:nvSpPr>
        <p:spPr bwMode="auto">
          <a:xfrm>
            <a:off x="4664346" y="234201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4" name="Oval 101"/>
          <p:cNvSpPr>
            <a:spLocks noChangeArrowheads="1"/>
          </p:cNvSpPr>
          <p:nvPr/>
        </p:nvSpPr>
        <p:spPr bwMode="auto">
          <a:xfrm>
            <a:off x="4844951" y="226676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5" name="Oval 102"/>
          <p:cNvSpPr>
            <a:spLocks noChangeArrowheads="1"/>
          </p:cNvSpPr>
          <p:nvPr/>
        </p:nvSpPr>
        <p:spPr bwMode="auto">
          <a:xfrm>
            <a:off x="5044368" y="21714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6" name="Oval 103"/>
          <p:cNvSpPr>
            <a:spLocks noChangeArrowheads="1"/>
          </p:cNvSpPr>
          <p:nvPr/>
        </p:nvSpPr>
        <p:spPr bwMode="auto">
          <a:xfrm>
            <a:off x="5240023" y="20773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7" name="Oval 106"/>
          <p:cNvSpPr>
            <a:spLocks noChangeArrowheads="1"/>
          </p:cNvSpPr>
          <p:nvPr/>
        </p:nvSpPr>
        <p:spPr bwMode="auto">
          <a:xfrm>
            <a:off x="4094940" y="259787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8" name="Oval 107"/>
          <p:cNvSpPr>
            <a:spLocks noChangeArrowheads="1"/>
          </p:cNvSpPr>
          <p:nvPr/>
        </p:nvSpPr>
        <p:spPr bwMode="auto">
          <a:xfrm>
            <a:off x="4284325" y="251258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cxnSp>
        <p:nvCxnSpPr>
          <p:cNvPr id="139" name="直接连接符 138"/>
          <p:cNvCxnSpPr>
            <a:endCxn id="137" idx="1"/>
          </p:cNvCxnSpPr>
          <p:nvPr/>
        </p:nvCxnSpPr>
        <p:spPr>
          <a:xfrm>
            <a:off x="3918099" y="1880474"/>
            <a:ext cx="188130" cy="72868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sp>
        <p:nvSpPr>
          <p:cNvPr id="140" name="Text Box 90"/>
          <p:cNvSpPr txBox="1">
            <a:spLocks noChangeArrowheads="1"/>
          </p:cNvSpPr>
          <p:nvPr/>
        </p:nvSpPr>
        <p:spPr bwMode="auto">
          <a:xfrm>
            <a:off x="4600384" y="2457402"/>
            <a:ext cx="1571264"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新的 </a:t>
            </a:r>
            <a:r>
              <a:rPr kumimoji="1" lang="en-US" altLang="zh-CN" sz="1580">
                <a:solidFill>
                  <a:srgbClr val="009FF6"/>
                </a:solidFill>
                <a:ea typeface="楷体" panose="02010609060101010101" pitchFamily="49" charset="-122"/>
                <a:cs typeface="Arial" panose="020B0604020202020204" pitchFamily="34" charset="0"/>
              </a:rPr>
              <a:t>cwnd = 15</a:t>
            </a:r>
            <a:endParaRPr kumimoji="1" lang="en-US" altLang="zh-CN" sz="1580">
              <a:solidFill>
                <a:srgbClr val="009FF6"/>
              </a:solidFill>
              <a:ea typeface="楷体" panose="02010609060101010101" pitchFamily="49" charset="-122"/>
              <a:cs typeface="Arial" panose="020B0604020202020204" pitchFamily="34" charset="0"/>
            </a:endParaRPr>
          </a:p>
        </p:txBody>
      </p:sp>
      <p:cxnSp>
        <p:nvCxnSpPr>
          <p:cNvPr id="141" name="直接箭头连接符 140"/>
          <p:cNvCxnSpPr/>
          <p:nvPr/>
        </p:nvCxnSpPr>
        <p:spPr>
          <a:xfrm flipH="1">
            <a:off x="4189007" y="2638008"/>
            <a:ext cx="475342" cy="7525"/>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35" presetClass="emph" presetSubtype="0" repeatCount="3000" fill="hold" nodeType="afterEffect">
                                  <p:stCondLst>
                                    <p:cond delay="0"/>
                                  </p:stCondLst>
                                  <p:childTnLst>
                                    <p:anim calcmode="discrete" valueType="str">
                                      <p:cBhvr>
                                        <p:cTn id="10" dur="1000" fill="hold"/>
                                        <p:tgtEl>
                                          <p:spTgt spid="127"/>
                                        </p:tgtEl>
                                        <p:attrNameLst>
                                          <p:attrName>style.visibility</p:attrName>
                                        </p:attrNameLst>
                                      </p:cBhvr>
                                      <p:tavLst>
                                        <p:tav tm="0">
                                          <p:val>
                                            <p:strVal val="hidden"/>
                                          </p:val>
                                        </p:tav>
                                        <p:tav tm="50000">
                                          <p:val>
                                            <p:strVal val="visible"/>
                                          </p:val>
                                        </p:tav>
                                      </p:tavLst>
                                    </p:anim>
                                  </p:childTnLst>
                                </p:cTn>
                              </p:par>
                            </p:childTnLst>
                          </p:cTn>
                        </p:par>
                        <p:par>
                          <p:cTn id="11" fill="hold">
                            <p:stCondLst>
                              <p:cond delay="2500"/>
                            </p:stCondLst>
                            <p:childTnLst>
                              <p:par>
                                <p:cTn id="12" presetID="22" presetClass="entr" presetSubtype="8" fill="hold" nodeType="afterEffect">
                                  <p:stCondLst>
                                    <p:cond delay="0"/>
                                  </p:stCondLst>
                                  <p:childTnLst>
                                    <p:set>
                                      <p:cBhvr>
                                        <p:cTn id="13" dur="1" fill="hold">
                                          <p:stCondLst>
                                            <p:cond delay="0"/>
                                          </p:stCondLst>
                                        </p:cTn>
                                        <p:tgtEl>
                                          <p:spTgt spid="173"/>
                                        </p:tgtEl>
                                        <p:attrNameLst>
                                          <p:attrName>style.visibility</p:attrName>
                                        </p:attrNameLst>
                                      </p:cBhvr>
                                      <p:to>
                                        <p:strVal val="visible"/>
                                      </p:to>
                                    </p:set>
                                    <p:animEffect transition="in" filter="wipe(left)">
                                      <p:cBhvr>
                                        <p:cTn id="14"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530" y="-22145"/>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4519568"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传统的</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p:cNvGrpSpPr/>
          <p:nvPr/>
        </p:nvGrpSpPr>
        <p:grpSpPr>
          <a:xfrm>
            <a:off x="903275" y="1576820"/>
            <a:ext cx="7919719" cy="514422"/>
            <a:chOff x="1403750" y="3554922"/>
            <a:chExt cx="7919719" cy="514422"/>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推荐但非必须实现）</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4" name="Text Box 79"/>
          <p:cNvSpPr txBox="1">
            <a:spLocks noChangeArrowheads="1"/>
          </p:cNvSpPr>
          <p:nvPr/>
        </p:nvSpPr>
        <p:spPr bwMode="auto">
          <a:xfrm>
            <a:off x="1513079" y="2223417"/>
            <a:ext cx="10374121" cy="364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进入快速重传后</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直至收到一个新的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门限值，重新进入拥塞避免</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在进入快速恢复之后及重新进入拥塞避免之间，如果出现超时现象，直接按照前述超时事件进行处理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wipe(left)">
                                      <p:cBhvr>
                                        <p:cTn id="19" dur="500"/>
                                        <p:tgtEl>
                                          <p:spTgt spid="14">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wipe(left)">
                                      <p:cBhvr>
                                        <p:cTn id="23"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endParaRPr lang="zh-CN" altLang="en-US" dirty="0">
              <a:solidFill>
                <a:srgbClr val="FF0000"/>
              </a:solidFill>
              <a:latin typeface="Arial" panose="020B0604020202020204" pitchFamily="34" charset="0"/>
            </a:endParaRPr>
          </a:p>
        </p:txBody>
      </p:sp>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445321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传统的</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p:cNvGrpSpPr/>
          <p:nvPr/>
        </p:nvGrpSpPr>
        <p:grpSpPr>
          <a:xfrm>
            <a:off x="902958" y="1489966"/>
            <a:ext cx="7919719" cy="514422"/>
            <a:chOff x="1403750" y="3554922"/>
            <a:chExt cx="7919719" cy="514422"/>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额外说明</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5" name="Text Box 79"/>
          <p:cNvSpPr txBox="1">
            <a:spLocks noChangeArrowheads="1"/>
          </p:cNvSpPr>
          <p:nvPr/>
        </p:nvSpPr>
        <p:spPr bwMode="auto">
          <a:xfrm>
            <a:off x="1512762" y="2105023"/>
            <a:ext cx="9877200" cy="35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快速恢复和超时中，门限值并不总等于</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 2MSS)</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当时发送窗口中已发出但未确认的报文段数目</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=Max(min(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通知窗口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2MSS)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微软</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50"/>
                                        </p:tgtEl>
                                        <p:attrNameLst>
                                          <p:attrName>style.visibility</p:attrName>
                                        </p:attrNameLst>
                                      </p:cBhvr>
                                      <p:to>
                                        <p:strVal val="visible"/>
                                      </p:to>
                                    </p:set>
                                    <p:animEffect transition="in" filter="fade">
                                      <p:cBhvr>
                                        <p:cTn id="12" dur="500"/>
                                        <p:tgtEl>
                                          <p:spTgt spid="1341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500"/>
                                        <p:tgtEl>
                                          <p:spTgt spid="15">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wipe(left)">
                                      <p:cBhvr>
                                        <p:cTn id="20" dur="500"/>
                                        <p:tgtEl>
                                          <p:spTgt spid="15">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wipe(left)">
                                      <p:cBhvr>
                                        <p:cTn id="24" dur="500"/>
                                        <p:tgtEl>
                                          <p:spTgt spid="15">
                                            <p:txEl>
                                              <p:pRg st="2" end="2"/>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wipe(left)">
                                      <p:cBhvr>
                                        <p:cTn id="2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bldLvl="0" animBg="1"/>
      <p:bldP spid="1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noChangeArrowheads="1"/>
          </p:cNvSpPr>
          <p:nvPr/>
        </p:nvSpPr>
        <p:spPr bwMode="auto">
          <a:xfrm>
            <a:off x="4581088" y="2359421"/>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 name="Freeform 7"/>
          <p:cNvSpPr>
            <a:spLocks noChangeArrowheads="1"/>
          </p:cNvSpPr>
          <p:nvPr/>
        </p:nvSpPr>
        <p:spPr bwMode="auto">
          <a:xfrm>
            <a:off x="1198186" y="2587625"/>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 name="Rectangle 8"/>
          <p:cNvSpPr>
            <a:spLocks noChangeArrowheads="1"/>
          </p:cNvSpPr>
          <p:nvPr/>
        </p:nvSpPr>
        <p:spPr bwMode="auto">
          <a:xfrm>
            <a:off x="1703011" y="2554288"/>
            <a:ext cx="1296987" cy="19812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Rectangle 9"/>
          <p:cNvSpPr>
            <a:spLocks noChangeArrowheads="1"/>
          </p:cNvSpPr>
          <p:nvPr/>
        </p:nvSpPr>
        <p:spPr bwMode="auto">
          <a:xfrm>
            <a:off x="1664911" y="2608263"/>
            <a:ext cx="1273175" cy="1979612"/>
          </a:xfrm>
          <a:prstGeom prst="rect">
            <a:avLst/>
          </a:prstGeom>
          <a:solidFill>
            <a:srgbClr val="FFFFFF"/>
          </a:solidFill>
          <a:ln w="2844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Line 10"/>
          <p:cNvSpPr>
            <a:spLocks noChangeShapeType="1"/>
          </p:cNvSpPr>
          <p:nvPr/>
        </p:nvSpPr>
        <p:spPr bwMode="auto">
          <a:xfrm>
            <a:off x="1674436" y="3368675"/>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Text Box 11"/>
          <p:cNvSpPr txBox="1">
            <a:spLocks noChangeArrowheads="1"/>
          </p:cNvSpPr>
          <p:nvPr/>
        </p:nvSpPr>
        <p:spPr bwMode="auto">
          <a:xfrm>
            <a:off x="1631573" y="335121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endParaRPr lang="en-US" altLang="en-US" sz="1400">
              <a:latin typeface="Times New Roman" panose="02020603050405020304" pitchFamily="18" charset="0"/>
              <a:ea typeface="+mn-ea"/>
              <a:cs typeface="Times New Roman" panose="02020603050405020304" pitchFamily="18" charset="0"/>
            </a:endParaRPr>
          </a:p>
        </p:txBody>
      </p:sp>
      <p:sp>
        <p:nvSpPr>
          <p:cNvPr id="8" name="Line 12"/>
          <p:cNvSpPr>
            <a:spLocks noChangeShapeType="1"/>
          </p:cNvSpPr>
          <p:nvPr/>
        </p:nvSpPr>
        <p:spPr bwMode="auto">
          <a:xfrm>
            <a:off x="1682373" y="3689350"/>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Line 13"/>
          <p:cNvSpPr>
            <a:spLocks noChangeShapeType="1"/>
          </p:cNvSpPr>
          <p:nvPr/>
        </p:nvSpPr>
        <p:spPr bwMode="auto">
          <a:xfrm>
            <a:off x="1668086" y="3998913"/>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 name="Line 14"/>
          <p:cNvSpPr>
            <a:spLocks noChangeShapeType="1"/>
          </p:cNvSpPr>
          <p:nvPr/>
        </p:nvSpPr>
        <p:spPr bwMode="auto">
          <a:xfrm>
            <a:off x="1668086" y="4284663"/>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Text Box 15"/>
          <p:cNvSpPr txBox="1">
            <a:spLocks noChangeArrowheads="1"/>
          </p:cNvSpPr>
          <p:nvPr/>
        </p:nvSpPr>
        <p:spPr bwMode="auto">
          <a:xfrm>
            <a:off x="1666498" y="259873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endParaRPr lang="en-US" altLang="en-US" sz="1400">
              <a:latin typeface="Times New Roman" panose="02020603050405020304" pitchFamily="18" charset="0"/>
              <a:ea typeface="+mn-ea"/>
              <a:cs typeface="Times New Roman" panose="02020603050405020304" pitchFamily="18" charset="0"/>
            </a:endParaRPr>
          </a:p>
        </p:txBody>
      </p:sp>
      <p:sp>
        <p:nvSpPr>
          <p:cNvPr id="12" name="Text Box 16"/>
          <p:cNvSpPr txBox="1">
            <a:spLocks noChangeArrowheads="1"/>
          </p:cNvSpPr>
          <p:nvPr/>
        </p:nvSpPr>
        <p:spPr bwMode="auto">
          <a:xfrm>
            <a:off x="1622048" y="425608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endParaRPr lang="en-US" altLang="en-US" sz="1400">
              <a:latin typeface="Times New Roman" panose="02020603050405020304" pitchFamily="18" charset="0"/>
              <a:ea typeface="+mn-ea"/>
              <a:cs typeface="Times New Roman" panose="02020603050405020304" pitchFamily="18" charset="0"/>
            </a:endParaRPr>
          </a:p>
        </p:txBody>
      </p:sp>
      <p:sp>
        <p:nvSpPr>
          <p:cNvPr id="13" name="Text Box 17"/>
          <p:cNvSpPr txBox="1">
            <a:spLocks noChangeArrowheads="1"/>
          </p:cNvSpPr>
          <p:nvPr/>
        </p:nvSpPr>
        <p:spPr bwMode="auto">
          <a:xfrm>
            <a:off x="1641098" y="397033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endParaRPr lang="en-US" altLang="en-US" sz="1400">
              <a:latin typeface="Times New Roman" panose="02020603050405020304" pitchFamily="18" charset="0"/>
              <a:ea typeface="+mn-ea"/>
              <a:cs typeface="Times New Roman" panose="02020603050405020304" pitchFamily="18" charset="0"/>
            </a:endParaRPr>
          </a:p>
        </p:txBody>
      </p:sp>
      <p:sp>
        <p:nvSpPr>
          <p:cNvPr id="14" name="Text Box 18"/>
          <p:cNvSpPr txBox="1">
            <a:spLocks noChangeArrowheads="1"/>
          </p:cNvSpPr>
          <p:nvPr/>
        </p:nvSpPr>
        <p:spPr bwMode="auto">
          <a:xfrm>
            <a:off x="1631573" y="367506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endParaRPr lang="en-US" altLang="en-US" sz="1400">
              <a:latin typeface="Times New Roman" panose="02020603050405020304" pitchFamily="18" charset="0"/>
              <a:ea typeface="+mn-ea"/>
              <a:cs typeface="Times New Roman" panose="02020603050405020304" pitchFamily="18" charset="0"/>
            </a:endParaRPr>
          </a:p>
        </p:txBody>
      </p:sp>
      <p:sp>
        <p:nvSpPr>
          <p:cNvPr id="15" name="Oval 19"/>
          <p:cNvSpPr>
            <a:spLocks noChangeArrowheads="1"/>
          </p:cNvSpPr>
          <p:nvPr/>
        </p:nvSpPr>
        <p:spPr bwMode="auto">
          <a:xfrm>
            <a:off x="2001461" y="2884488"/>
            <a:ext cx="598487" cy="304800"/>
          </a:xfrm>
          <a:prstGeom prst="ellipse">
            <a:avLst/>
          </a:prstGeom>
          <a:solidFill>
            <a:srgbClr val="CCFF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endParaRPr lang="en-US" altLang="en-US">
              <a:latin typeface="Times New Roman" panose="02020603050405020304" pitchFamily="18" charset="0"/>
              <a:ea typeface="+mn-ea"/>
              <a:cs typeface="Times New Roman" panose="02020603050405020304" pitchFamily="18" charset="0"/>
            </a:endParaRPr>
          </a:p>
        </p:txBody>
      </p:sp>
      <p:grpSp>
        <p:nvGrpSpPr>
          <p:cNvPr id="16" name="Group 20"/>
          <p:cNvGrpSpPr/>
          <p:nvPr/>
        </p:nvGrpSpPr>
        <p:grpSpPr bwMode="auto">
          <a:xfrm>
            <a:off x="1969711" y="3208338"/>
            <a:ext cx="619125" cy="227012"/>
            <a:chOff x="741" y="2144"/>
            <a:chExt cx="390" cy="143"/>
          </a:xfrm>
        </p:grpSpPr>
        <p:sp>
          <p:nvSpPr>
            <p:cNvPr id="17" name="Rectangle 21"/>
            <p:cNvSpPr>
              <a:spLocks noChangeArrowheads="1"/>
            </p:cNvSpPr>
            <p:nvPr/>
          </p:nvSpPr>
          <p:spPr bwMode="auto">
            <a:xfrm>
              <a:off x="741" y="2144"/>
              <a:ext cx="390" cy="143"/>
            </a:xfrm>
            <a:prstGeom prst="rect">
              <a:avLst/>
            </a:prstGeom>
            <a:solidFill>
              <a:srgbClr val="FFFF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Rectangle 22"/>
            <p:cNvSpPr>
              <a:spLocks noChangeArrowheads="1"/>
            </p:cNvSpPr>
            <p:nvPr/>
          </p:nvSpPr>
          <p:spPr bwMode="auto">
            <a:xfrm>
              <a:off x="818" y="2162"/>
              <a:ext cx="232" cy="109"/>
            </a:xfrm>
            <a:prstGeom prst="rect">
              <a:avLst/>
            </a:prstGeom>
            <a:solidFill>
              <a:srgbClr val="FFFFFF"/>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Rectangle 23"/>
            <p:cNvSpPr>
              <a:spLocks noChangeArrowheads="1"/>
            </p:cNvSpPr>
            <p:nvPr/>
          </p:nvSpPr>
          <p:spPr bwMode="auto">
            <a:xfrm>
              <a:off x="1066" y="2227"/>
              <a:ext cx="39" cy="36"/>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4"/>
            <p:cNvSpPr>
              <a:spLocks noChangeArrowheads="1"/>
            </p:cNvSpPr>
            <p:nvPr/>
          </p:nvSpPr>
          <p:spPr bwMode="auto">
            <a:xfrm>
              <a:off x="758" y="2229"/>
              <a:ext cx="39" cy="38"/>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1" name="Rectangle 25"/>
          <p:cNvSpPr>
            <a:spLocks noChangeArrowheads="1"/>
          </p:cNvSpPr>
          <p:nvPr/>
        </p:nvSpPr>
        <p:spPr bwMode="auto">
          <a:xfrm>
            <a:off x="5181437" y="2320925"/>
            <a:ext cx="1497013" cy="19812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6"/>
          <p:cNvSpPr>
            <a:spLocks noChangeArrowheads="1"/>
          </p:cNvSpPr>
          <p:nvPr/>
        </p:nvSpPr>
        <p:spPr bwMode="auto">
          <a:xfrm>
            <a:off x="5146512" y="2374900"/>
            <a:ext cx="1473200" cy="1979613"/>
          </a:xfrm>
          <a:prstGeom prst="rect">
            <a:avLst/>
          </a:prstGeom>
          <a:solidFill>
            <a:srgbClr val="FFFFFF"/>
          </a:solidFill>
          <a:ln w="2844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Line 27"/>
          <p:cNvSpPr>
            <a:spLocks noChangeShapeType="1"/>
          </p:cNvSpPr>
          <p:nvPr/>
        </p:nvSpPr>
        <p:spPr bwMode="auto">
          <a:xfrm>
            <a:off x="5152862" y="3144838"/>
            <a:ext cx="146050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4" name="Text Box 28"/>
          <p:cNvSpPr txBox="1">
            <a:spLocks noChangeArrowheads="1"/>
          </p:cNvSpPr>
          <p:nvPr/>
        </p:nvSpPr>
        <p:spPr bwMode="auto">
          <a:xfrm>
            <a:off x="5224300" y="312737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endParaRPr lang="en-US" altLang="en-US" sz="1400">
              <a:latin typeface="Times New Roman" panose="02020603050405020304" pitchFamily="18" charset="0"/>
              <a:ea typeface="+mn-ea"/>
              <a:cs typeface="Times New Roman" panose="02020603050405020304" pitchFamily="18" charset="0"/>
            </a:endParaRPr>
          </a:p>
        </p:txBody>
      </p:sp>
      <p:sp>
        <p:nvSpPr>
          <p:cNvPr id="25" name="Line 29"/>
          <p:cNvSpPr>
            <a:spLocks noChangeShapeType="1"/>
          </p:cNvSpPr>
          <p:nvPr/>
        </p:nvSpPr>
        <p:spPr bwMode="auto">
          <a:xfrm>
            <a:off x="5154450" y="3462338"/>
            <a:ext cx="1457325" cy="1587"/>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6" name="Text Box 30"/>
          <p:cNvSpPr txBox="1">
            <a:spLocks noChangeArrowheads="1"/>
          </p:cNvSpPr>
          <p:nvPr/>
        </p:nvSpPr>
        <p:spPr bwMode="auto">
          <a:xfrm>
            <a:off x="5221125" y="234156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endParaRPr lang="en-US" altLang="en-US" sz="1400">
              <a:latin typeface="Times New Roman" panose="02020603050405020304" pitchFamily="18" charset="0"/>
              <a:ea typeface="+mn-ea"/>
              <a:cs typeface="Times New Roman" panose="02020603050405020304" pitchFamily="18" charset="0"/>
            </a:endParaRPr>
          </a:p>
        </p:txBody>
      </p:sp>
      <p:sp>
        <p:nvSpPr>
          <p:cNvPr id="27" name="Text Box 31"/>
          <p:cNvSpPr txBox="1">
            <a:spLocks noChangeArrowheads="1"/>
          </p:cNvSpPr>
          <p:nvPr/>
        </p:nvSpPr>
        <p:spPr bwMode="auto">
          <a:xfrm>
            <a:off x="5217950" y="40322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endParaRPr lang="en-US" altLang="en-US" sz="1400">
              <a:latin typeface="Times New Roman" panose="02020603050405020304" pitchFamily="18" charset="0"/>
              <a:ea typeface="+mn-ea"/>
              <a:cs typeface="Times New Roman" panose="02020603050405020304" pitchFamily="18" charset="0"/>
            </a:endParaRPr>
          </a:p>
        </p:txBody>
      </p:sp>
      <p:sp>
        <p:nvSpPr>
          <p:cNvPr id="28" name="Text Box 32"/>
          <p:cNvSpPr txBox="1">
            <a:spLocks noChangeArrowheads="1"/>
          </p:cNvSpPr>
          <p:nvPr/>
        </p:nvSpPr>
        <p:spPr bwMode="auto">
          <a:xfrm>
            <a:off x="5217950" y="37465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endParaRPr lang="en-US" altLang="en-US" sz="1400">
              <a:latin typeface="Times New Roman" panose="02020603050405020304" pitchFamily="18" charset="0"/>
              <a:ea typeface="+mn-ea"/>
              <a:cs typeface="Times New Roman" panose="02020603050405020304" pitchFamily="18" charset="0"/>
            </a:endParaRPr>
          </a:p>
        </p:txBody>
      </p:sp>
      <p:sp>
        <p:nvSpPr>
          <p:cNvPr id="29" name="Text Box 33"/>
          <p:cNvSpPr txBox="1">
            <a:spLocks noChangeArrowheads="1"/>
          </p:cNvSpPr>
          <p:nvPr/>
        </p:nvSpPr>
        <p:spPr bwMode="auto">
          <a:xfrm>
            <a:off x="5217950" y="34480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endParaRPr lang="en-US" altLang="en-US" sz="1400">
              <a:latin typeface="Times New Roman" panose="02020603050405020304" pitchFamily="18" charset="0"/>
              <a:ea typeface="+mn-ea"/>
              <a:cs typeface="Times New Roman" panose="02020603050405020304" pitchFamily="18" charset="0"/>
            </a:endParaRPr>
          </a:p>
        </p:txBody>
      </p:sp>
      <p:sp>
        <p:nvSpPr>
          <p:cNvPr id="30" name="Line 34"/>
          <p:cNvSpPr>
            <a:spLocks noChangeShapeType="1"/>
          </p:cNvSpPr>
          <p:nvPr/>
        </p:nvSpPr>
        <p:spPr bwMode="auto">
          <a:xfrm>
            <a:off x="5151275" y="3773488"/>
            <a:ext cx="1457325" cy="1587"/>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1" name="Line 35"/>
          <p:cNvSpPr>
            <a:spLocks noChangeShapeType="1"/>
          </p:cNvSpPr>
          <p:nvPr/>
        </p:nvSpPr>
        <p:spPr bwMode="auto">
          <a:xfrm>
            <a:off x="5148100" y="4071938"/>
            <a:ext cx="1457325" cy="1587"/>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2" name="Oval 36"/>
          <p:cNvSpPr>
            <a:spLocks noChangeArrowheads="1"/>
          </p:cNvSpPr>
          <p:nvPr/>
        </p:nvSpPr>
        <p:spPr bwMode="auto">
          <a:xfrm>
            <a:off x="5565612" y="2681288"/>
            <a:ext cx="598488" cy="304800"/>
          </a:xfrm>
          <a:prstGeom prst="ellipse">
            <a:avLst/>
          </a:prstGeom>
          <a:solidFill>
            <a:srgbClr val="CCFF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P1</a:t>
            </a:r>
            <a:endParaRPr lang="en-US" altLang="en-US">
              <a:latin typeface="Times New Roman" panose="02020603050405020304" pitchFamily="18" charset="0"/>
              <a:ea typeface="+mn-ea"/>
              <a:cs typeface="Times New Roman" panose="02020603050405020304" pitchFamily="18" charset="0"/>
            </a:endParaRPr>
          </a:p>
        </p:txBody>
      </p:sp>
      <p:grpSp>
        <p:nvGrpSpPr>
          <p:cNvPr id="33" name="Group 37"/>
          <p:cNvGrpSpPr/>
          <p:nvPr/>
        </p:nvGrpSpPr>
        <p:grpSpPr bwMode="auto">
          <a:xfrm>
            <a:off x="5437025" y="2997200"/>
            <a:ext cx="885825" cy="227013"/>
            <a:chOff x="2515" y="2011"/>
            <a:chExt cx="558" cy="143"/>
          </a:xfrm>
        </p:grpSpPr>
        <p:sp>
          <p:nvSpPr>
            <p:cNvPr id="34" name="Rectangle 38"/>
            <p:cNvSpPr>
              <a:spLocks noChangeArrowheads="1"/>
            </p:cNvSpPr>
            <p:nvPr/>
          </p:nvSpPr>
          <p:spPr bwMode="auto">
            <a:xfrm>
              <a:off x="2515" y="2011"/>
              <a:ext cx="558" cy="143"/>
            </a:xfrm>
            <a:prstGeom prst="rect">
              <a:avLst/>
            </a:prstGeom>
            <a:solidFill>
              <a:srgbClr val="FFFF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5" name="Rectangle 39"/>
            <p:cNvSpPr>
              <a:spLocks noChangeArrowheads="1"/>
            </p:cNvSpPr>
            <p:nvPr/>
          </p:nvSpPr>
          <p:spPr bwMode="auto">
            <a:xfrm>
              <a:off x="2624" y="2030"/>
              <a:ext cx="332" cy="108"/>
            </a:xfrm>
            <a:prstGeom prst="rect">
              <a:avLst/>
            </a:prstGeom>
            <a:solidFill>
              <a:srgbClr val="FFFFFF"/>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6" name="Rectangle 40"/>
            <p:cNvSpPr>
              <a:spLocks noChangeArrowheads="1"/>
            </p:cNvSpPr>
            <p:nvPr/>
          </p:nvSpPr>
          <p:spPr bwMode="auto">
            <a:xfrm>
              <a:off x="2979" y="2094"/>
              <a:ext cx="57" cy="36"/>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7" name="Rectangle 41"/>
            <p:cNvSpPr>
              <a:spLocks noChangeArrowheads="1"/>
            </p:cNvSpPr>
            <p:nvPr/>
          </p:nvSpPr>
          <p:spPr bwMode="auto">
            <a:xfrm>
              <a:off x="2538" y="2096"/>
              <a:ext cx="57" cy="38"/>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38" name="Rectangle 42"/>
          <p:cNvSpPr>
            <a:spLocks noChangeArrowheads="1"/>
          </p:cNvSpPr>
          <p:nvPr/>
        </p:nvSpPr>
        <p:spPr bwMode="auto">
          <a:xfrm>
            <a:off x="8709990" y="2546350"/>
            <a:ext cx="1296988" cy="19812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Rectangle 43"/>
          <p:cNvSpPr>
            <a:spLocks noChangeArrowheads="1"/>
          </p:cNvSpPr>
          <p:nvPr/>
        </p:nvSpPr>
        <p:spPr bwMode="auto">
          <a:xfrm>
            <a:off x="8671890" y="2600325"/>
            <a:ext cx="1273175" cy="1979613"/>
          </a:xfrm>
          <a:prstGeom prst="rect">
            <a:avLst/>
          </a:prstGeom>
          <a:solidFill>
            <a:srgbClr val="FFFFFF"/>
          </a:solidFill>
          <a:ln w="2844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Line 44"/>
          <p:cNvSpPr>
            <a:spLocks noChangeShapeType="1"/>
          </p:cNvSpPr>
          <p:nvPr/>
        </p:nvSpPr>
        <p:spPr bwMode="auto">
          <a:xfrm>
            <a:off x="8681415" y="3360738"/>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1" name="Text Box 45"/>
          <p:cNvSpPr txBox="1">
            <a:spLocks noChangeArrowheads="1"/>
          </p:cNvSpPr>
          <p:nvPr/>
        </p:nvSpPr>
        <p:spPr bwMode="auto">
          <a:xfrm>
            <a:off x="8638553" y="334327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endParaRPr lang="en-US" altLang="en-US" sz="1400">
              <a:latin typeface="Times New Roman" panose="02020603050405020304" pitchFamily="18" charset="0"/>
              <a:ea typeface="+mn-ea"/>
              <a:cs typeface="Times New Roman" panose="02020603050405020304" pitchFamily="18" charset="0"/>
            </a:endParaRPr>
          </a:p>
        </p:txBody>
      </p:sp>
      <p:sp>
        <p:nvSpPr>
          <p:cNvPr id="42" name="Line 46"/>
          <p:cNvSpPr>
            <a:spLocks noChangeShapeType="1"/>
          </p:cNvSpPr>
          <p:nvPr/>
        </p:nvSpPr>
        <p:spPr bwMode="auto">
          <a:xfrm>
            <a:off x="8689353" y="3681413"/>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Line 47"/>
          <p:cNvSpPr>
            <a:spLocks noChangeShapeType="1"/>
          </p:cNvSpPr>
          <p:nvPr/>
        </p:nvSpPr>
        <p:spPr bwMode="auto">
          <a:xfrm>
            <a:off x="8675065" y="3990975"/>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4" name="Line 48"/>
          <p:cNvSpPr>
            <a:spLocks noChangeShapeType="1"/>
          </p:cNvSpPr>
          <p:nvPr/>
        </p:nvSpPr>
        <p:spPr bwMode="auto">
          <a:xfrm>
            <a:off x="8675065" y="4276725"/>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5" name="Text Box 49"/>
          <p:cNvSpPr txBox="1">
            <a:spLocks noChangeArrowheads="1"/>
          </p:cNvSpPr>
          <p:nvPr/>
        </p:nvSpPr>
        <p:spPr bwMode="auto">
          <a:xfrm>
            <a:off x="8673478" y="25908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endParaRPr lang="en-US" altLang="en-US" sz="1400">
              <a:latin typeface="Times New Roman" panose="02020603050405020304" pitchFamily="18" charset="0"/>
              <a:ea typeface="+mn-ea"/>
              <a:cs typeface="Times New Roman" panose="02020603050405020304" pitchFamily="18" charset="0"/>
            </a:endParaRPr>
          </a:p>
        </p:txBody>
      </p:sp>
      <p:sp>
        <p:nvSpPr>
          <p:cNvPr id="46" name="Text Box 50"/>
          <p:cNvSpPr txBox="1">
            <a:spLocks noChangeArrowheads="1"/>
          </p:cNvSpPr>
          <p:nvPr/>
        </p:nvSpPr>
        <p:spPr bwMode="auto">
          <a:xfrm>
            <a:off x="8629028" y="42481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endParaRPr lang="en-US" altLang="en-US" sz="1400">
              <a:latin typeface="Times New Roman" panose="02020603050405020304" pitchFamily="18" charset="0"/>
              <a:ea typeface="+mn-ea"/>
              <a:cs typeface="Times New Roman" panose="02020603050405020304" pitchFamily="18" charset="0"/>
            </a:endParaRPr>
          </a:p>
        </p:txBody>
      </p:sp>
      <p:sp>
        <p:nvSpPr>
          <p:cNvPr id="47" name="Text Box 51"/>
          <p:cNvSpPr txBox="1">
            <a:spLocks noChangeArrowheads="1"/>
          </p:cNvSpPr>
          <p:nvPr/>
        </p:nvSpPr>
        <p:spPr bwMode="auto">
          <a:xfrm>
            <a:off x="8648078" y="39624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endParaRPr lang="en-US" altLang="en-US" sz="1400">
              <a:latin typeface="Times New Roman" panose="02020603050405020304" pitchFamily="18" charset="0"/>
              <a:ea typeface="+mn-ea"/>
              <a:cs typeface="Times New Roman" panose="02020603050405020304" pitchFamily="18" charset="0"/>
            </a:endParaRPr>
          </a:p>
        </p:txBody>
      </p:sp>
      <p:sp>
        <p:nvSpPr>
          <p:cNvPr id="48" name="Text Box 52"/>
          <p:cNvSpPr txBox="1">
            <a:spLocks noChangeArrowheads="1"/>
          </p:cNvSpPr>
          <p:nvPr/>
        </p:nvSpPr>
        <p:spPr bwMode="auto">
          <a:xfrm>
            <a:off x="8638553" y="366712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endParaRPr lang="en-US" altLang="en-US" sz="1400">
              <a:latin typeface="Times New Roman" panose="02020603050405020304" pitchFamily="18" charset="0"/>
              <a:ea typeface="+mn-ea"/>
              <a:cs typeface="Times New Roman" panose="02020603050405020304" pitchFamily="18" charset="0"/>
            </a:endParaRPr>
          </a:p>
        </p:txBody>
      </p:sp>
      <p:sp>
        <p:nvSpPr>
          <p:cNvPr id="49" name="Oval 53"/>
          <p:cNvSpPr>
            <a:spLocks noChangeArrowheads="1"/>
          </p:cNvSpPr>
          <p:nvPr/>
        </p:nvSpPr>
        <p:spPr bwMode="auto">
          <a:xfrm>
            <a:off x="9008440" y="2898775"/>
            <a:ext cx="598488" cy="304800"/>
          </a:xfrm>
          <a:prstGeom prst="ellipse">
            <a:avLst/>
          </a:prstGeom>
          <a:solidFill>
            <a:srgbClr val="CCFF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endParaRPr lang="en-US" altLang="en-US">
              <a:latin typeface="Times New Roman" panose="02020603050405020304" pitchFamily="18" charset="0"/>
              <a:ea typeface="+mn-ea"/>
              <a:cs typeface="Times New Roman" panose="02020603050405020304" pitchFamily="18" charset="0"/>
            </a:endParaRPr>
          </a:p>
        </p:txBody>
      </p:sp>
      <p:sp>
        <p:nvSpPr>
          <p:cNvPr id="50" name="Freeform 54"/>
          <p:cNvSpPr>
            <a:spLocks noChangeArrowheads="1"/>
          </p:cNvSpPr>
          <p:nvPr/>
        </p:nvSpPr>
        <p:spPr bwMode="auto">
          <a:xfrm>
            <a:off x="9968878" y="2566988"/>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1" name="Group 55"/>
          <p:cNvGrpSpPr/>
          <p:nvPr/>
        </p:nvGrpSpPr>
        <p:grpSpPr bwMode="auto">
          <a:xfrm>
            <a:off x="9002090" y="3230563"/>
            <a:ext cx="619125" cy="203200"/>
            <a:chOff x="4432" y="2158"/>
            <a:chExt cx="390" cy="128"/>
          </a:xfrm>
        </p:grpSpPr>
        <p:sp>
          <p:nvSpPr>
            <p:cNvPr id="52" name="Rectangle 56"/>
            <p:cNvSpPr>
              <a:spLocks noChangeArrowheads="1"/>
            </p:cNvSpPr>
            <p:nvPr/>
          </p:nvSpPr>
          <p:spPr bwMode="auto">
            <a:xfrm>
              <a:off x="4432" y="2158"/>
              <a:ext cx="390" cy="128"/>
            </a:xfrm>
            <a:prstGeom prst="rect">
              <a:avLst/>
            </a:prstGeom>
            <a:solidFill>
              <a:srgbClr val="FFFF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57"/>
            <p:cNvSpPr>
              <a:spLocks noChangeArrowheads="1"/>
            </p:cNvSpPr>
            <p:nvPr/>
          </p:nvSpPr>
          <p:spPr bwMode="auto">
            <a:xfrm>
              <a:off x="4509" y="2175"/>
              <a:ext cx="232" cy="97"/>
            </a:xfrm>
            <a:prstGeom prst="rect">
              <a:avLst/>
            </a:prstGeom>
            <a:solidFill>
              <a:srgbClr val="FFFFFF"/>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58"/>
            <p:cNvSpPr>
              <a:spLocks noChangeArrowheads="1"/>
            </p:cNvSpPr>
            <p:nvPr/>
          </p:nvSpPr>
          <p:spPr bwMode="auto">
            <a:xfrm>
              <a:off x="4757" y="2233"/>
              <a:ext cx="39" cy="34"/>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5" name="Rectangle 59"/>
            <p:cNvSpPr>
              <a:spLocks noChangeArrowheads="1"/>
            </p:cNvSpPr>
            <p:nvPr/>
          </p:nvSpPr>
          <p:spPr bwMode="auto">
            <a:xfrm>
              <a:off x="4449" y="2234"/>
              <a:ext cx="39" cy="34"/>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6" name="Freeform 62"/>
          <p:cNvSpPr/>
          <p:nvPr/>
        </p:nvSpPr>
        <p:spPr bwMode="auto">
          <a:xfrm>
            <a:off x="2206248" y="3311525"/>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Freeform 63"/>
          <p:cNvSpPr/>
          <p:nvPr/>
        </p:nvSpPr>
        <p:spPr bwMode="auto">
          <a:xfrm>
            <a:off x="5787862" y="3070225"/>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8" name="Freeform 64"/>
          <p:cNvSpPr/>
          <p:nvPr/>
        </p:nvSpPr>
        <p:spPr bwMode="auto">
          <a:xfrm>
            <a:off x="2206248" y="5470524"/>
            <a:ext cx="3592726"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Freeform 65"/>
          <p:cNvSpPr/>
          <p:nvPr/>
        </p:nvSpPr>
        <p:spPr bwMode="auto">
          <a:xfrm>
            <a:off x="5664037" y="3082925"/>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Freeform 66"/>
          <p:cNvSpPr/>
          <p:nvPr/>
        </p:nvSpPr>
        <p:spPr bwMode="auto">
          <a:xfrm flipV="1">
            <a:off x="2314198" y="5266056"/>
            <a:ext cx="3324440" cy="45719"/>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Freeform 67"/>
          <p:cNvSpPr/>
          <p:nvPr/>
        </p:nvSpPr>
        <p:spPr bwMode="auto">
          <a:xfrm>
            <a:off x="2307848" y="3298825"/>
            <a:ext cx="12700" cy="2017713"/>
          </a:xfrm>
          <a:custGeom>
            <a:avLst/>
            <a:gdLst>
              <a:gd name="T0" fmla="*/ 0 w 36"/>
              <a:gd name="T1" fmla="*/ 0 h 5606"/>
              <a:gd name="T2" fmla="*/ 35 w 36"/>
              <a:gd name="T3" fmla="*/ 5605 h 5606"/>
            </a:gdLst>
            <a:ahLst/>
            <a:cxnLst>
              <a:cxn ang="0">
                <a:pos x="T0" y="T1"/>
              </a:cxn>
              <a:cxn ang="0">
                <a:pos x="T2" y="T3"/>
              </a:cxn>
            </a:cxnLst>
            <a:rect l="0" t="0" r="r" b="b"/>
            <a:pathLst>
              <a:path w="36" h="5606">
                <a:moveTo>
                  <a:pt x="0" y="0"/>
                </a:moveTo>
                <a:lnTo>
                  <a:pt x="35" y="5605"/>
                </a:lnTo>
              </a:path>
            </a:pathLst>
          </a:custGeom>
          <a:noFill/>
          <a:ln w="19080" cap="sq">
            <a:solidFill>
              <a:srgbClr val="CC0000"/>
            </a:solidFill>
            <a:miter lim="800000"/>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Freeform 68"/>
          <p:cNvSpPr/>
          <p:nvPr/>
        </p:nvSpPr>
        <p:spPr bwMode="auto">
          <a:xfrm>
            <a:off x="9389440" y="3349625"/>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Freeform 69"/>
          <p:cNvSpPr/>
          <p:nvPr/>
        </p:nvSpPr>
        <p:spPr bwMode="auto">
          <a:xfrm>
            <a:off x="9271965" y="3317875"/>
            <a:ext cx="12700" cy="2017713"/>
          </a:xfrm>
          <a:custGeom>
            <a:avLst/>
            <a:gdLst>
              <a:gd name="T0" fmla="*/ 0 w 36"/>
              <a:gd name="T1" fmla="*/ 0 h 5605"/>
              <a:gd name="T2" fmla="*/ 35 w 36"/>
              <a:gd name="T3" fmla="*/ 5604 h 5605"/>
            </a:gdLst>
            <a:ahLst/>
            <a:cxnLst>
              <a:cxn ang="0">
                <a:pos x="T0" y="T1"/>
              </a:cxn>
              <a:cxn ang="0">
                <a:pos x="T2" y="T3"/>
              </a:cxn>
            </a:cxnLst>
            <a:rect l="0" t="0" r="r" b="b"/>
            <a:pathLst>
              <a:path w="36" h="5605">
                <a:moveTo>
                  <a:pt x="0" y="0"/>
                </a:moveTo>
                <a:lnTo>
                  <a:pt x="35" y="5604"/>
                </a:lnTo>
              </a:path>
            </a:pathLst>
          </a:custGeom>
          <a:noFill/>
          <a:ln w="19080" cap="sq">
            <a:solidFill>
              <a:srgbClr val="CC0000"/>
            </a:solidFill>
            <a:miter lim="800000"/>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Freeform 70"/>
          <p:cNvSpPr/>
          <p:nvPr/>
        </p:nvSpPr>
        <p:spPr bwMode="auto">
          <a:xfrm>
            <a:off x="5930737" y="3089275"/>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Freeform 71"/>
          <p:cNvSpPr/>
          <p:nvPr/>
        </p:nvSpPr>
        <p:spPr bwMode="auto">
          <a:xfrm>
            <a:off x="6064087" y="3101975"/>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Freeform 72"/>
          <p:cNvSpPr/>
          <p:nvPr/>
        </p:nvSpPr>
        <p:spPr bwMode="auto">
          <a:xfrm flipV="1">
            <a:off x="5930737" y="5491162"/>
            <a:ext cx="3461771"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Freeform 73"/>
          <p:cNvSpPr/>
          <p:nvPr/>
        </p:nvSpPr>
        <p:spPr bwMode="auto">
          <a:xfrm flipV="1">
            <a:off x="6091074" y="5250596"/>
            <a:ext cx="3190310" cy="54926"/>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68" name="Group 78"/>
          <p:cNvGrpSpPr/>
          <p:nvPr/>
        </p:nvGrpSpPr>
        <p:grpSpPr bwMode="auto">
          <a:xfrm>
            <a:off x="3222248" y="4694238"/>
            <a:ext cx="1552575" cy="658812"/>
            <a:chOff x="1530" y="3080"/>
            <a:chExt cx="978" cy="415"/>
          </a:xfrm>
        </p:grpSpPr>
        <p:sp>
          <p:nvSpPr>
            <p:cNvPr id="69" name="Rectangle 79"/>
            <p:cNvSpPr>
              <a:spLocks noChangeArrowheads="1"/>
            </p:cNvSpPr>
            <p:nvPr/>
          </p:nvSpPr>
          <p:spPr bwMode="auto">
            <a:xfrm>
              <a:off x="1648" y="3080"/>
              <a:ext cx="677" cy="137"/>
            </a:xfrm>
            <a:prstGeom prst="rect">
              <a:avLst/>
            </a:prstGeom>
            <a:solidFill>
              <a:srgbClr val="00CC9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Line 80"/>
            <p:cNvSpPr>
              <a:spLocks noChangeShapeType="1"/>
            </p:cNvSpPr>
            <p:nvPr/>
          </p:nvSpPr>
          <p:spPr bwMode="auto">
            <a:xfrm>
              <a:off x="1530" y="3167"/>
              <a:ext cx="174" cy="0"/>
            </a:xfrm>
            <a:prstGeom prst="line">
              <a:avLst/>
            </a:prstGeom>
            <a:noFill/>
            <a:ln w="38160" cap="sq">
              <a:solidFill>
                <a:srgbClr val="CC0000"/>
              </a:solidFill>
              <a:miter lim="800000"/>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1" name="Text Box 81"/>
            <p:cNvSpPr txBox="1">
              <a:spLocks noChangeArrowheads="1"/>
            </p:cNvSpPr>
            <p:nvPr/>
          </p:nvSpPr>
          <p:spPr bwMode="auto">
            <a:xfrm>
              <a:off x="1602" y="3205"/>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源端口：6428</a:t>
              </a:r>
              <a:endParaRPr lang="en-US" altLang="en-US" sz="1400">
                <a:latin typeface="Times New Roman" panose="02020603050405020304" pitchFamily="18" charset="0"/>
                <a:ea typeface="+mn-ea"/>
                <a:cs typeface="Times New Roman" panose="02020603050405020304" pitchFamily="18" charset="0"/>
              </a:endParaRP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目的端口：9157</a:t>
              </a:r>
              <a:endParaRPr lang="en-US" altLang="en-US" sz="1400">
                <a:latin typeface="Times New Roman" panose="02020603050405020304" pitchFamily="18" charset="0"/>
                <a:ea typeface="+mn-ea"/>
                <a:cs typeface="Times New Roman" panose="02020603050405020304" pitchFamily="18" charset="0"/>
              </a:endParaRPr>
            </a:p>
          </p:txBody>
        </p:sp>
      </p:grpSp>
      <p:grpSp>
        <p:nvGrpSpPr>
          <p:cNvPr id="72" name="Group 82"/>
          <p:cNvGrpSpPr/>
          <p:nvPr/>
        </p:nvGrpSpPr>
        <p:grpSpPr bwMode="auto">
          <a:xfrm>
            <a:off x="7414483" y="4694238"/>
            <a:ext cx="1325563" cy="658812"/>
            <a:chOff x="3444" y="3080"/>
            <a:chExt cx="835" cy="415"/>
          </a:xfrm>
        </p:grpSpPr>
        <p:sp>
          <p:nvSpPr>
            <p:cNvPr id="73" name="Rectangle 83"/>
            <p:cNvSpPr>
              <a:spLocks noChangeArrowheads="1"/>
            </p:cNvSpPr>
            <p:nvPr/>
          </p:nvSpPr>
          <p:spPr bwMode="auto">
            <a:xfrm>
              <a:off x="3479" y="3080"/>
              <a:ext cx="677" cy="137"/>
            </a:xfrm>
            <a:prstGeom prst="rect">
              <a:avLst/>
            </a:prstGeom>
            <a:solidFill>
              <a:srgbClr val="00CC9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Line 84"/>
            <p:cNvSpPr>
              <a:spLocks noChangeShapeType="1"/>
            </p:cNvSpPr>
            <p:nvPr/>
          </p:nvSpPr>
          <p:spPr bwMode="auto">
            <a:xfrm>
              <a:off x="4105" y="3153"/>
              <a:ext cx="174" cy="0"/>
            </a:xfrm>
            <a:prstGeom prst="line">
              <a:avLst/>
            </a:prstGeom>
            <a:noFill/>
            <a:ln w="3816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Text Box 85"/>
            <p:cNvSpPr txBox="1">
              <a:spLocks noChangeArrowheads="1"/>
            </p:cNvSpPr>
            <p:nvPr/>
          </p:nvSpPr>
          <p:spPr bwMode="auto">
            <a:xfrm>
              <a:off x="3444" y="3205"/>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源端口：？</a:t>
              </a:r>
              <a:endParaRPr lang="en-US" altLang="en-US" sz="1400">
                <a:latin typeface="Times New Roman" panose="02020603050405020304" pitchFamily="18" charset="0"/>
                <a:ea typeface="+mn-ea"/>
                <a:cs typeface="Times New Roman" panose="02020603050405020304" pitchFamily="18" charset="0"/>
              </a:endParaRP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目的端口：？</a:t>
              </a:r>
              <a:endParaRPr lang="en-US" altLang="en-US" sz="1400">
                <a:latin typeface="Times New Roman" panose="02020603050405020304" pitchFamily="18" charset="0"/>
                <a:ea typeface="+mn-ea"/>
                <a:cs typeface="Times New Roman" panose="02020603050405020304" pitchFamily="18" charset="0"/>
              </a:endParaRPr>
            </a:p>
          </p:txBody>
        </p:sp>
      </p:grpSp>
      <p:grpSp>
        <p:nvGrpSpPr>
          <p:cNvPr id="76" name="Group 93"/>
          <p:cNvGrpSpPr/>
          <p:nvPr/>
        </p:nvGrpSpPr>
        <p:grpSpPr bwMode="auto">
          <a:xfrm>
            <a:off x="10235578" y="4310063"/>
            <a:ext cx="709612" cy="668337"/>
            <a:chOff x="5209" y="2838"/>
            <a:chExt cx="447" cy="421"/>
          </a:xfrm>
        </p:grpSpPr>
        <p:pic>
          <p:nvPicPr>
            <p:cNvPr id="77" name="Picture 9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 name="Freeform 95"/>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79" name="Group 96"/>
          <p:cNvGrpSpPr/>
          <p:nvPr/>
        </p:nvGrpSpPr>
        <p:grpSpPr bwMode="auto">
          <a:xfrm>
            <a:off x="4484250" y="3784996"/>
            <a:ext cx="357188" cy="703263"/>
            <a:chOff x="1948" y="2459"/>
            <a:chExt cx="225" cy="443"/>
          </a:xfrm>
        </p:grpSpPr>
        <p:sp>
          <p:nvSpPr>
            <p:cNvPr id="80" name="Freeform 97"/>
            <p:cNvSpPr>
              <a:spLocks noChangeArrowheads="1"/>
            </p:cNvSpPr>
            <p:nvPr/>
          </p:nvSpPr>
          <p:spPr bwMode="auto">
            <a:xfrm>
              <a:off x="2127" y="2460"/>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1" name="Rectangle 98"/>
            <p:cNvSpPr>
              <a:spLocks noChangeArrowheads="1"/>
            </p:cNvSpPr>
            <p:nvPr/>
          </p:nvSpPr>
          <p:spPr bwMode="auto">
            <a:xfrm>
              <a:off x="1958" y="2459"/>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2" name="Freeform 99"/>
            <p:cNvSpPr>
              <a:spLocks noChangeArrowheads="1"/>
            </p:cNvSpPr>
            <p:nvPr/>
          </p:nvSpPr>
          <p:spPr bwMode="auto">
            <a:xfrm>
              <a:off x="2135" y="2485"/>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Freeform 100"/>
            <p:cNvSpPr>
              <a:spLocks noChangeArrowheads="1"/>
            </p:cNvSpPr>
            <p:nvPr/>
          </p:nvSpPr>
          <p:spPr bwMode="auto">
            <a:xfrm>
              <a:off x="2130" y="2683"/>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Rectangle 101"/>
            <p:cNvSpPr>
              <a:spLocks noChangeArrowheads="1"/>
            </p:cNvSpPr>
            <p:nvPr/>
          </p:nvSpPr>
          <p:spPr bwMode="auto">
            <a:xfrm>
              <a:off x="1959" y="2508"/>
              <a:ext cx="94" cy="8"/>
            </a:xfrm>
            <a:prstGeom prst="rect">
              <a:avLst/>
            </a:prstGeom>
            <a:solidFill>
              <a:srgbClr val="0000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5" name="Group 102"/>
            <p:cNvGrpSpPr/>
            <p:nvPr/>
          </p:nvGrpSpPr>
          <p:grpSpPr bwMode="auto">
            <a:xfrm>
              <a:off x="2045" y="2503"/>
              <a:ext cx="91" cy="26"/>
              <a:chOff x="2045" y="2503"/>
              <a:chExt cx="91" cy="26"/>
            </a:xfrm>
          </p:grpSpPr>
          <p:sp>
            <p:nvSpPr>
              <p:cNvPr id="110" name="AutoShape 103"/>
              <p:cNvSpPr>
                <a:spLocks noChangeArrowheads="1"/>
              </p:cNvSpPr>
              <p:nvPr/>
            </p:nvSpPr>
            <p:spPr bwMode="auto">
              <a:xfrm>
                <a:off x="2045" y="2503"/>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1" name="AutoShape 104"/>
              <p:cNvSpPr>
                <a:spLocks noChangeArrowheads="1"/>
              </p:cNvSpPr>
              <p:nvPr/>
            </p:nvSpPr>
            <p:spPr bwMode="auto">
              <a:xfrm>
                <a:off x="2046" y="2506"/>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6" name="Rectangle 105"/>
            <p:cNvSpPr>
              <a:spLocks noChangeArrowheads="1"/>
            </p:cNvSpPr>
            <p:nvPr/>
          </p:nvSpPr>
          <p:spPr bwMode="auto">
            <a:xfrm>
              <a:off x="1961" y="2568"/>
              <a:ext cx="94" cy="8"/>
            </a:xfrm>
            <a:prstGeom prst="rect">
              <a:avLst/>
            </a:prstGeom>
            <a:solidFill>
              <a:srgbClr val="0000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7" name="Group 106"/>
            <p:cNvGrpSpPr/>
            <p:nvPr/>
          </p:nvGrpSpPr>
          <p:grpSpPr bwMode="auto">
            <a:xfrm>
              <a:off x="2044" y="2564"/>
              <a:ext cx="91" cy="24"/>
              <a:chOff x="2044" y="2564"/>
              <a:chExt cx="91" cy="24"/>
            </a:xfrm>
          </p:grpSpPr>
          <p:sp>
            <p:nvSpPr>
              <p:cNvPr id="108" name="AutoShape 107"/>
              <p:cNvSpPr>
                <a:spLocks noChangeArrowheads="1"/>
              </p:cNvSpPr>
              <p:nvPr/>
            </p:nvSpPr>
            <p:spPr bwMode="auto">
              <a:xfrm>
                <a:off x="2044" y="2564"/>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9" name="AutoShape 108"/>
              <p:cNvSpPr>
                <a:spLocks noChangeArrowheads="1"/>
              </p:cNvSpPr>
              <p:nvPr/>
            </p:nvSpPr>
            <p:spPr bwMode="auto">
              <a:xfrm>
                <a:off x="2046" y="2566"/>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8" name="Rectangle 109"/>
            <p:cNvSpPr>
              <a:spLocks noChangeArrowheads="1"/>
            </p:cNvSpPr>
            <p:nvPr/>
          </p:nvSpPr>
          <p:spPr bwMode="auto">
            <a:xfrm>
              <a:off x="1960" y="2631"/>
              <a:ext cx="94" cy="8"/>
            </a:xfrm>
            <a:prstGeom prst="rect">
              <a:avLst/>
            </a:prstGeom>
            <a:solidFill>
              <a:srgbClr val="0000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9" name="Rectangle 110"/>
            <p:cNvSpPr>
              <a:spLocks noChangeArrowheads="1"/>
            </p:cNvSpPr>
            <p:nvPr/>
          </p:nvSpPr>
          <p:spPr bwMode="auto">
            <a:xfrm>
              <a:off x="1962" y="2686"/>
              <a:ext cx="93" cy="8"/>
            </a:xfrm>
            <a:prstGeom prst="rect">
              <a:avLst/>
            </a:prstGeom>
            <a:solidFill>
              <a:srgbClr val="0000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0" name="Group 111"/>
            <p:cNvGrpSpPr/>
            <p:nvPr/>
          </p:nvGrpSpPr>
          <p:grpSpPr bwMode="auto">
            <a:xfrm>
              <a:off x="2042" y="2681"/>
              <a:ext cx="91" cy="27"/>
              <a:chOff x="2042" y="2681"/>
              <a:chExt cx="91" cy="27"/>
            </a:xfrm>
          </p:grpSpPr>
          <p:sp>
            <p:nvSpPr>
              <p:cNvPr id="106" name="AutoShape 112"/>
              <p:cNvSpPr>
                <a:spLocks noChangeArrowheads="1"/>
              </p:cNvSpPr>
              <p:nvPr/>
            </p:nvSpPr>
            <p:spPr bwMode="auto">
              <a:xfrm>
                <a:off x="2042" y="2681"/>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AutoShape 113"/>
              <p:cNvSpPr>
                <a:spLocks noChangeArrowheads="1"/>
              </p:cNvSpPr>
              <p:nvPr/>
            </p:nvSpPr>
            <p:spPr bwMode="auto">
              <a:xfrm>
                <a:off x="2044" y="2684"/>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1" name="Freeform 114"/>
            <p:cNvSpPr>
              <a:spLocks noChangeArrowheads="1"/>
            </p:cNvSpPr>
            <p:nvPr/>
          </p:nvSpPr>
          <p:spPr bwMode="auto">
            <a:xfrm>
              <a:off x="2130" y="2630"/>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2" name="Group 115"/>
            <p:cNvGrpSpPr/>
            <p:nvPr/>
          </p:nvGrpSpPr>
          <p:grpSpPr bwMode="auto">
            <a:xfrm>
              <a:off x="2043" y="2625"/>
              <a:ext cx="91" cy="25"/>
              <a:chOff x="2043" y="2625"/>
              <a:chExt cx="91" cy="25"/>
            </a:xfrm>
          </p:grpSpPr>
          <p:sp>
            <p:nvSpPr>
              <p:cNvPr id="104" name="AutoShape 116"/>
              <p:cNvSpPr>
                <a:spLocks noChangeArrowheads="1"/>
              </p:cNvSpPr>
              <p:nvPr/>
            </p:nvSpPr>
            <p:spPr bwMode="auto">
              <a:xfrm>
                <a:off x="2043" y="2625"/>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AutoShape 117"/>
              <p:cNvSpPr>
                <a:spLocks noChangeArrowheads="1"/>
              </p:cNvSpPr>
              <p:nvPr/>
            </p:nvSpPr>
            <p:spPr bwMode="auto">
              <a:xfrm>
                <a:off x="2045" y="2628"/>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3" name="Rectangle 118"/>
            <p:cNvSpPr>
              <a:spLocks noChangeArrowheads="1"/>
            </p:cNvSpPr>
            <p:nvPr/>
          </p:nvSpPr>
          <p:spPr bwMode="auto">
            <a:xfrm>
              <a:off x="2124" y="2459"/>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Freeform 119"/>
            <p:cNvSpPr>
              <a:spLocks noChangeArrowheads="1"/>
            </p:cNvSpPr>
            <p:nvPr/>
          </p:nvSpPr>
          <p:spPr bwMode="auto">
            <a:xfrm>
              <a:off x="2134" y="2566"/>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Freeform 120"/>
            <p:cNvSpPr>
              <a:spLocks noChangeArrowheads="1"/>
            </p:cNvSpPr>
            <p:nvPr/>
          </p:nvSpPr>
          <p:spPr bwMode="auto">
            <a:xfrm>
              <a:off x="2134" y="2506"/>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Oval 121"/>
            <p:cNvSpPr>
              <a:spLocks noChangeArrowheads="1"/>
            </p:cNvSpPr>
            <p:nvPr/>
          </p:nvSpPr>
          <p:spPr bwMode="auto">
            <a:xfrm>
              <a:off x="2166" y="2863"/>
              <a:ext cx="7" cy="17"/>
            </a:xfrm>
            <a:prstGeom prst="ellipse">
              <a:avLst/>
            </a:prstGeom>
            <a:solidFill>
              <a:srgbClr val="3333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7" name="Freeform 122"/>
            <p:cNvSpPr>
              <a:spLocks noChangeArrowheads="1"/>
            </p:cNvSpPr>
            <p:nvPr/>
          </p:nvSpPr>
          <p:spPr bwMode="auto">
            <a:xfrm>
              <a:off x="2132" y="2864"/>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8" name="AutoShape 123"/>
            <p:cNvSpPr>
              <a:spLocks noChangeArrowheads="1"/>
            </p:cNvSpPr>
            <p:nvPr/>
          </p:nvSpPr>
          <p:spPr bwMode="auto">
            <a:xfrm>
              <a:off x="1948" y="2876"/>
              <a:ext cx="189" cy="26"/>
            </a:xfrm>
            <a:prstGeom prst="roundRect">
              <a:avLst>
                <a:gd name="adj" fmla="val 50000"/>
              </a:avLst>
            </a:prstGeom>
            <a:solidFill>
              <a:srgbClr val="DDDDDD"/>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AutoShape 124"/>
            <p:cNvSpPr>
              <a:spLocks noChangeArrowheads="1"/>
            </p:cNvSpPr>
            <p:nvPr/>
          </p:nvSpPr>
          <p:spPr bwMode="auto">
            <a:xfrm>
              <a:off x="1958" y="2882"/>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Oval 125"/>
            <p:cNvSpPr>
              <a:spLocks noChangeArrowheads="1"/>
            </p:cNvSpPr>
            <p:nvPr/>
          </p:nvSpPr>
          <p:spPr bwMode="auto">
            <a:xfrm>
              <a:off x="1975" y="2821"/>
              <a:ext cx="24" cy="26"/>
            </a:xfrm>
            <a:prstGeom prst="ellipse">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Oval 126"/>
            <p:cNvSpPr>
              <a:spLocks noChangeArrowheads="1"/>
            </p:cNvSpPr>
            <p:nvPr/>
          </p:nvSpPr>
          <p:spPr bwMode="auto">
            <a:xfrm>
              <a:off x="2003" y="2821"/>
              <a:ext cx="24" cy="26"/>
            </a:xfrm>
            <a:prstGeom prst="ellipse">
              <a:avLst/>
            </a:prstGeom>
            <a:solidFill>
              <a:srgbClr val="FF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Oval 127"/>
            <p:cNvSpPr>
              <a:spLocks noChangeArrowheads="1"/>
            </p:cNvSpPr>
            <p:nvPr/>
          </p:nvSpPr>
          <p:spPr bwMode="auto">
            <a:xfrm>
              <a:off x="2031" y="2821"/>
              <a:ext cx="24" cy="25"/>
            </a:xfrm>
            <a:prstGeom prst="ellipse">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3" name="Rectangle 128"/>
            <p:cNvSpPr>
              <a:spLocks noChangeArrowheads="1"/>
            </p:cNvSpPr>
            <p:nvPr/>
          </p:nvSpPr>
          <p:spPr bwMode="auto">
            <a:xfrm>
              <a:off x="2094" y="2720"/>
              <a:ext cx="13" cy="140"/>
            </a:xfrm>
            <a:prstGeom prst="rect">
              <a:avLst/>
            </a:prstGeom>
            <a:solidFill>
              <a:srgbClr val="29292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2" name="Text Box 5"/>
          <p:cNvSpPr txBox="1">
            <a:spLocks noChangeArrowheads="1"/>
          </p:cNvSpPr>
          <p:nvPr/>
        </p:nvSpPr>
        <p:spPr bwMode="auto">
          <a:xfrm>
            <a:off x="4463888" y="1501775"/>
            <a:ext cx="3346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3355" indent="-171450">
              <a:tabLst>
                <a:tab pos="801370" algn="l"/>
                <a:tab pos="1715770" algn="l"/>
                <a:tab pos="2630170" algn="l"/>
                <a:tab pos="3544570" algn="l"/>
                <a:tab pos="4458970" algn="l"/>
                <a:tab pos="5373370" algn="l"/>
                <a:tab pos="6287770" algn="l"/>
                <a:tab pos="7202170" algn="l"/>
                <a:tab pos="8116570" algn="l"/>
                <a:tab pos="9030970" algn="l"/>
                <a:tab pos="9945370" algn="l"/>
              </a:tabLst>
              <a:defRPr sz="1600">
                <a:solidFill>
                  <a:srgbClr val="000000"/>
                </a:solidFill>
                <a:latin typeface="Tahoma" panose="020B0604030504040204" pitchFamily="34" charset="0"/>
                <a:ea typeface="MS PGothic" panose="020B0600070205080204" pitchFamily="34" charset="-128"/>
              </a:defRPr>
            </a:lvl1pPr>
            <a:lvl2pPr>
              <a:tabLst>
                <a:tab pos="801370" algn="l"/>
                <a:tab pos="1715770" algn="l"/>
                <a:tab pos="2630170" algn="l"/>
                <a:tab pos="3544570" algn="l"/>
                <a:tab pos="4458970" algn="l"/>
                <a:tab pos="5373370" algn="l"/>
                <a:tab pos="6287770" algn="l"/>
                <a:tab pos="7202170" algn="l"/>
                <a:tab pos="8116570" algn="l"/>
                <a:tab pos="9030970" algn="l"/>
                <a:tab pos="9945370" algn="l"/>
              </a:tabLst>
              <a:defRPr sz="1600">
                <a:solidFill>
                  <a:srgbClr val="000000"/>
                </a:solidFill>
                <a:latin typeface="Tahoma" panose="020B0604030504040204" pitchFamily="34" charset="0"/>
                <a:ea typeface="MS PGothic" panose="020B0600070205080204" pitchFamily="34" charset="-128"/>
              </a:defRPr>
            </a:lvl2pPr>
            <a:lvl3pPr>
              <a:tabLst>
                <a:tab pos="801370" algn="l"/>
                <a:tab pos="1715770" algn="l"/>
                <a:tab pos="2630170" algn="l"/>
                <a:tab pos="3544570" algn="l"/>
                <a:tab pos="4458970" algn="l"/>
                <a:tab pos="5373370" algn="l"/>
                <a:tab pos="6287770" algn="l"/>
                <a:tab pos="7202170" algn="l"/>
                <a:tab pos="8116570" algn="l"/>
                <a:tab pos="9030970" algn="l"/>
                <a:tab pos="9945370" algn="l"/>
              </a:tabLst>
              <a:defRPr sz="1600">
                <a:solidFill>
                  <a:srgbClr val="000000"/>
                </a:solidFill>
                <a:latin typeface="Tahoma" panose="020B0604030504040204" pitchFamily="34" charset="0"/>
                <a:ea typeface="MS PGothic" panose="020B0600070205080204" pitchFamily="34" charset="-128"/>
              </a:defRPr>
            </a:lvl3pPr>
            <a:lvl4pPr>
              <a:tabLst>
                <a:tab pos="801370" algn="l"/>
                <a:tab pos="1715770" algn="l"/>
                <a:tab pos="2630170" algn="l"/>
                <a:tab pos="3544570" algn="l"/>
                <a:tab pos="4458970" algn="l"/>
                <a:tab pos="5373370" algn="l"/>
                <a:tab pos="6287770" algn="l"/>
                <a:tab pos="7202170" algn="l"/>
                <a:tab pos="8116570" algn="l"/>
                <a:tab pos="9030970" algn="l"/>
                <a:tab pos="9945370" algn="l"/>
              </a:tabLst>
              <a:defRPr sz="1600">
                <a:solidFill>
                  <a:srgbClr val="000000"/>
                </a:solidFill>
                <a:latin typeface="Tahoma" panose="020B0604030504040204" pitchFamily="34" charset="0"/>
                <a:ea typeface="MS PGothic" panose="020B0600070205080204" pitchFamily="34" charset="-128"/>
              </a:defRPr>
            </a:lvl4pPr>
            <a:lvl5pPr>
              <a:tabLst>
                <a:tab pos="801370" algn="l"/>
                <a:tab pos="1715770" algn="l"/>
                <a:tab pos="2630170" algn="l"/>
                <a:tab pos="3544570" algn="l"/>
                <a:tab pos="4458970" algn="l"/>
                <a:tab pos="5373370" algn="l"/>
                <a:tab pos="6287770" algn="l"/>
                <a:tab pos="7202170" algn="l"/>
                <a:tab pos="8116570" algn="l"/>
                <a:tab pos="9030970" algn="l"/>
                <a:tab pos="994537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370" algn="l"/>
                <a:tab pos="1715770" algn="l"/>
                <a:tab pos="2630170" algn="l"/>
                <a:tab pos="3544570" algn="l"/>
                <a:tab pos="4458970" algn="l"/>
                <a:tab pos="5373370" algn="l"/>
                <a:tab pos="6287770" algn="l"/>
                <a:tab pos="7202170" algn="l"/>
                <a:tab pos="8116570" algn="l"/>
                <a:tab pos="9030970" algn="l"/>
                <a:tab pos="994537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370" algn="l"/>
                <a:tab pos="1715770" algn="l"/>
                <a:tab pos="2630170" algn="l"/>
                <a:tab pos="3544570" algn="l"/>
                <a:tab pos="4458970" algn="l"/>
                <a:tab pos="5373370" algn="l"/>
                <a:tab pos="6287770" algn="l"/>
                <a:tab pos="7202170" algn="l"/>
                <a:tab pos="8116570" algn="l"/>
                <a:tab pos="9030970" algn="l"/>
                <a:tab pos="994537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370" algn="l"/>
                <a:tab pos="1715770" algn="l"/>
                <a:tab pos="2630170" algn="l"/>
                <a:tab pos="3544570" algn="l"/>
                <a:tab pos="4458970" algn="l"/>
                <a:tab pos="5373370" algn="l"/>
                <a:tab pos="6287770" algn="l"/>
                <a:tab pos="7202170" algn="l"/>
                <a:tab pos="8116570" algn="l"/>
                <a:tab pos="9030970" algn="l"/>
                <a:tab pos="994537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370" algn="l"/>
                <a:tab pos="1715770" algn="l"/>
                <a:tab pos="2630170" algn="l"/>
                <a:tab pos="3544570" algn="l"/>
                <a:tab pos="4458970" algn="l"/>
                <a:tab pos="5373370" algn="l"/>
                <a:tab pos="6287770" algn="l"/>
                <a:tab pos="7202170" algn="l"/>
                <a:tab pos="8116570" algn="l"/>
                <a:tab pos="9030970" algn="l"/>
                <a:tab pos="9945370" algn="l"/>
              </a:tabLst>
              <a:defRPr sz="1600">
                <a:solidFill>
                  <a:srgbClr val="000000"/>
                </a:solidFill>
                <a:latin typeface="Tahoma" panose="020B0604030504040204" pitchFamily="34" charset="0"/>
                <a:ea typeface="MS PGothic" panose="020B0600070205080204" pitchFamily="34" charset="-128"/>
              </a:defRPr>
            </a:lvl9pPr>
          </a:lstStyle>
          <a:p>
            <a:pPr marL="172720">
              <a:lnSpc>
                <a:spcPct val="85000"/>
              </a:lnSpc>
              <a:spcBef>
                <a:spcPts val="500"/>
              </a:spcBef>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a:t>
            </a:r>
            <a:r>
              <a:rPr lang="en-US" altLang="en-US" sz="1800" b="1" dirty="0" err="1">
                <a:latin typeface="Times New Roman" panose="02020603050405020304" pitchFamily="18" charset="0"/>
                <a:ea typeface="+mn-ea"/>
                <a:cs typeface="Times New Roman" panose="02020603050405020304" pitchFamily="18" charset="0"/>
              </a:rPr>
              <a:t>serverSocket</a:t>
            </a:r>
            <a:r>
              <a:rPr lang="en-US" altLang="en-US" sz="1800" b="1" dirty="0">
                <a:latin typeface="Times New Roman" panose="02020603050405020304" pitchFamily="18" charset="0"/>
                <a:ea typeface="+mn-ea"/>
                <a:cs typeface="Times New Roman" panose="02020603050405020304" pitchFamily="18" charset="0"/>
              </a:rPr>
              <a:t> = new </a:t>
            </a: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a:t>
            </a:r>
            <a:r>
              <a:rPr lang="en-US" altLang="en-US" sz="1800" b="1" dirty="0">
                <a:solidFill>
                  <a:srgbClr val="CC0000"/>
                </a:solidFill>
                <a:latin typeface="Times New Roman" panose="02020603050405020304" pitchFamily="18" charset="0"/>
                <a:ea typeface="+mn-ea"/>
                <a:cs typeface="Times New Roman" panose="02020603050405020304" pitchFamily="18" charset="0"/>
              </a:rPr>
              <a:t>6428)</a:t>
            </a:r>
            <a:r>
              <a:rPr lang="en-US" altLang="en-US" sz="1800" b="1" dirty="0">
                <a:latin typeface="Times New Roman" panose="02020603050405020304" pitchFamily="18" charset="0"/>
                <a:ea typeface="+mn-ea"/>
                <a:cs typeface="Times New Roman" panose="02020603050405020304" pitchFamily="18" charset="0"/>
              </a:rPr>
              <a:t>;</a:t>
            </a:r>
            <a:endParaRPr lang="en-US" altLang="en-US" sz="1800" b="1" dirty="0">
              <a:latin typeface="Times New Roman" panose="02020603050405020304" pitchFamily="18" charset="0"/>
              <a:ea typeface="+mn-ea"/>
              <a:cs typeface="Times New Roman" panose="02020603050405020304" pitchFamily="18" charset="0"/>
            </a:endParaRPr>
          </a:p>
          <a:p>
            <a:pPr marL="171450" indent="-169545">
              <a:lnSpc>
                <a:spcPct val="85000"/>
              </a:lnSpc>
              <a:spcBef>
                <a:spcPts val="500"/>
              </a:spcBef>
              <a:buClr>
                <a:srgbClr val="000099"/>
              </a:buClr>
              <a:buFont typeface="Wingdings" panose="05000000000000000000" pitchFamily="2" charset="2"/>
              <a:buNone/>
              <a:defRPr/>
            </a:pPr>
            <a:endParaRPr lang="en-US" altLang="en-US" sz="1800" b="1" dirty="0">
              <a:latin typeface="Times New Roman" panose="02020603050405020304" pitchFamily="18" charset="0"/>
              <a:ea typeface="+mn-ea"/>
              <a:cs typeface="Times New Roman" panose="02020603050405020304" pitchFamily="18" charset="0"/>
            </a:endParaRPr>
          </a:p>
        </p:txBody>
      </p:sp>
      <p:sp>
        <p:nvSpPr>
          <p:cNvPr id="113" name="Rectangle 61"/>
          <p:cNvSpPr>
            <a:spLocks noChangeArrowheads="1"/>
          </p:cNvSpPr>
          <p:nvPr/>
        </p:nvSpPr>
        <p:spPr bwMode="auto">
          <a:xfrm>
            <a:off x="762878" y="2018778"/>
            <a:ext cx="3430588"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6205" indent="-11430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1pPr>
            <a:lvl2pPr>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2pPr>
            <a:lvl3pPr>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3pPr>
            <a:lvl4pPr>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4pPr>
            <a:lvl5pPr>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9pPr>
          </a:lstStyle>
          <a:p>
            <a:pPr marL="115570">
              <a:lnSpc>
                <a:spcPct val="85000"/>
              </a:lnSpc>
              <a:spcBef>
                <a:spcPts val="450"/>
              </a:spcBef>
              <a:buSzPct val="65000"/>
              <a:defRPr/>
            </a:pPr>
            <a:r>
              <a:rPr lang="en-US" altLang="en-US" sz="1800" b="1" dirty="0">
                <a:latin typeface="Times New Roman" panose="02020603050405020304" pitchFamily="18" charset="0"/>
                <a:ea typeface="+mn-ea"/>
                <a:cs typeface="Times New Roman" panose="02020603050405020304" pitchFamily="18" charset="0"/>
              </a:rPr>
              <a:t>DatagramSocket的mySocket2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9157</a:t>
            </a:r>
            <a:r>
              <a:rPr lang="en-US" altLang="en-US" sz="1800" b="1" dirty="0">
                <a:latin typeface="Times New Roman" panose="02020603050405020304" pitchFamily="18" charset="0"/>
                <a:ea typeface="+mn-ea"/>
                <a:cs typeface="Times New Roman" panose="02020603050405020304" pitchFamily="18" charset="0"/>
              </a:rPr>
              <a:t>）;</a:t>
            </a:r>
            <a:endParaRPr lang="zh-CN" altLang="en-US"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sp>
        <p:nvSpPr>
          <p:cNvPr id="114" name="Rectangle 60"/>
          <p:cNvSpPr>
            <a:spLocks noChangeArrowheads="1"/>
          </p:cNvSpPr>
          <p:nvPr/>
        </p:nvSpPr>
        <p:spPr bwMode="auto">
          <a:xfrm>
            <a:off x="8310494" y="1920875"/>
            <a:ext cx="3514725"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6205" indent="-11430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1pPr>
            <a:lvl2pPr>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2pPr>
            <a:lvl3pPr>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3pPr>
            <a:lvl4pPr>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4pPr>
            <a:lvl5pPr>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570" algn="l"/>
                <a:tab pos="1029970" algn="l"/>
                <a:tab pos="1944370" algn="l"/>
                <a:tab pos="2858770" algn="l"/>
                <a:tab pos="3773170" algn="l"/>
                <a:tab pos="4687570" algn="l"/>
                <a:tab pos="5601970" algn="l"/>
                <a:tab pos="6516370" algn="l"/>
                <a:tab pos="7430770" algn="l"/>
                <a:tab pos="8345170" algn="l"/>
                <a:tab pos="9259570" algn="l"/>
                <a:tab pos="10173970" algn="l"/>
              </a:tabLst>
              <a:defRPr sz="1600">
                <a:solidFill>
                  <a:srgbClr val="000000"/>
                </a:solidFill>
                <a:latin typeface="Tahoma" panose="020B0604030504040204" pitchFamily="34" charset="0"/>
                <a:ea typeface="MS PGothic" panose="020B0600070205080204" pitchFamily="34" charset="-128"/>
              </a:defRPr>
            </a:lvl9pPr>
          </a:lstStyle>
          <a:p>
            <a:pPr marL="115570">
              <a:lnSpc>
                <a:spcPct val="85000"/>
              </a:lnSpc>
              <a:spcBef>
                <a:spcPts val="450"/>
              </a:spcBef>
              <a:buSzPct val="65000"/>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mySocket1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5775</a:t>
            </a:r>
            <a:r>
              <a:rPr lang="en-US" altLang="en-US" sz="1800" b="1" dirty="0">
                <a:latin typeface="Times New Roman" panose="02020603050405020304" pitchFamily="18" charset="0"/>
                <a:ea typeface="+mn-ea"/>
                <a:cs typeface="Times New Roman" panose="02020603050405020304" pitchFamily="18" charset="0"/>
              </a:rPr>
              <a:t>）;</a:t>
            </a:r>
            <a:endParaRPr lang="zh-CN"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grpSp>
        <p:nvGrpSpPr>
          <p:cNvPr id="115" name="Group 74"/>
          <p:cNvGrpSpPr/>
          <p:nvPr/>
        </p:nvGrpSpPr>
        <p:grpSpPr bwMode="auto">
          <a:xfrm>
            <a:off x="2635133" y="5686357"/>
            <a:ext cx="1504950" cy="658812"/>
            <a:chOff x="799" y="3632"/>
            <a:chExt cx="948" cy="415"/>
          </a:xfrm>
        </p:grpSpPr>
        <p:sp>
          <p:nvSpPr>
            <p:cNvPr id="116" name="Rectangle 75"/>
            <p:cNvSpPr>
              <a:spLocks noChangeArrowheads="1"/>
            </p:cNvSpPr>
            <p:nvPr/>
          </p:nvSpPr>
          <p:spPr bwMode="auto">
            <a:xfrm>
              <a:off x="947" y="3632"/>
              <a:ext cx="677" cy="137"/>
            </a:xfrm>
            <a:prstGeom prst="rect">
              <a:avLst/>
            </a:prstGeom>
            <a:solidFill>
              <a:srgbClr val="00CC9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7" name="Line 76"/>
            <p:cNvSpPr>
              <a:spLocks noChangeShapeType="1"/>
            </p:cNvSpPr>
            <p:nvPr/>
          </p:nvSpPr>
          <p:spPr bwMode="auto">
            <a:xfrm>
              <a:off x="1573" y="3705"/>
              <a:ext cx="174" cy="0"/>
            </a:xfrm>
            <a:prstGeom prst="line">
              <a:avLst/>
            </a:prstGeom>
            <a:noFill/>
            <a:ln w="3816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8" name="Text Box 77"/>
            <p:cNvSpPr txBox="1">
              <a:spLocks noChangeArrowheads="1"/>
            </p:cNvSpPr>
            <p:nvPr/>
          </p:nvSpPr>
          <p:spPr bwMode="auto">
            <a:xfrm>
              <a:off x="799" y="3757"/>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源端口：9157</a:t>
              </a:r>
              <a:endParaRPr lang="en-US" altLang="en-US" sz="1400" dirty="0">
                <a:latin typeface="Times New Roman" panose="02020603050405020304" pitchFamily="18" charset="0"/>
                <a:ea typeface="+mn-ea"/>
                <a:cs typeface="Times New Roman" panose="02020603050405020304" pitchFamily="18" charset="0"/>
              </a:endParaRPr>
            </a:p>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目的端口：6428</a:t>
              </a:r>
              <a:endParaRPr lang="en-US" altLang="en-US" sz="1400" dirty="0">
                <a:latin typeface="Times New Roman" panose="02020603050405020304" pitchFamily="18" charset="0"/>
                <a:ea typeface="+mn-ea"/>
                <a:cs typeface="Times New Roman" panose="02020603050405020304" pitchFamily="18" charset="0"/>
              </a:endParaRPr>
            </a:p>
          </p:txBody>
        </p:sp>
      </p:grpSp>
      <p:grpSp>
        <p:nvGrpSpPr>
          <p:cNvPr id="119" name="Group 86"/>
          <p:cNvGrpSpPr/>
          <p:nvPr/>
        </p:nvGrpSpPr>
        <p:grpSpPr bwMode="auto">
          <a:xfrm>
            <a:off x="7171597" y="5622926"/>
            <a:ext cx="1373187" cy="658812"/>
            <a:chOff x="2957" y="3618"/>
            <a:chExt cx="865" cy="415"/>
          </a:xfrm>
        </p:grpSpPr>
        <p:sp>
          <p:nvSpPr>
            <p:cNvPr id="120" name="Rectangle 87"/>
            <p:cNvSpPr>
              <a:spLocks noChangeArrowheads="1"/>
            </p:cNvSpPr>
            <p:nvPr/>
          </p:nvSpPr>
          <p:spPr bwMode="auto">
            <a:xfrm>
              <a:off x="3075" y="3618"/>
              <a:ext cx="677" cy="137"/>
            </a:xfrm>
            <a:prstGeom prst="rect">
              <a:avLst/>
            </a:prstGeom>
            <a:solidFill>
              <a:srgbClr val="00CC9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1" name="Line 88"/>
            <p:cNvSpPr>
              <a:spLocks noChangeShapeType="1"/>
            </p:cNvSpPr>
            <p:nvPr/>
          </p:nvSpPr>
          <p:spPr bwMode="auto">
            <a:xfrm>
              <a:off x="2957" y="3705"/>
              <a:ext cx="174" cy="0"/>
            </a:xfrm>
            <a:prstGeom prst="line">
              <a:avLst/>
            </a:prstGeom>
            <a:noFill/>
            <a:ln w="38160" cap="sq">
              <a:solidFill>
                <a:srgbClr val="CC0000"/>
              </a:solidFill>
              <a:miter lim="800000"/>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2" name="Text Box 89"/>
            <p:cNvSpPr txBox="1">
              <a:spLocks noChangeArrowheads="1"/>
            </p:cNvSpPr>
            <p:nvPr/>
          </p:nvSpPr>
          <p:spPr bwMode="auto">
            <a:xfrm>
              <a:off x="3029" y="3743"/>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源端口</a:t>
              </a:r>
              <a:r>
                <a:rPr lang="en-US" altLang="en-US" sz="1400" dirty="0">
                  <a:latin typeface="Times New Roman" panose="02020603050405020304" pitchFamily="18" charset="0"/>
                  <a:ea typeface="+mn-ea"/>
                  <a:cs typeface="Times New Roman" panose="02020603050405020304" pitchFamily="18" charset="0"/>
                </a:rPr>
                <a:t>：？</a:t>
              </a:r>
              <a:endParaRPr lang="en-US" altLang="en-US" sz="1400" dirty="0">
                <a:latin typeface="Times New Roman" panose="02020603050405020304" pitchFamily="18" charset="0"/>
                <a:ea typeface="+mn-ea"/>
                <a:cs typeface="Times New Roman" panose="02020603050405020304" pitchFamily="18" charset="0"/>
              </a:endParaRPr>
            </a:p>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目的端口</a:t>
              </a:r>
              <a:r>
                <a:rPr lang="en-US" altLang="en-US" sz="1400" dirty="0">
                  <a:latin typeface="Times New Roman" panose="02020603050405020304" pitchFamily="18" charset="0"/>
                  <a:ea typeface="+mn-ea"/>
                  <a:cs typeface="Times New Roman" panose="02020603050405020304" pitchFamily="18" charset="0"/>
                </a:rPr>
                <a:t>：？</a:t>
              </a:r>
              <a:endParaRPr lang="en-US" altLang="en-US" sz="1400" dirty="0">
                <a:latin typeface="Times New Roman" panose="02020603050405020304" pitchFamily="18" charset="0"/>
                <a:ea typeface="+mn-ea"/>
                <a:cs typeface="Times New Roman" panose="02020603050405020304" pitchFamily="18" charset="0"/>
              </a:endParaRPr>
            </a:p>
          </p:txBody>
        </p:sp>
      </p:grpSp>
      <p:grpSp>
        <p:nvGrpSpPr>
          <p:cNvPr id="123" name="组合 122"/>
          <p:cNvGrpSpPr/>
          <p:nvPr/>
        </p:nvGrpSpPr>
        <p:grpSpPr>
          <a:xfrm>
            <a:off x="430213" y="0"/>
            <a:ext cx="7039098" cy="1428589"/>
            <a:chOff x="551030" y="-368704"/>
            <a:chExt cx="7039098" cy="1428589"/>
          </a:xfrm>
        </p:grpSpPr>
        <p:grpSp>
          <p:nvGrpSpPr>
            <p:cNvPr id="124" name="组合 123"/>
            <p:cNvGrpSpPr/>
            <p:nvPr/>
          </p:nvGrpSpPr>
          <p:grpSpPr>
            <a:xfrm>
              <a:off x="1201631" y="303925"/>
              <a:ext cx="6388497" cy="686826"/>
              <a:chOff x="1839058" y="967769"/>
              <a:chExt cx="6388497" cy="686826"/>
            </a:xfrm>
          </p:grpSpPr>
          <p:sp>
            <p:nvSpPr>
              <p:cNvPr id="126" name="矩形: 圆角 125"/>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7" name="文本框 126"/>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25" name="图片 124"/>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8" name="Group 93"/>
          <p:cNvGrpSpPr/>
          <p:nvPr/>
        </p:nvGrpSpPr>
        <p:grpSpPr bwMode="auto">
          <a:xfrm>
            <a:off x="970610" y="4491529"/>
            <a:ext cx="709612" cy="668337"/>
            <a:chOff x="5209" y="2838"/>
            <a:chExt cx="447" cy="421"/>
          </a:xfrm>
        </p:grpSpPr>
        <p:pic>
          <p:nvPicPr>
            <p:cNvPr id="129" name="Picture 9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0" name="Freeform 95"/>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additive="repl">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additive="repl">
                                        <p:cTn id="13" dur="1" fill="hold">
                                          <p:stCondLst>
                                            <p:cond delay="0"/>
                                          </p:stCondLst>
                                        </p:cTn>
                                        <p:tgtEl>
                                          <p:spTgt spid="1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additive="repl">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additive="repl">
                                        <p:cTn id="19"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additive="repl">
                                        <p:cTn id="23" dur="1" fill="hold">
                                          <p:stCondLst>
                                            <p:cond delay="0"/>
                                          </p:stCondLst>
                                        </p:cTn>
                                        <p:tgtEl>
                                          <p:spTgt spid="33"/>
                                        </p:tgtEl>
                                        <p:attrNameLst>
                                          <p:attrName>style.visibility</p:attrName>
                                        </p:attrNameLst>
                                      </p:cBhvr>
                                      <p:to>
                                        <p:strVal val="visible"/>
                                      </p:to>
                                    </p:set>
                                  </p:childTnLst>
                                </p:cTn>
                              </p:par>
                              <p:par>
                                <p:cTn id="24" presetID="1" presetClass="entr" presetSubtype="0" fill="hold" nodeType="withEffect">
                                  <p:stCondLst>
                                    <p:cond delay="0"/>
                                  </p:stCondLst>
                                  <p:childTnLst>
                                    <p:set>
                                      <p:cBhvr additive="repl">
                                        <p:cTn id="25"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additive="repl">
                                        <p:cTn id="29" dur="1" fill="hold">
                                          <p:stCondLst>
                                            <p:cond delay="0"/>
                                          </p:stCondLst>
                                        </p:cTn>
                                        <p:tgtEl>
                                          <p:spTgt spid="56"/>
                                        </p:tgtEl>
                                        <p:attrNameLst>
                                          <p:attrName>style.visibility</p:attrName>
                                        </p:attrNameLst>
                                      </p:cBhvr>
                                      <p:to>
                                        <p:strVal val="visible"/>
                                      </p:to>
                                    </p:set>
                                    <p:animEffect transition="in" filter="wipe(up)">
                                      <p:cBhvr additive="repl">
                                        <p:cTn id="30" dur="500"/>
                                        <p:tgtEl>
                                          <p:spTgt spid="5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additive="repl">
                                        <p:cTn id="33" dur="1" fill="hold">
                                          <p:stCondLst>
                                            <p:cond delay="0"/>
                                          </p:stCondLst>
                                        </p:cTn>
                                        <p:tgtEl>
                                          <p:spTgt spid="58"/>
                                        </p:tgtEl>
                                        <p:attrNameLst>
                                          <p:attrName>style.visibility</p:attrName>
                                        </p:attrNameLst>
                                      </p:cBhvr>
                                      <p:to>
                                        <p:strVal val="visible"/>
                                      </p:to>
                                    </p:set>
                                    <p:animEffect transition="in" filter="wipe(left)">
                                      <p:cBhvr additive="repl">
                                        <p:cTn id="34" dur="500"/>
                                        <p:tgtEl>
                                          <p:spTgt spid="5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additive="repl">
                                        <p:cTn id="37" dur="1" fill="hold">
                                          <p:stCondLst>
                                            <p:cond delay="0"/>
                                          </p:stCondLst>
                                        </p:cTn>
                                        <p:tgtEl>
                                          <p:spTgt spid="57"/>
                                        </p:tgtEl>
                                        <p:attrNameLst>
                                          <p:attrName>style.visibility</p:attrName>
                                        </p:attrNameLst>
                                      </p:cBhvr>
                                      <p:to>
                                        <p:strVal val="visible"/>
                                      </p:to>
                                    </p:set>
                                    <p:animEffect transition="in" filter="wipe(down)">
                                      <p:cBhvr additive="repl">
                                        <p:cTn id="38" dur="500"/>
                                        <p:tgtEl>
                                          <p:spTgt spid="57"/>
                                        </p:tgtEl>
                                      </p:cBhvr>
                                    </p:animEffect>
                                  </p:childTnLst>
                                </p:cTn>
                              </p:par>
                              <p:par>
                                <p:cTn id="39" presetID="22" presetClass="entr" presetSubtype="8" fill="hold" nodeType="withEffect">
                                  <p:stCondLst>
                                    <p:cond delay="0"/>
                                  </p:stCondLst>
                                  <p:childTnLst>
                                    <p:set>
                                      <p:cBhvr additive="repl">
                                        <p:cTn id="40" dur="1" fill="hold">
                                          <p:stCondLst>
                                            <p:cond delay="0"/>
                                          </p:stCondLst>
                                        </p:cTn>
                                        <p:tgtEl>
                                          <p:spTgt spid="115"/>
                                        </p:tgtEl>
                                        <p:attrNameLst>
                                          <p:attrName>style.visibility</p:attrName>
                                        </p:attrNameLst>
                                      </p:cBhvr>
                                      <p:to>
                                        <p:strVal val="visible"/>
                                      </p:to>
                                    </p:set>
                                    <p:animEffect transition="in" filter="wipe(left)">
                                      <p:cBhvr additive="repl">
                                        <p:cTn id="41" dur="500"/>
                                        <p:tgtEl>
                                          <p:spTgt spid="1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additive="repl">
                                        <p:cTn id="45" dur="1" fill="hold">
                                          <p:stCondLst>
                                            <p:cond delay="0"/>
                                          </p:stCondLst>
                                        </p:cTn>
                                        <p:tgtEl>
                                          <p:spTgt spid="59"/>
                                        </p:tgtEl>
                                        <p:attrNameLst>
                                          <p:attrName>style.visibility</p:attrName>
                                        </p:attrNameLst>
                                      </p:cBhvr>
                                      <p:to>
                                        <p:strVal val="visible"/>
                                      </p:to>
                                    </p:set>
                                    <p:animEffect transition="in" filter="wipe(up)">
                                      <p:cBhvr additive="repl">
                                        <p:cTn id="46" dur="500"/>
                                        <p:tgtEl>
                                          <p:spTgt spid="59"/>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additive="repl">
                                        <p:cTn id="49" dur="1" fill="hold">
                                          <p:stCondLst>
                                            <p:cond delay="0"/>
                                          </p:stCondLst>
                                        </p:cTn>
                                        <p:tgtEl>
                                          <p:spTgt spid="60"/>
                                        </p:tgtEl>
                                        <p:attrNameLst>
                                          <p:attrName>style.visibility</p:attrName>
                                        </p:attrNameLst>
                                      </p:cBhvr>
                                      <p:to>
                                        <p:strVal val="visible"/>
                                      </p:to>
                                    </p:set>
                                    <p:animEffect transition="in" filter="wipe(right)">
                                      <p:cBhvr additive="repl">
                                        <p:cTn id="50" dur="500"/>
                                        <p:tgtEl>
                                          <p:spTgt spid="60"/>
                                        </p:tgtEl>
                                      </p:cBhvr>
                                    </p:animEffect>
                                  </p:childTnLst>
                                </p:cTn>
                              </p:par>
                              <p:par>
                                <p:cTn id="51" presetID="22" presetClass="entr" presetSubtype="2" fill="hold" nodeType="withEffect">
                                  <p:stCondLst>
                                    <p:cond delay="0"/>
                                  </p:stCondLst>
                                  <p:childTnLst>
                                    <p:set>
                                      <p:cBhvr additive="repl">
                                        <p:cTn id="52" dur="1" fill="hold">
                                          <p:stCondLst>
                                            <p:cond delay="0"/>
                                          </p:stCondLst>
                                        </p:cTn>
                                        <p:tgtEl>
                                          <p:spTgt spid="68"/>
                                        </p:tgtEl>
                                        <p:attrNameLst>
                                          <p:attrName>style.visibility</p:attrName>
                                        </p:attrNameLst>
                                      </p:cBhvr>
                                      <p:to>
                                        <p:strVal val="visible"/>
                                      </p:to>
                                    </p:set>
                                    <p:animEffect transition="in" filter="wipe(right)">
                                      <p:cBhvr additive="repl">
                                        <p:cTn id="53" dur="500"/>
                                        <p:tgtEl>
                                          <p:spTgt spid="68"/>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additive="repl">
                                        <p:cTn id="56" dur="1" fill="hold">
                                          <p:stCondLst>
                                            <p:cond delay="0"/>
                                          </p:stCondLst>
                                        </p:cTn>
                                        <p:tgtEl>
                                          <p:spTgt spid="61"/>
                                        </p:tgtEl>
                                        <p:attrNameLst>
                                          <p:attrName>style.visibility</p:attrName>
                                        </p:attrNameLst>
                                      </p:cBhvr>
                                      <p:to>
                                        <p:strVal val="visible"/>
                                      </p:to>
                                    </p:set>
                                    <p:animEffect transition="in" filter="wipe(down)">
                                      <p:cBhvr additive="repl">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additive="repl">
                                        <p:cTn id="61" dur="1" fill="hold">
                                          <p:stCondLst>
                                            <p:cond delay="0"/>
                                          </p:stCondLst>
                                        </p:cTn>
                                        <p:tgtEl>
                                          <p:spTgt spid="65"/>
                                        </p:tgtEl>
                                        <p:attrNameLst>
                                          <p:attrName>style.visibility</p:attrName>
                                        </p:attrNameLst>
                                      </p:cBhvr>
                                      <p:to>
                                        <p:strVal val="visible"/>
                                      </p:to>
                                    </p:set>
                                    <p:animEffect transition="in" filter="wipe(up)">
                                      <p:cBhvr additive="repl">
                                        <p:cTn id="62" dur="500"/>
                                        <p:tgtEl>
                                          <p:spTgt spid="65"/>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additive="repl">
                                        <p:cTn id="65" dur="1" fill="hold">
                                          <p:stCondLst>
                                            <p:cond delay="0"/>
                                          </p:stCondLst>
                                        </p:cTn>
                                        <p:tgtEl>
                                          <p:spTgt spid="67"/>
                                        </p:tgtEl>
                                        <p:attrNameLst>
                                          <p:attrName>style.visibility</p:attrName>
                                        </p:attrNameLst>
                                      </p:cBhvr>
                                      <p:to>
                                        <p:strVal val="visible"/>
                                      </p:to>
                                    </p:set>
                                    <p:animEffect transition="in" filter="wipe(left)">
                                      <p:cBhvr additive="repl">
                                        <p:cTn id="66" dur="500"/>
                                        <p:tgtEl>
                                          <p:spTgt spid="67"/>
                                        </p:tgtEl>
                                      </p:cBhvr>
                                    </p:animEffect>
                                  </p:childTnLst>
                                </p:cTn>
                              </p:par>
                              <p:par>
                                <p:cTn id="67" presetID="22" presetClass="entr" presetSubtype="8" fill="hold" nodeType="withEffect">
                                  <p:stCondLst>
                                    <p:cond delay="0"/>
                                  </p:stCondLst>
                                  <p:childTnLst>
                                    <p:set>
                                      <p:cBhvr additive="repl">
                                        <p:cTn id="68" dur="1" fill="hold">
                                          <p:stCondLst>
                                            <p:cond delay="0"/>
                                          </p:stCondLst>
                                        </p:cTn>
                                        <p:tgtEl>
                                          <p:spTgt spid="72"/>
                                        </p:tgtEl>
                                        <p:attrNameLst>
                                          <p:attrName>style.visibility</p:attrName>
                                        </p:attrNameLst>
                                      </p:cBhvr>
                                      <p:to>
                                        <p:strVal val="visible"/>
                                      </p:to>
                                    </p:set>
                                    <p:animEffect transition="in" filter="wipe(left)">
                                      <p:cBhvr additive="repl">
                                        <p:cTn id="69" dur="500"/>
                                        <p:tgtEl>
                                          <p:spTgt spid="72"/>
                                        </p:tgtEl>
                                      </p:cBhvr>
                                    </p:animEffect>
                                  </p:childTnLst>
                                </p:cTn>
                              </p:par>
                            </p:childTnLst>
                          </p:cTn>
                        </p:par>
                        <p:par>
                          <p:cTn id="70" fill="hold">
                            <p:stCondLst>
                              <p:cond delay="1000"/>
                            </p:stCondLst>
                            <p:childTnLst>
                              <p:par>
                                <p:cTn id="71" presetID="22" presetClass="entr" presetSubtype="4" fill="hold" nodeType="afterEffect">
                                  <p:stCondLst>
                                    <p:cond delay="0"/>
                                  </p:stCondLst>
                                  <p:childTnLst>
                                    <p:set>
                                      <p:cBhvr additive="repl">
                                        <p:cTn id="72" dur="1" fill="hold">
                                          <p:stCondLst>
                                            <p:cond delay="0"/>
                                          </p:stCondLst>
                                        </p:cTn>
                                        <p:tgtEl>
                                          <p:spTgt spid="63"/>
                                        </p:tgtEl>
                                        <p:attrNameLst>
                                          <p:attrName>style.visibility</p:attrName>
                                        </p:attrNameLst>
                                      </p:cBhvr>
                                      <p:to>
                                        <p:strVal val="visible"/>
                                      </p:to>
                                    </p:set>
                                    <p:animEffect transition="in" filter="wipe(down)">
                                      <p:cBhvr additive="repl">
                                        <p:cTn id="73" dur="500"/>
                                        <p:tgtEl>
                                          <p:spTgt spid="63"/>
                                        </p:tgtEl>
                                      </p:cBhvr>
                                    </p:animEffect>
                                  </p:childTnLst>
                                </p:cTn>
                              </p:par>
                            </p:childTnLst>
                          </p:cTn>
                        </p:par>
                        <p:par>
                          <p:cTn id="74" fill="hold">
                            <p:stCondLst>
                              <p:cond delay="1500"/>
                            </p:stCondLst>
                            <p:childTnLst>
                              <p:par>
                                <p:cTn id="75" presetID="22" presetClass="entr" presetSubtype="1" fill="hold" nodeType="afterEffect">
                                  <p:stCondLst>
                                    <p:cond delay="0"/>
                                  </p:stCondLst>
                                  <p:childTnLst>
                                    <p:set>
                                      <p:cBhvr additive="repl">
                                        <p:cTn id="76" dur="1" fill="hold">
                                          <p:stCondLst>
                                            <p:cond delay="0"/>
                                          </p:stCondLst>
                                        </p:cTn>
                                        <p:tgtEl>
                                          <p:spTgt spid="62"/>
                                        </p:tgtEl>
                                        <p:attrNameLst>
                                          <p:attrName>style.visibility</p:attrName>
                                        </p:attrNameLst>
                                      </p:cBhvr>
                                      <p:to>
                                        <p:strVal val="visible"/>
                                      </p:to>
                                    </p:set>
                                    <p:animEffect transition="in" filter="wipe(up)">
                                      <p:cBhvr additive="repl">
                                        <p:cTn id="77" dur="500"/>
                                        <p:tgtEl>
                                          <p:spTgt spid="62"/>
                                        </p:tgtEl>
                                      </p:cBhvr>
                                    </p:animEffect>
                                  </p:childTnLst>
                                </p:cTn>
                              </p:par>
                            </p:childTnLst>
                          </p:cTn>
                        </p:par>
                        <p:par>
                          <p:cTn id="78" fill="hold">
                            <p:stCondLst>
                              <p:cond delay="2000"/>
                            </p:stCondLst>
                            <p:childTnLst>
                              <p:par>
                                <p:cTn id="79" presetID="22" presetClass="entr" presetSubtype="2" fill="hold" nodeType="afterEffect">
                                  <p:stCondLst>
                                    <p:cond delay="0"/>
                                  </p:stCondLst>
                                  <p:childTnLst>
                                    <p:set>
                                      <p:cBhvr additive="repl">
                                        <p:cTn id="80" dur="1" fill="hold">
                                          <p:stCondLst>
                                            <p:cond delay="0"/>
                                          </p:stCondLst>
                                        </p:cTn>
                                        <p:tgtEl>
                                          <p:spTgt spid="66"/>
                                        </p:tgtEl>
                                        <p:attrNameLst>
                                          <p:attrName>style.visibility</p:attrName>
                                        </p:attrNameLst>
                                      </p:cBhvr>
                                      <p:to>
                                        <p:strVal val="visible"/>
                                      </p:to>
                                    </p:set>
                                    <p:animEffect transition="in" filter="wipe(right)">
                                      <p:cBhvr additive="repl">
                                        <p:cTn id="81" dur="500"/>
                                        <p:tgtEl>
                                          <p:spTgt spid="66"/>
                                        </p:tgtEl>
                                      </p:cBhvr>
                                    </p:animEffect>
                                  </p:childTnLst>
                                </p:cTn>
                              </p:par>
                            </p:childTnLst>
                          </p:cTn>
                        </p:par>
                        <p:par>
                          <p:cTn id="82" fill="hold">
                            <p:stCondLst>
                              <p:cond delay="2500"/>
                            </p:stCondLst>
                            <p:childTnLst>
                              <p:par>
                                <p:cTn id="83" presetID="22" presetClass="entr" presetSubtype="4" fill="hold" nodeType="afterEffect">
                                  <p:stCondLst>
                                    <p:cond delay="0"/>
                                  </p:stCondLst>
                                  <p:childTnLst>
                                    <p:set>
                                      <p:cBhvr additive="repl">
                                        <p:cTn id="84" dur="1" fill="hold">
                                          <p:stCondLst>
                                            <p:cond delay="0"/>
                                          </p:stCondLst>
                                        </p:cTn>
                                        <p:tgtEl>
                                          <p:spTgt spid="64"/>
                                        </p:tgtEl>
                                        <p:attrNameLst>
                                          <p:attrName>style.visibility</p:attrName>
                                        </p:attrNameLst>
                                      </p:cBhvr>
                                      <p:to>
                                        <p:strVal val="visible"/>
                                      </p:to>
                                    </p:set>
                                    <p:animEffect transition="in" filter="wipe(down)">
                                      <p:cBhvr additive="repl">
                                        <p:cTn id="85" dur="500"/>
                                        <p:tgtEl>
                                          <p:spTgt spid="64"/>
                                        </p:tgtEl>
                                      </p:cBhvr>
                                    </p:animEffect>
                                  </p:childTnLst>
                                </p:cTn>
                              </p:par>
                              <p:par>
                                <p:cTn id="86" presetID="22" presetClass="entr" presetSubtype="2" fill="hold" nodeType="withEffect">
                                  <p:stCondLst>
                                    <p:cond delay="0"/>
                                  </p:stCondLst>
                                  <p:childTnLst>
                                    <p:set>
                                      <p:cBhvr additive="repl">
                                        <p:cTn id="87" dur="1" fill="hold">
                                          <p:stCondLst>
                                            <p:cond delay="0"/>
                                          </p:stCondLst>
                                        </p:cTn>
                                        <p:tgtEl>
                                          <p:spTgt spid="119"/>
                                        </p:tgtEl>
                                        <p:attrNameLst>
                                          <p:attrName>style.visibility</p:attrName>
                                        </p:attrNameLst>
                                      </p:cBhvr>
                                      <p:to>
                                        <p:strVal val="visible"/>
                                      </p:to>
                                    </p:set>
                                    <p:animEffect transition="in" filter="wipe(right)">
                                      <p:cBhvr additive="repl">
                                        <p:cTn id="88"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）总结</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523897" y="1609136"/>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拥塞控制算法（</a:t>
              </a:r>
              <a:r>
                <a:rPr kumimoji="1" lang="en-US" altLang="zh-CN"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）总结</a:t>
              </a:r>
              <a:endPar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9" name="Text Box 79"/>
          <p:cNvSpPr txBox="1">
            <a:spLocks noChangeArrowheads="1"/>
          </p:cNvSpPr>
          <p:nvPr/>
        </p:nvSpPr>
        <p:spPr bwMode="auto">
          <a:xfrm>
            <a:off x="1133701" y="2265904"/>
            <a:ext cx="11056927" cy="372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小于门限值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慢启动</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阶段，窗口以指数速度增大。</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大于门限值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拥塞避免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阶段，窗口线性增大。</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当收到</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个重复的</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事件发生时，门限值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xEl>
                                              <p:pRg st="0" end="0"/>
                                            </p:txEl>
                                          </p:spTgt>
                                        </p:tgtEl>
                                        <p:attrNameLst>
                                          <p:attrName>style.visibility</p:attrName>
                                        </p:attrNameLst>
                                      </p:cBhvr>
                                      <p:to>
                                        <p:strVal val="visible"/>
                                      </p:to>
                                    </p:set>
                                    <p:animEffect transition="in" filter="wipe(left)">
                                      <p:cBhvr>
                                        <p:cTn id="16" dur="500"/>
                                        <p:tgtEl>
                                          <p:spTgt spid="29">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9">
                                            <p:txEl>
                                              <p:pRg st="1" end="1"/>
                                            </p:txEl>
                                          </p:spTgt>
                                        </p:tgtEl>
                                        <p:attrNameLst>
                                          <p:attrName>style.visibility</p:attrName>
                                        </p:attrNameLst>
                                      </p:cBhvr>
                                      <p:to>
                                        <p:strVal val="visible"/>
                                      </p:to>
                                    </p:set>
                                    <p:animEffect transition="in" filter="wipe(left)">
                                      <p:cBhvr>
                                        <p:cTn id="20" dur="500"/>
                                        <p:tgtEl>
                                          <p:spTgt spid="2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xEl>
                                              <p:pRg st="3" end="3"/>
                                            </p:txEl>
                                          </p:spTgt>
                                        </p:tgtEl>
                                        <p:attrNameLst>
                                          <p:attrName>style.visibility</p:attrName>
                                        </p:attrNameLst>
                                      </p:cBhvr>
                                      <p:to>
                                        <p:strVal val="visible"/>
                                      </p:to>
                                    </p:set>
                                    <p:animEffect transition="in" filter="wipe(left)">
                                      <p:cBhvr>
                                        <p:cTn id="25" dur="500"/>
                                        <p:tgtEl>
                                          <p:spTgt spid="29">
                                            <p:txEl>
                                              <p:pRg st="3" end="3"/>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wipe(left)">
                                      <p:cBhvr>
                                        <p:cTn id="29"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）总结</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Group 240"/>
          <p:cNvGrpSpPr/>
          <p:nvPr/>
        </p:nvGrpSpPr>
        <p:grpSpPr bwMode="auto">
          <a:xfrm>
            <a:off x="5041899" y="3148919"/>
            <a:ext cx="2133600" cy="792163"/>
            <a:chOff x="2168" y="1727"/>
            <a:chExt cx="1344" cy="499"/>
          </a:xfrm>
        </p:grpSpPr>
        <p:grpSp>
          <p:nvGrpSpPr>
            <p:cNvPr id="14" name="Group 171"/>
            <p:cNvGrpSpPr/>
            <p:nvPr/>
          </p:nvGrpSpPr>
          <p:grpSpPr bwMode="auto">
            <a:xfrm>
              <a:off x="2424" y="1727"/>
              <a:ext cx="829" cy="499"/>
              <a:chOff x="2424" y="1727"/>
              <a:chExt cx="829" cy="499"/>
            </a:xfrm>
          </p:grpSpPr>
          <p:sp>
            <p:nvSpPr>
              <p:cNvPr id="16" name="Text Box 172"/>
              <p:cNvSpPr txBox="1">
                <a:spLocks noChangeArrowheads="1"/>
              </p:cNvSpPr>
              <p:nvPr/>
            </p:nvSpPr>
            <p:spPr bwMode="auto">
              <a:xfrm>
                <a:off x="2640" y="1727"/>
                <a:ext cx="377" cy="1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思源黑体 CN Medium"/>
                  </a:rPr>
                  <a:t>timeout</a:t>
                </a:r>
                <a:endParaRPr kumimoji="0" lang="en-US" sz="1000" b="0" i="0" u="none" strike="noStrike" kern="0" cap="none" spc="0" normalizeH="0" baseline="0" noProof="0">
                  <a:ln>
                    <a:noFill/>
                  </a:ln>
                  <a:solidFill>
                    <a:srgbClr val="000000"/>
                  </a:solidFill>
                  <a:effectLst/>
                  <a:uLnTx/>
                  <a:uFillTx/>
                  <a:latin typeface="思源黑体 CN Medium"/>
                </a:endParaRPr>
              </a:p>
            </p:txBody>
          </p:sp>
          <p:sp>
            <p:nvSpPr>
              <p:cNvPr id="17" name="Text Box 173"/>
              <p:cNvSpPr txBox="1">
                <a:spLocks noChangeArrowheads="1"/>
              </p:cNvSpPr>
              <p:nvPr/>
            </p:nvSpPr>
            <p:spPr bwMode="auto">
              <a:xfrm>
                <a:off x="2424" y="1838"/>
                <a:ext cx="829" cy="388"/>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85000"/>
                  </a:lnSpc>
                  <a:spcBef>
                    <a:spcPct val="0"/>
                  </a:spcBef>
                  <a:spcAft>
                    <a:spcPct val="0"/>
                  </a:spcAft>
                  <a:buClrTx/>
                  <a:buSzTx/>
                  <a:buFontTx/>
                  <a:buNone/>
                  <a:defRPr/>
                </a:pPr>
                <a:r>
                  <a:rPr kumimoji="0" lang="en-US" sz="1000" b="0" i="0" u="none" strike="noStrike" kern="0" cap="none" spc="0" normalizeH="0" baseline="0" noProof="0" dirty="0" err="1">
                    <a:ln>
                      <a:noFill/>
                    </a:ln>
                    <a:solidFill>
                      <a:srgbClr val="000000"/>
                    </a:solidFill>
                    <a:effectLst/>
                    <a:uLnTx/>
                    <a:uFillTx/>
                    <a:latin typeface="思源黑体 CN Medium"/>
                  </a:rPr>
                  <a:t>ssthresh</a:t>
                </a:r>
                <a:r>
                  <a:rPr kumimoji="0" lang="en-US" sz="1000" b="0" i="0" u="none" strike="noStrike" kern="0" cap="none" spc="0" normalizeH="0" baseline="0" noProof="0" dirty="0">
                    <a:ln>
                      <a:noFill/>
                    </a:ln>
                    <a:solidFill>
                      <a:srgbClr val="000000"/>
                    </a:solidFill>
                    <a:effectLst/>
                    <a:uLnTx/>
                    <a:uFillTx/>
                    <a:latin typeface="思源黑体 CN Medium"/>
                  </a:rPr>
                  <a:t> = </a:t>
                </a:r>
                <a:r>
                  <a:rPr kumimoji="0" lang="en-US" sz="1000" b="0" i="0" u="none" strike="noStrike" kern="0" cap="none" spc="0" normalizeH="0" baseline="0" noProof="0" dirty="0" err="1">
                    <a:ln>
                      <a:noFill/>
                    </a:ln>
                    <a:solidFill>
                      <a:srgbClr val="000000"/>
                    </a:solidFill>
                    <a:effectLst/>
                    <a:uLnTx/>
                    <a:uFillTx/>
                    <a:latin typeface="思源黑体 CN Medium"/>
                  </a:rPr>
                  <a:t>cwnd</a:t>
                </a:r>
                <a:r>
                  <a:rPr kumimoji="0" lang="en-US" sz="1000" b="0" i="0" u="none" strike="noStrike" kern="0" cap="none" spc="0" normalizeH="0" baseline="0" noProof="0" dirty="0">
                    <a:ln>
                      <a:noFill/>
                    </a:ln>
                    <a:solidFill>
                      <a:srgbClr val="000000"/>
                    </a:solidFill>
                    <a:effectLst/>
                    <a:uLnTx/>
                    <a:uFillTx/>
                    <a:latin typeface="思源黑体 CN Medium"/>
                  </a:rPr>
                  <a:t>/2</a:t>
                </a:r>
                <a:endParaRPr kumimoji="0" lang="en-US" sz="1000" b="0" i="0" u="none" strike="noStrike" kern="0" cap="none" spc="0" normalizeH="0" baseline="0" noProof="0" dirty="0">
                  <a:ln>
                    <a:noFill/>
                  </a:ln>
                  <a:solidFill>
                    <a:srgbClr val="000000"/>
                  </a:solidFill>
                  <a:effectLst/>
                  <a:uLnTx/>
                  <a:uFillTx/>
                  <a:latin typeface="思源黑体 CN Medium"/>
                </a:endParaRPr>
              </a:p>
              <a:p>
                <a:pPr marL="0" marR="0" lvl="0" indent="0" algn="ctr" defTabSz="914400" rtl="0" eaLnBrk="1" fontAlgn="base" latinLnBrk="0" hangingPunct="1">
                  <a:lnSpc>
                    <a:spcPct val="85000"/>
                  </a:lnSpc>
                  <a:spcBef>
                    <a:spcPct val="0"/>
                  </a:spcBef>
                  <a:spcAft>
                    <a:spcPct val="0"/>
                  </a:spcAft>
                  <a:buClrTx/>
                  <a:buSzTx/>
                  <a:buFontTx/>
                  <a:buNone/>
                  <a:defRPr/>
                </a:pPr>
                <a:r>
                  <a:rPr kumimoji="0" lang="en-US" sz="1000" b="0" i="0" u="none" strike="noStrike" kern="0" cap="none" spc="0" normalizeH="0" baseline="0" noProof="0" dirty="0" err="1">
                    <a:ln>
                      <a:noFill/>
                    </a:ln>
                    <a:solidFill>
                      <a:srgbClr val="000000"/>
                    </a:solidFill>
                    <a:effectLst/>
                    <a:uLnTx/>
                    <a:uFillTx/>
                    <a:latin typeface="思源黑体 CN Medium"/>
                  </a:rPr>
                  <a:t>cwnd</a:t>
                </a:r>
                <a:r>
                  <a:rPr kumimoji="0" lang="en-US" sz="1000" b="0" i="0" u="none" strike="noStrike" kern="0" cap="none" spc="0" normalizeH="0" baseline="0" noProof="0" dirty="0">
                    <a:ln>
                      <a:noFill/>
                    </a:ln>
                    <a:solidFill>
                      <a:srgbClr val="000000"/>
                    </a:solidFill>
                    <a:effectLst/>
                    <a:uLnTx/>
                    <a:uFillTx/>
                    <a:latin typeface="思源黑体 CN Medium"/>
                  </a:rPr>
                  <a:t> = 1 MSS</a:t>
                </a:r>
                <a:endParaRPr kumimoji="0" lang="en-US" sz="1000" b="0" i="0" u="none" strike="noStrike" kern="0" cap="none" spc="0" normalizeH="0" baseline="0" noProof="0" dirty="0">
                  <a:ln>
                    <a:noFill/>
                  </a:ln>
                  <a:solidFill>
                    <a:srgbClr val="000000"/>
                  </a:solidFill>
                  <a:effectLst/>
                  <a:uLnTx/>
                  <a:uFillTx/>
                  <a:latin typeface="思源黑体 CN Medium"/>
                </a:endParaRPr>
              </a:p>
              <a:p>
                <a:pPr marL="0" marR="0" lvl="0" indent="0" algn="ctr" defTabSz="914400" rtl="0" eaLnBrk="1" fontAlgn="base" latinLnBrk="0" hangingPunct="1">
                  <a:lnSpc>
                    <a:spcPct val="85000"/>
                  </a:lnSpc>
                  <a:spcBef>
                    <a:spcPct val="0"/>
                  </a:spcBef>
                  <a:spcAft>
                    <a:spcPct val="0"/>
                  </a:spcAft>
                  <a:buClrTx/>
                  <a:buSzTx/>
                  <a:buFontTx/>
                  <a:buNone/>
                  <a:defRPr/>
                </a:pPr>
                <a:r>
                  <a:rPr kumimoji="0" lang="en-US" sz="1000" b="0" i="0" u="none" strike="noStrike" kern="0" cap="none" spc="0" normalizeH="0" baseline="0" noProof="0" dirty="0" err="1">
                    <a:ln>
                      <a:noFill/>
                    </a:ln>
                    <a:solidFill>
                      <a:srgbClr val="000000"/>
                    </a:solidFill>
                    <a:effectLst/>
                    <a:uLnTx/>
                    <a:uFillTx/>
                    <a:latin typeface="思源黑体 CN Medium"/>
                  </a:rPr>
                  <a:t>dupACKcount</a:t>
                </a:r>
                <a:r>
                  <a:rPr kumimoji="0" lang="en-US" sz="1000" b="0" i="0" u="none" strike="noStrike" kern="0" cap="none" spc="0" normalizeH="0" baseline="0" noProof="0" dirty="0">
                    <a:ln>
                      <a:noFill/>
                    </a:ln>
                    <a:solidFill>
                      <a:srgbClr val="000000"/>
                    </a:solidFill>
                    <a:effectLst/>
                    <a:uLnTx/>
                    <a:uFillTx/>
                    <a:latin typeface="思源黑体 CN Medium"/>
                  </a:rPr>
                  <a:t> = 0</a:t>
                </a:r>
                <a:endParaRPr kumimoji="0" lang="en-US" sz="1000" b="0" i="0" u="none" strike="noStrike" kern="0" cap="none" spc="0" normalizeH="0" baseline="0" noProof="0" dirty="0">
                  <a:ln>
                    <a:noFill/>
                  </a:ln>
                  <a:solidFill>
                    <a:srgbClr val="000000"/>
                  </a:solidFill>
                  <a:effectLst/>
                  <a:uLnTx/>
                  <a:uFillTx/>
                  <a:latin typeface="思源黑体 CN Medium"/>
                </a:endParaRPr>
              </a:p>
              <a:p>
                <a:pPr marL="0" marR="0" lvl="0" indent="0" algn="ctr" defTabSz="914400" rtl="0" eaLnBrk="1" fontAlgn="base" latinLnBrk="0" hangingPunct="1">
                  <a:lnSpc>
                    <a:spcPct val="85000"/>
                  </a:lnSpc>
                  <a:spcBef>
                    <a:spcPct val="0"/>
                  </a:spcBef>
                  <a:spcAft>
                    <a:spcPct val="0"/>
                  </a:spcAft>
                  <a:buClrTx/>
                  <a:buSzTx/>
                  <a:buFontTx/>
                  <a:buNone/>
                  <a:defRPr/>
                </a:pPr>
                <a:r>
                  <a:rPr kumimoji="0" lang="zh-CN" altLang="en-US" sz="100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sz="12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8" name="Line 174"/>
              <p:cNvSpPr>
                <a:spLocks noChangeShapeType="1"/>
              </p:cNvSpPr>
              <p:nvPr/>
            </p:nvSpPr>
            <p:spPr bwMode="auto">
              <a:xfrm>
                <a:off x="2491" y="1857"/>
                <a:ext cx="697"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sp>
          <p:nvSpPr>
            <p:cNvPr id="15" name="Line 175"/>
            <p:cNvSpPr>
              <a:spLocks noChangeShapeType="1"/>
            </p:cNvSpPr>
            <p:nvPr/>
          </p:nvSpPr>
          <p:spPr bwMode="auto">
            <a:xfrm flipH="1">
              <a:off x="2168" y="1734"/>
              <a:ext cx="1344" cy="0"/>
            </a:xfrm>
            <a:prstGeom prst="line">
              <a:avLst/>
            </a:prstGeom>
            <a:noFill/>
            <a:ln w="9525">
              <a:solidFill>
                <a:srgbClr val="000000"/>
              </a:solidFill>
              <a:round/>
              <a:tailEnd type="triangl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grpSp>
        <p:nvGrpSpPr>
          <p:cNvPr id="24" name="Group 239"/>
          <p:cNvGrpSpPr/>
          <p:nvPr/>
        </p:nvGrpSpPr>
        <p:grpSpPr bwMode="auto">
          <a:xfrm>
            <a:off x="5072063" y="2672674"/>
            <a:ext cx="2133600" cy="430214"/>
            <a:chOff x="2187" y="1427"/>
            <a:chExt cx="1344" cy="271"/>
          </a:xfrm>
        </p:grpSpPr>
        <p:sp>
          <p:nvSpPr>
            <p:cNvPr id="25" name="Line 176"/>
            <p:cNvSpPr>
              <a:spLocks noChangeShapeType="1"/>
            </p:cNvSpPr>
            <p:nvPr/>
          </p:nvSpPr>
          <p:spPr bwMode="auto">
            <a:xfrm flipH="1">
              <a:off x="2187" y="1673"/>
              <a:ext cx="1344" cy="0"/>
            </a:xfrm>
            <a:prstGeom prst="line">
              <a:avLst/>
            </a:prstGeom>
            <a:noFill/>
            <a:ln w="9525">
              <a:solidFill>
                <a:srgbClr val="000000"/>
              </a:solidFill>
              <a:round/>
              <a:headEnd type="triangl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26" name="Text Box 181"/>
            <p:cNvSpPr txBox="1">
              <a:spLocks noChangeArrowheads="1"/>
            </p:cNvSpPr>
            <p:nvPr/>
          </p:nvSpPr>
          <p:spPr bwMode="auto">
            <a:xfrm>
              <a:off x="2750" y="1543"/>
              <a:ext cx="172" cy="15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l-GR" altLang="zh-CN" sz="1000" b="0" i="0" u="none" strike="noStrike" kern="0" cap="none" spc="0" normalizeH="0" baseline="0" noProof="0" dirty="0">
                  <a:ln>
                    <a:noFill/>
                  </a:ln>
                  <a:solidFill>
                    <a:srgbClr val="000000"/>
                  </a:solidFill>
                  <a:effectLst/>
                  <a:uLnTx/>
                  <a:uFillTx/>
                  <a:latin typeface="思源黑体 CN Medium"/>
                </a:rPr>
                <a:t>Λ</a:t>
              </a:r>
              <a:endParaRPr kumimoji="0" lang="en-US" altLang="zh-CN" sz="1000" b="0" i="0" u="none" strike="noStrike" kern="0" cap="none" spc="0" normalizeH="0" baseline="0" noProof="0" dirty="0">
                <a:ln>
                  <a:noFill/>
                </a:ln>
                <a:solidFill>
                  <a:srgbClr val="000000"/>
                </a:solidFill>
                <a:effectLst/>
                <a:uLnTx/>
                <a:uFillTx/>
                <a:latin typeface="思源黑体 CN Medium"/>
              </a:endParaRPr>
            </a:p>
          </p:txBody>
        </p:sp>
        <p:sp>
          <p:nvSpPr>
            <p:cNvPr id="27" name="Line 182"/>
            <p:cNvSpPr>
              <a:spLocks noChangeShapeType="1"/>
            </p:cNvSpPr>
            <p:nvPr/>
          </p:nvSpPr>
          <p:spPr bwMode="auto">
            <a:xfrm>
              <a:off x="2572" y="1554"/>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nvGrpSpPr>
            <p:cNvPr id="28" name="Group 183"/>
            <p:cNvGrpSpPr/>
            <p:nvPr/>
          </p:nvGrpSpPr>
          <p:grpSpPr bwMode="auto">
            <a:xfrm>
              <a:off x="2486" y="1427"/>
              <a:ext cx="644" cy="155"/>
              <a:chOff x="2458" y="1450"/>
              <a:chExt cx="644" cy="155"/>
            </a:xfrm>
          </p:grpSpPr>
          <p:sp>
            <p:nvSpPr>
              <p:cNvPr id="30" name="Text Box 184"/>
              <p:cNvSpPr txBox="1">
                <a:spLocks noChangeArrowheads="1"/>
              </p:cNvSpPr>
              <p:nvPr/>
            </p:nvSpPr>
            <p:spPr bwMode="auto">
              <a:xfrm>
                <a:off x="2458" y="1450"/>
                <a:ext cx="644" cy="15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思源黑体 CN Medium"/>
                  </a:rPr>
                  <a:t>cwnd &gt; ssthresh</a:t>
                </a:r>
                <a:endParaRPr kumimoji="0" lang="en-US" sz="1000" b="0" i="0" u="none" strike="noStrike" kern="0" cap="none" spc="0" normalizeH="0" baseline="0" noProof="0">
                  <a:ln>
                    <a:noFill/>
                  </a:ln>
                  <a:solidFill>
                    <a:srgbClr val="000000"/>
                  </a:solidFill>
                  <a:effectLst/>
                  <a:uLnTx/>
                  <a:uFillTx/>
                  <a:latin typeface="思源黑体 CN Medium"/>
                </a:endParaRPr>
              </a:p>
            </p:txBody>
          </p:sp>
          <p:sp>
            <p:nvSpPr>
              <p:cNvPr id="31" name="Line 185"/>
              <p:cNvSpPr>
                <a:spLocks noChangeShapeType="1"/>
              </p:cNvSpPr>
              <p:nvPr/>
            </p:nvSpPr>
            <p:spPr bwMode="auto">
              <a:xfrm>
                <a:off x="2724" y="1557"/>
                <a:ext cx="47"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grpSp>
      <p:grpSp>
        <p:nvGrpSpPr>
          <p:cNvPr id="32" name="Group 242"/>
          <p:cNvGrpSpPr/>
          <p:nvPr/>
        </p:nvGrpSpPr>
        <p:grpSpPr bwMode="auto">
          <a:xfrm>
            <a:off x="6965954" y="1610632"/>
            <a:ext cx="2881315" cy="2403476"/>
            <a:chOff x="3380" y="786"/>
            <a:chExt cx="1815" cy="1514"/>
          </a:xfrm>
        </p:grpSpPr>
        <p:grpSp>
          <p:nvGrpSpPr>
            <p:cNvPr id="33" name="Group 164"/>
            <p:cNvGrpSpPr/>
            <p:nvPr/>
          </p:nvGrpSpPr>
          <p:grpSpPr bwMode="auto">
            <a:xfrm>
              <a:off x="3602" y="1330"/>
              <a:ext cx="800" cy="754"/>
              <a:chOff x="2293" y="2021"/>
              <a:chExt cx="800" cy="754"/>
            </a:xfrm>
          </p:grpSpPr>
          <p:sp>
            <p:nvSpPr>
              <p:cNvPr id="50" name="Oval 165"/>
              <p:cNvSpPr>
                <a:spLocks noChangeArrowheads="1"/>
              </p:cNvSpPr>
              <p:nvPr/>
            </p:nvSpPr>
            <p:spPr bwMode="auto">
              <a:xfrm>
                <a:off x="2293" y="2021"/>
                <a:ext cx="800" cy="754"/>
              </a:xfrm>
              <a:prstGeom prst="ellipse">
                <a:avLst/>
              </a:prstGeom>
              <a:solidFill>
                <a:srgbClr val="00CC99"/>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51" name="Text Box 166"/>
              <p:cNvSpPr txBox="1">
                <a:spLocks noChangeArrowheads="1"/>
              </p:cNvSpPr>
              <p:nvPr/>
            </p:nvSpPr>
            <p:spPr bwMode="auto">
              <a:xfrm>
                <a:off x="2349" y="2294"/>
                <a:ext cx="698" cy="23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拥塞避免</a:t>
                </a:r>
                <a:endParaRPr kumimoji="0" lang="en-US" sz="18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grpSp>
        <p:grpSp>
          <p:nvGrpSpPr>
            <p:cNvPr id="34" name="Group 190"/>
            <p:cNvGrpSpPr/>
            <p:nvPr/>
          </p:nvGrpSpPr>
          <p:grpSpPr bwMode="auto">
            <a:xfrm>
              <a:off x="3380" y="786"/>
              <a:ext cx="1685" cy="575"/>
              <a:chOff x="3403" y="904"/>
              <a:chExt cx="1685" cy="575"/>
            </a:xfrm>
          </p:grpSpPr>
          <p:sp>
            <p:nvSpPr>
              <p:cNvPr id="46" name="Text Box 191"/>
              <p:cNvSpPr txBox="1">
                <a:spLocks noChangeArrowheads="1"/>
              </p:cNvSpPr>
              <p:nvPr/>
            </p:nvSpPr>
            <p:spPr bwMode="auto">
              <a:xfrm>
                <a:off x="3403" y="1037"/>
                <a:ext cx="1685" cy="44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MSS    (MSS/</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ctr" defTabSz="914400" rtl="0" eaLnBrk="1" fontAlgn="base" latinLnBrk="0" hangingPunct="1">
                  <a:lnSpc>
                    <a:spcPct val="9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                  发送新的报文段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a:p>
                <a:pPr marL="0" marR="0" lvl="0" indent="0" algn="ctr" defTabSz="914400" rtl="0" eaLnBrk="1" fontAlgn="base" latinLnBrk="0" hangingPunct="1">
                  <a:lnSpc>
                    <a:spcPct val="80000"/>
                  </a:lnSpc>
                  <a:spcBef>
                    <a:spcPct val="0"/>
                  </a:spcBef>
                  <a:spcAft>
                    <a:spcPct val="0"/>
                  </a:spcAft>
                  <a:buClrTx/>
                  <a:buSzTx/>
                  <a:buFontTx/>
                  <a:buNone/>
                  <a:defRPr/>
                </a:pPr>
                <a:endParaRPr kumimoji="0" lang="en-US" sz="1400" b="0" i="1" u="none" strike="noStrike" kern="0" cap="none" spc="0" normalizeH="0" baseline="0" noProof="0" dirty="0">
                  <a:ln>
                    <a:noFill/>
                  </a:ln>
                  <a:solidFill>
                    <a:srgbClr val="000000"/>
                  </a:solidFill>
                  <a:effectLst/>
                  <a:uLnTx/>
                  <a:uFillTx/>
                  <a:latin typeface="思源黑体 CN Medium"/>
                </a:endParaRPr>
              </a:p>
            </p:txBody>
          </p:sp>
          <p:sp>
            <p:nvSpPr>
              <p:cNvPr id="47" name="Line 192"/>
              <p:cNvSpPr>
                <a:spLocks noChangeShapeType="1"/>
              </p:cNvSpPr>
              <p:nvPr/>
            </p:nvSpPr>
            <p:spPr bwMode="auto">
              <a:xfrm>
                <a:off x="3976" y="1054"/>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48" name="Text Box 193"/>
              <p:cNvSpPr txBox="1">
                <a:spLocks noChangeArrowheads="1"/>
              </p:cNvSpPr>
              <p:nvPr/>
            </p:nvSpPr>
            <p:spPr bwMode="auto">
              <a:xfrm>
                <a:off x="3974" y="915"/>
                <a:ext cx="371"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050" kern="0" dirty="0">
                    <a:solidFill>
                      <a:srgbClr val="000000"/>
                    </a:solidFill>
                    <a:latin typeface="华文仿宋" panose="02010600040101010101" pitchFamily="2" charset="-122"/>
                    <a:ea typeface="华文仿宋" panose="02010600040101010101" pitchFamily="2" charset="-122"/>
                  </a:rPr>
                  <a:t>新</a:t>
                </a:r>
                <a:r>
                  <a:rPr kumimoji="0" lang="en-US" sz="1050" b="0" i="0" u="none" strike="noStrike" kern="0" cap="none" spc="0" normalizeH="0" baseline="0" noProof="0" dirty="0">
                    <a:ln>
                      <a:noFill/>
                    </a:ln>
                    <a:solidFill>
                      <a:srgbClr val="000000"/>
                    </a:solidFill>
                    <a:effectLst/>
                    <a:uLnTx/>
                    <a:uFillTx/>
                    <a:latin typeface="思源黑体 CN Medium"/>
                  </a:rPr>
                  <a:t>ACK</a:t>
                </a:r>
                <a:endParaRPr kumimoji="0" lang="en-US" sz="1050" b="0" i="0" u="none" strike="noStrike" kern="0" cap="none" spc="0" normalizeH="0" baseline="0" noProof="0" dirty="0">
                  <a:ln>
                    <a:noFill/>
                  </a:ln>
                  <a:solidFill>
                    <a:srgbClr val="000000"/>
                  </a:solidFill>
                  <a:effectLst/>
                  <a:uLnTx/>
                  <a:uFillTx/>
                  <a:latin typeface="思源黑体 CN Medium"/>
                </a:endParaRPr>
              </a:p>
            </p:txBody>
          </p:sp>
          <p:sp>
            <p:nvSpPr>
              <p:cNvPr id="49" name="Text Box 194"/>
              <p:cNvSpPr txBox="1">
                <a:spLocks noChangeArrowheads="1"/>
              </p:cNvSpPr>
              <p:nvPr/>
            </p:nvSpPr>
            <p:spPr bwMode="auto">
              <a:xfrm>
                <a:off x="4311" y="904"/>
                <a:ext cx="173" cy="33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0" i="0" u="none" strike="noStrike" kern="0" cap="none" spc="0" normalizeH="0" baseline="0" noProof="0">
                    <a:ln>
                      <a:noFill/>
                    </a:ln>
                    <a:solidFill>
                      <a:srgbClr val="000000"/>
                    </a:solidFill>
                    <a:effectLst/>
                    <a:uLnTx/>
                    <a:uFillTx/>
                    <a:latin typeface="思源黑体 CN Medium"/>
                  </a:rPr>
                  <a:t>.</a:t>
                </a:r>
                <a:endParaRPr kumimoji="0" lang="en-US" sz="2800" b="0" i="0" u="none" strike="noStrike" kern="0" cap="none" spc="0" normalizeH="0" baseline="0" noProof="0">
                  <a:ln>
                    <a:noFill/>
                  </a:ln>
                  <a:solidFill>
                    <a:srgbClr val="000000"/>
                  </a:solidFill>
                  <a:effectLst/>
                  <a:uLnTx/>
                  <a:uFillTx/>
                  <a:latin typeface="思源黑体 CN Medium"/>
                </a:endParaRPr>
              </a:p>
            </p:txBody>
          </p:sp>
        </p:grpSp>
        <p:sp>
          <p:nvSpPr>
            <p:cNvPr id="35" name="Freeform 195"/>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nvGrpSpPr>
            <p:cNvPr id="36" name="Group 196"/>
            <p:cNvGrpSpPr/>
            <p:nvPr/>
          </p:nvGrpSpPr>
          <p:grpSpPr bwMode="auto">
            <a:xfrm>
              <a:off x="4523" y="1909"/>
              <a:ext cx="672" cy="391"/>
              <a:chOff x="4288" y="2922"/>
              <a:chExt cx="672" cy="391"/>
            </a:xfrm>
          </p:grpSpPr>
          <p:sp>
            <p:nvSpPr>
              <p:cNvPr id="38" name="Text Box 197"/>
              <p:cNvSpPr txBox="1">
                <a:spLocks noChangeArrowheads="1"/>
              </p:cNvSpPr>
              <p:nvPr/>
            </p:nvSpPr>
            <p:spPr bwMode="auto">
              <a:xfrm>
                <a:off x="4288" y="3062"/>
                <a:ext cx="672" cy="25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dupACKcount++</a:t>
                </a:r>
                <a:endParaRPr kumimoji="0" lang="en-US" sz="1050" b="0" i="0" u="none" strike="noStrike" kern="0" cap="none" spc="0" normalizeH="0" baseline="0" noProof="0">
                  <a:ln>
                    <a:noFill/>
                  </a:ln>
                  <a:solidFill>
                    <a:srgbClr val="000000"/>
                  </a:solidFill>
                  <a:effectLst/>
                  <a:uLnTx/>
                  <a:uFillTx/>
                  <a:latin typeface="思源黑体 CN Medium"/>
                </a:endParaRPr>
              </a:p>
              <a:p>
                <a:pPr marL="0" marR="0" lvl="0" indent="0" algn="ctr" defTabSz="914400" rtl="0" eaLnBrk="1" fontAlgn="base" latinLnBrk="0" hangingPunct="1">
                  <a:lnSpc>
                    <a:spcPct val="80000"/>
                  </a:lnSpc>
                  <a:spcBef>
                    <a:spcPct val="0"/>
                  </a:spcBef>
                  <a:spcAft>
                    <a:spcPct val="0"/>
                  </a:spcAft>
                  <a:buClrTx/>
                  <a:buSzTx/>
                  <a:buFontTx/>
                  <a:buNone/>
                  <a:defRPr/>
                </a:pPr>
                <a:endParaRPr kumimoji="0" lang="en-US" sz="1400" b="0" i="0" u="none" strike="noStrike" kern="0" cap="none" spc="0" normalizeH="0" baseline="0" noProof="0">
                  <a:ln>
                    <a:noFill/>
                  </a:ln>
                  <a:solidFill>
                    <a:srgbClr val="000000"/>
                  </a:solidFill>
                  <a:effectLst/>
                  <a:uLnTx/>
                  <a:uFillTx/>
                  <a:latin typeface="思源黑体 CN Medium"/>
                </a:endParaRPr>
              </a:p>
            </p:txBody>
          </p:sp>
          <p:sp>
            <p:nvSpPr>
              <p:cNvPr id="39" name="Line 198"/>
              <p:cNvSpPr>
                <a:spLocks noChangeShapeType="1"/>
              </p:cNvSpPr>
              <p:nvPr/>
            </p:nvSpPr>
            <p:spPr bwMode="auto">
              <a:xfrm>
                <a:off x="4353" y="3071"/>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45" name="Text Box 199"/>
              <p:cNvSpPr txBox="1">
                <a:spLocks noChangeArrowheads="1"/>
              </p:cNvSpPr>
              <p:nvPr/>
            </p:nvSpPr>
            <p:spPr bwMode="auto">
              <a:xfrm>
                <a:off x="4295" y="2922"/>
                <a:ext cx="594"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duplicate ACK</a:t>
                </a:r>
                <a:endParaRPr kumimoji="0" lang="en-US" sz="1050" b="0" i="0" u="none" strike="noStrike" kern="0" cap="none" spc="0" normalizeH="0" baseline="0" noProof="0">
                  <a:ln>
                    <a:noFill/>
                  </a:ln>
                  <a:solidFill>
                    <a:srgbClr val="000000"/>
                  </a:solidFill>
                  <a:effectLst/>
                  <a:uLnTx/>
                  <a:uFillTx/>
                  <a:latin typeface="思源黑体 CN Medium"/>
                </a:endParaRPr>
              </a:p>
            </p:txBody>
          </p:sp>
        </p:grpSp>
        <p:sp>
          <p:nvSpPr>
            <p:cNvPr id="37" name="Freeform 200"/>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grpSp>
        <p:nvGrpSpPr>
          <p:cNvPr id="52" name="Group 245"/>
          <p:cNvGrpSpPr/>
          <p:nvPr/>
        </p:nvGrpSpPr>
        <p:grpSpPr bwMode="auto">
          <a:xfrm>
            <a:off x="5629276" y="5061858"/>
            <a:ext cx="2557463" cy="1595438"/>
            <a:chOff x="2538" y="2960"/>
            <a:chExt cx="1611" cy="1005"/>
          </a:xfrm>
        </p:grpSpPr>
        <p:grpSp>
          <p:nvGrpSpPr>
            <p:cNvPr id="53" name="Group 167"/>
            <p:cNvGrpSpPr/>
            <p:nvPr/>
          </p:nvGrpSpPr>
          <p:grpSpPr bwMode="auto">
            <a:xfrm>
              <a:off x="2538" y="2960"/>
              <a:ext cx="800" cy="754"/>
              <a:chOff x="2454" y="3045"/>
              <a:chExt cx="800" cy="754"/>
            </a:xfrm>
          </p:grpSpPr>
          <p:sp>
            <p:nvSpPr>
              <p:cNvPr id="59" name="Oval 168"/>
              <p:cNvSpPr>
                <a:spLocks noChangeArrowheads="1"/>
              </p:cNvSpPr>
              <p:nvPr/>
            </p:nvSpPr>
            <p:spPr bwMode="auto">
              <a:xfrm>
                <a:off x="2454" y="3045"/>
                <a:ext cx="800" cy="754"/>
              </a:xfrm>
              <a:prstGeom prst="ellipse">
                <a:avLst/>
              </a:prstGeom>
              <a:solidFill>
                <a:srgbClr val="00CC99"/>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60" name="Text Box 169"/>
              <p:cNvSpPr txBox="1">
                <a:spLocks noChangeArrowheads="1"/>
              </p:cNvSpPr>
              <p:nvPr/>
            </p:nvSpPr>
            <p:spPr bwMode="auto">
              <a:xfrm>
                <a:off x="2798" y="3212"/>
                <a:ext cx="153" cy="446"/>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思源黑体 CN Medium"/>
                  </a:rPr>
                  <a:t> </a:t>
                </a:r>
                <a:endParaRPr kumimoji="0" lang="en-US" sz="2000" b="0" i="0" u="none" strike="noStrike" kern="0" cap="none" spc="0" normalizeH="0" baseline="0" noProof="0">
                  <a:ln>
                    <a:noFill/>
                  </a:ln>
                  <a:solidFill>
                    <a:srgbClr val="000000"/>
                  </a:solidFill>
                  <a:effectLst/>
                  <a:uLnTx/>
                  <a:uFillTx/>
                  <a:latin typeface="思源黑体 CN Medium"/>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思源黑体 CN Medium"/>
                </a:endParaRPr>
              </a:p>
            </p:txBody>
          </p:sp>
          <p:sp>
            <p:nvSpPr>
              <p:cNvPr id="61" name="Text Box 170"/>
              <p:cNvSpPr txBox="1">
                <a:spLocks noChangeArrowheads="1"/>
              </p:cNvSpPr>
              <p:nvPr/>
            </p:nvSpPr>
            <p:spPr bwMode="auto">
              <a:xfrm>
                <a:off x="2482" y="3292"/>
                <a:ext cx="763" cy="25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思源黑体 CN Normal"/>
                    <a:ea typeface="华文楷体" panose="02010600040101010101" pitchFamily="2" charset="-122"/>
                  </a:rPr>
                  <a:t>快速恢复</a:t>
                </a:r>
                <a:endParaRPr kumimoji="0" lang="en-US" sz="2000" b="1" i="0" u="none" strike="noStrike" kern="0" cap="none" spc="0" normalizeH="0" baseline="0" noProof="0" dirty="0">
                  <a:ln>
                    <a:noFill/>
                  </a:ln>
                  <a:solidFill>
                    <a:srgbClr val="000000"/>
                  </a:solidFill>
                  <a:effectLst/>
                  <a:uLnTx/>
                  <a:uFillTx/>
                  <a:latin typeface="思源黑体 CN Normal"/>
                  <a:ea typeface="华文楷体" panose="02010600040101010101" pitchFamily="2" charset="-122"/>
                </a:endParaRPr>
              </a:p>
            </p:txBody>
          </p:sp>
        </p:grpSp>
        <p:sp>
          <p:nvSpPr>
            <p:cNvPr id="54" name="Freeform 220"/>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nvGrpSpPr>
            <p:cNvPr id="55" name="Group 221"/>
            <p:cNvGrpSpPr/>
            <p:nvPr/>
          </p:nvGrpSpPr>
          <p:grpSpPr bwMode="auto">
            <a:xfrm>
              <a:off x="3191" y="3592"/>
              <a:ext cx="958" cy="373"/>
              <a:chOff x="3542" y="3496"/>
              <a:chExt cx="958" cy="373"/>
            </a:xfrm>
          </p:grpSpPr>
          <p:sp>
            <p:nvSpPr>
              <p:cNvPr id="56" name="Text Box 222"/>
              <p:cNvSpPr txBox="1">
                <a:spLocks noChangeArrowheads="1"/>
              </p:cNvSpPr>
              <p:nvPr/>
            </p:nvSpPr>
            <p:spPr bwMode="auto">
              <a:xfrm>
                <a:off x="3546" y="3632"/>
                <a:ext cx="954" cy="237"/>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MSS</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发送新的报文段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57" name="Line 223"/>
              <p:cNvSpPr>
                <a:spLocks noChangeShapeType="1"/>
              </p:cNvSpPr>
              <p:nvPr/>
            </p:nvSpPr>
            <p:spPr bwMode="auto">
              <a:xfrm>
                <a:off x="3600" y="3645"/>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58" name="Text Box 224"/>
              <p:cNvSpPr txBox="1">
                <a:spLocks noChangeArrowheads="1"/>
              </p:cNvSpPr>
              <p:nvPr/>
            </p:nvSpPr>
            <p:spPr bwMode="auto">
              <a:xfrm>
                <a:off x="3542" y="3496"/>
                <a:ext cx="594"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duplicate ACK</a:t>
                </a:r>
                <a:endParaRPr kumimoji="0" lang="en-US" sz="1050" b="0" i="0" u="none" strike="noStrike" kern="0" cap="none" spc="0" normalizeH="0" baseline="0" noProof="0">
                  <a:ln>
                    <a:noFill/>
                  </a:ln>
                  <a:solidFill>
                    <a:srgbClr val="000000"/>
                  </a:solidFill>
                  <a:effectLst/>
                  <a:uLnTx/>
                  <a:uFillTx/>
                  <a:latin typeface="思源黑体 CN Medium"/>
                </a:endParaRPr>
              </a:p>
            </p:txBody>
          </p:sp>
        </p:grpSp>
      </p:grpSp>
      <p:grpSp>
        <p:nvGrpSpPr>
          <p:cNvPr id="62" name="Group 246"/>
          <p:cNvGrpSpPr/>
          <p:nvPr/>
        </p:nvGrpSpPr>
        <p:grpSpPr bwMode="auto">
          <a:xfrm>
            <a:off x="2763838" y="3742647"/>
            <a:ext cx="3090863" cy="1982789"/>
            <a:chOff x="733" y="2129"/>
            <a:chExt cx="1947" cy="1249"/>
          </a:xfrm>
        </p:grpSpPr>
        <p:grpSp>
          <p:nvGrpSpPr>
            <p:cNvPr id="63" name="Group 212"/>
            <p:cNvGrpSpPr/>
            <p:nvPr/>
          </p:nvGrpSpPr>
          <p:grpSpPr bwMode="auto">
            <a:xfrm>
              <a:off x="733" y="2818"/>
              <a:ext cx="943" cy="560"/>
              <a:chOff x="592" y="2768"/>
              <a:chExt cx="943" cy="560"/>
            </a:xfrm>
          </p:grpSpPr>
          <p:sp>
            <p:nvSpPr>
              <p:cNvPr id="70" name="Text Box 213"/>
              <p:cNvSpPr txBox="1">
                <a:spLocks noChangeArrowheads="1"/>
              </p:cNvSpPr>
              <p:nvPr/>
            </p:nvSpPr>
            <p:spPr bwMode="auto">
              <a:xfrm>
                <a:off x="592" y="2912"/>
                <a:ext cx="943" cy="416"/>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/2</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+ 3</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r" defTabSz="914400" rtl="0" eaLnBrk="1" fontAlgn="base" latinLnBrk="0" hangingPunct="1">
                  <a:lnSpc>
                    <a:spcPct val="85000"/>
                  </a:lnSpc>
                  <a:spcBef>
                    <a:spcPct val="0"/>
                  </a:spcBef>
                  <a:spcAft>
                    <a:spcPct val="0"/>
                  </a:spcAft>
                  <a:buClrTx/>
                  <a:buSzTx/>
                  <a:buFontTx/>
                  <a:buNone/>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a:p>
                <a:pPr marL="0" marR="0" lvl="0" indent="0" algn="r" defTabSz="914400" rtl="0" eaLnBrk="1" fontAlgn="base" latinLnBrk="0" hangingPunct="1">
                  <a:lnSpc>
                    <a:spcPct val="80000"/>
                  </a:lnSpc>
                  <a:spcBef>
                    <a:spcPct val="0"/>
                  </a:spcBef>
                  <a:spcAft>
                    <a:spcPct val="0"/>
                  </a:spcAft>
                  <a:buClrTx/>
                  <a:buSzTx/>
                  <a:buFontTx/>
                  <a:buNone/>
                  <a:defRPr/>
                </a:pPr>
                <a:endParaRPr kumimoji="0" lang="en-US" sz="1400" b="0" i="0" u="none" strike="noStrike" kern="0" cap="none" spc="0" normalizeH="0" baseline="0" noProof="0" dirty="0">
                  <a:ln>
                    <a:noFill/>
                  </a:ln>
                  <a:solidFill>
                    <a:srgbClr val="808080"/>
                  </a:solidFill>
                  <a:effectLst/>
                  <a:uLnTx/>
                  <a:uFillTx/>
                  <a:latin typeface="思源黑体 CN Medium"/>
                </a:endParaRPr>
              </a:p>
            </p:txBody>
          </p:sp>
          <p:sp>
            <p:nvSpPr>
              <p:cNvPr id="71" name="Line 214"/>
              <p:cNvSpPr>
                <a:spLocks noChangeShapeType="1"/>
              </p:cNvSpPr>
              <p:nvPr/>
            </p:nvSpPr>
            <p:spPr bwMode="auto">
              <a:xfrm>
                <a:off x="925" y="2913"/>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72" name="Text Box 215"/>
              <p:cNvSpPr txBox="1">
                <a:spLocks noChangeArrowheads="1"/>
              </p:cNvSpPr>
              <p:nvPr/>
            </p:nvSpPr>
            <p:spPr bwMode="auto">
              <a:xfrm>
                <a:off x="751" y="2768"/>
                <a:ext cx="753"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dupACKcount == 3</a:t>
                </a:r>
                <a:endParaRPr kumimoji="0" lang="en-US" sz="1050" b="0" i="0" u="none" strike="noStrike" kern="0" cap="none" spc="0" normalizeH="0" baseline="0" noProof="0">
                  <a:ln>
                    <a:noFill/>
                  </a:ln>
                  <a:solidFill>
                    <a:srgbClr val="000000"/>
                  </a:solidFill>
                  <a:effectLst/>
                  <a:uLnTx/>
                  <a:uFillTx/>
                  <a:latin typeface="思源黑体 CN Medium"/>
                </a:endParaRPr>
              </a:p>
            </p:txBody>
          </p:sp>
        </p:grpSp>
        <p:grpSp>
          <p:nvGrpSpPr>
            <p:cNvPr id="64" name="Group 216"/>
            <p:cNvGrpSpPr/>
            <p:nvPr/>
          </p:nvGrpSpPr>
          <p:grpSpPr bwMode="auto">
            <a:xfrm>
              <a:off x="1813" y="2454"/>
              <a:ext cx="867" cy="523"/>
              <a:chOff x="419" y="2872"/>
              <a:chExt cx="867" cy="523"/>
            </a:xfrm>
          </p:grpSpPr>
          <p:sp>
            <p:nvSpPr>
              <p:cNvPr id="67" name="Text Box 217"/>
              <p:cNvSpPr txBox="1">
                <a:spLocks noChangeArrowheads="1"/>
              </p:cNvSpPr>
              <p:nvPr/>
            </p:nvSpPr>
            <p:spPr bwMode="auto">
              <a:xfrm>
                <a:off x="439" y="2872"/>
                <a:ext cx="395"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timeout</a:t>
                </a:r>
                <a:endParaRPr kumimoji="0" lang="en-US" sz="1050" b="0" i="0" u="none" strike="noStrike" kern="0" cap="none" spc="0" normalizeH="0" baseline="0" noProof="0">
                  <a:ln>
                    <a:noFill/>
                  </a:ln>
                  <a:solidFill>
                    <a:srgbClr val="000000"/>
                  </a:solidFill>
                  <a:effectLst/>
                  <a:uLnTx/>
                  <a:uFillTx/>
                  <a:latin typeface="思源黑体 CN Medium"/>
                </a:endParaRPr>
              </a:p>
            </p:txBody>
          </p:sp>
          <p:sp>
            <p:nvSpPr>
              <p:cNvPr id="68" name="Text Box 218"/>
              <p:cNvSpPr txBox="1">
                <a:spLocks noChangeArrowheads="1"/>
              </p:cNvSpPr>
              <p:nvPr/>
            </p:nvSpPr>
            <p:spPr bwMode="auto">
              <a:xfrm>
                <a:off x="419" y="2989"/>
                <a:ext cx="867" cy="406"/>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/2</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1 </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defTabSz="914400" rtl="0" eaLnBrk="1" fontAlgn="base" latinLnBrk="0" hangingPunct="1">
                  <a:lnSpc>
                    <a:spcPct val="85000"/>
                  </a:lnSpc>
                  <a:spcBef>
                    <a:spcPct val="0"/>
                  </a:spcBef>
                  <a:spcAft>
                    <a:spcPct val="0"/>
                  </a:spcAft>
                  <a:buClrTx/>
                  <a:buSzTx/>
                  <a:buFontTx/>
                  <a:buNone/>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69" name="Line 219"/>
              <p:cNvSpPr>
                <a:spLocks noChangeShapeType="1"/>
              </p:cNvSpPr>
              <p:nvPr/>
            </p:nvSpPr>
            <p:spPr bwMode="auto">
              <a:xfrm>
                <a:off x="471" y="3014"/>
                <a:ext cx="697"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sp>
          <p:nvSpPr>
            <p:cNvPr id="65" name="Freeform 225"/>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66" name="Freeform 226"/>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grpSp>
        <p:nvGrpSpPr>
          <p:cNvPr id="73" name="Group 244"/>
          <p:cNvGrpSpPr/>
          <p:nvPr/>
        </p:nvGrpSpPr>
        <p:grpSpPr bwMode="auto">
          <a:xfrm>
            <a:off x="6951663" y="3734704"/>
            <a:ext cx="2686050" cy="1819273"/>
            <a:chOff x="3371" y="2124"/>
            <a:chExt cx="1692" cy="1146"/>
          </a:xfrm>
        </p:grpSpPr>
        <p:grpSp>
          <p:nvGrpSpPr>
            <p:cNvPr id="74" name="Group 201"/>
            <p:cNvGrpSpPr/>
            <p:nvPr/>
          </p:nvGrpSpPr>
          <p:grpSpPr bwMode="auto">
            <a:xfrm>
              <a:off x="4120" y="2796"/>
              <a:ext cx="943" cy="464"/>
              <a:chOff x="4142" y="2802"/>
              <a:chExt cx="943" cy="464"/>
            </a:xfrm>
          </p:grpSpPr>
          <p:sp>
            <p:nvSpPr>
              <p:cNvPr id="76" name="Text Box 202"/>
              <p:cNvSpPr txBox="1">
                <a:spLocks noChangeArrowheads="1"/>
              </p:cNvSpPr>
              <p:nvPr/>
            </p:nvSpPr>
            <p:spPr bwMode="auto">
              <a:xfrm>
                <a:off x="4142" y="2956"/>
                <a:ext cx="943" cy="31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/2</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l"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+ 3</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defTabSz="914400" rtl="0" eaLnBrk="1" fontAlgn="base" latinLnBrk="0" hangingPunct="1">
                  <a:lnSpc>
                    <a:spcPct val="85000"/>
                  </a:lnSpc>
                  <a:spcBef>
                    <a:spcPct val="0"/>
                  </a:spcBef>
                  <a:spcAft>
                    <a:spcPct val="0"/>
                  </a:spcAft>
                  <a:buClrTx/>
                  <a:buSzTx/>
                  <a:buFontTx/>
                  <a:buNone/>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77" name="Line 203"/>
              <p:cNvSpPr>
                <a:spLocks noChangeShapeType="1"/>
              </p:cNvSpPr>
              <p:nvPr/>
            </p:nvSpPr>
            <p:spPr bwMode="auto">
              <a:xfrm>
                <a:off x="4211" y="2950"/>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78" name="Text Box 204"/>
              <p:cNvSpPr txBox="1">
                <a:spLocks noChangeArrowheads="1"/>
              </p:cNvSpPr>
              <p:nvPr/>
            </p:nvSpPr>
            <p:spPr bwMode="auto">
              <a:xfrm>
                <a:off x="4154" y="2802"/>
                <a:ext cx="753"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dupACKcount == 3</a:t>
                </a:r>
                <a:endParaRPr kumimoji="0" lang="en-US" sz="1050" b="0" i="0" u="none" strike="noStrike" kern="0" cap="none" spc="0" normalizeH="0" baseline="0" noProof="0">
                  <a:ln>
                    <a:noFill/>
                  </a:ln>
                  <a:solidFill>
                    <a:srgbClr val="000000"/>
                  </a:solidFill>
                  <a:effectLst/>
                  <a:uLnTx/>
                  <a:uFillTx/>
                  <a:latin typeface="思源黑体 CN Medium"/>
                </a:endParaRPr>
              </a:p>
            </p:txBody>
          </p:sp>
        </p:grpSp>
        <p:sp>
          <p:nvSpPr>
            <p:cNvPr id="75" name="Freeform 227"/>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grpSp>
        <p:nvGrpSpPr>
          <p:cNvPr id="79" name="Group 243"/>
          <p:cNvGrpSpPr/>
          <p:nvPr/>
        </p:nvGrpSpPr>
        <p:grpSpPr bwMode="auto">
          <a:xfrm>
            <a:off x="6834188" y="3760105"/>
            <a:ext cx="1158875" cy="1693861"/>
            <a:chOff x="3297" y="2140"/>
            <a:chExt cx="730" cy="1067"/>
          </a:xfrm>
        </p:grpSpPr>
        <p:sp>
          <p:nvSpPr>
            <p:cNvPr id="80" name="Freeform 228"/>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nvGrpSpPr>
            <p:cNvPr id="81" name="Group 229"/>
            <p:cNvGrpSpPr/>
            <p:nvPr/>
          </p:nvGrpSpPr>
          <p:grpSpPr bwMode="auto">
            <a:xfrm>
              <a:off x="3297" y="2649"/>
              <a:ext cx="711" cy="558"/>
              <a:chOff x="1089" y="3496"/>
              <a:chExt cx="711" cy="558"/>
            </a:xfrm>
          </p:grpSpPr>
          <p:sp>
            <p:nvSpPr>
              <p:cNvPr id="82" name="Text Box 230"/>
              <p:cNvSpPr txBox="1">
                <a:spLocks noChangeArrowheads="1"/>
              </p:cNvSpPr>
              <p:nvPr/>
            </p:nvSpPr>
            <p:spPr bwMode="auto">
              <a:xfrm>
                <a:off x="1089" y="3640"/>
                <a:ext cx="711" cy="41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ssthresh</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r" defTabSz="914400" rtl="0" eaLnBrk="1" fontAlgn="base" latinLnBrk="0" hangingPunct="1">
                  <a:lnSpc>
                    <a:spcPct val="80000"/>
                  </a:lnSpc>
                  <a:spcBef>
                    <a:spcPct val="0"/>
                  </a:spcBef>
                  <a:spcAft>
                    <a:spcPct val="0"/>
                  </a:spcAft>
                  <a:buClrTx/>
                  <a:buSzTx/>
                  <a:buFontTx/>
                  <a:buNone/>
                  <a:defRPr/>
                </a:pP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r" defTabSz="914400" rtl="0" eaLnBrk="1" fontAlgn="base" latinLnBrk="0" hangingPunct="1">
                  <a:lnSpc>
                    <a:spcPct val="80000"/>
                  </a:lnSpc>
                  <a:spcBef>
                    <a:spcPct val="0"/>
                  </a:spcBef>
                  <a:spcAft>
                    <a:spcPct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思源黑体 CN Medium"/>
                </a:endParaRPr>
              </a:p>
            </p:txBody>
          </p:sp>
          <p:grpSp>
            <p:nvGrpSpPr>
              <p:cNvPr id="83" name="Group 231"/>
              <p:cNvGrpSpPr/>
              <p:nvPr/>
            </p:nvGrpSpPr>
            <p:grpSpPr bwMode="auto">
              <a:xfrm>
                <a:off x="1190" y="3496"/>
                <a:ext cx="582" cy="160"/>
                <a:chOff x="1190" y="3496"/>
                <a:chExt cx="582" cy="160"/>
              </a:xfrm>
            </p:grpSpPr>
            <p:sp>
              <p:nvSpPr>
                <p:cNvPr id="84" name="Line 232"/>
                <p:cNvSpPr>
                  <a:spLocks noChangeShapeType="1"/>
                </p:cNvSpPr>
                <p:nvPr/>
              </p:nvSpPr>
              <p:spPr bwMode="auto">
                <a:xfrm>
                  <a:off x="1190" y="3641"/>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85" name="Text Box 233"/>
                <p:cNvSpPr txBox="1">
                  <a:spLocks noChangeArrowheads="1"/>
                </p:cNvSpPr>
                <p:nvPr/>
              </p:nvSpPr>
              <p:spPr bwMode="auto">
                <a:xfrm>
                  <a:off x="1340" y="3496"/>
                  <a:ext cx="432"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New ACK</a:t>
                  </a:r>
                  <a:endParaRPr kumimoji="0" lang="en-US" sz="1050" b="0" i="0" u="none" strike="noStrike" kern="0" cap="none" spc="0" normalizeH="0" baseline="0" noProof="0">
                    <a:ln>
                      <a:noFill/>
                    </a:ln>
                    <a:solidFill>
                      <a:srgbClr val="000000"/>
                    </a:solidFill>
                    <a:effectLst/>
                    <a:uLnTx/>
                    <a:uFillTx/>
                    <a:latin typeface="思源黑体 CN Medium"/>
                  </a:endParaRPr>
                </a:p>
              </p:txBody>
            </p:sp>
          </p:grpSp>
        </p:grpSp>
      </p:grpSp>
      <p:grpSp>
        <p:nvGrpSpPr>
          <p:cNvPr id="86" name="Group 241"/>
          <p:cNvGrpSpPr/>
          <p:nvPr/>
        </p:nvGrpSpPr>
        <p:grpSpPr bwMode="auto">
          <a:xfrm>
            <a:off x="2444750" y="1726519"/>
            <a:ext cx="4040185" cy="2674939"/>
            <a:chOff x="532" y="859"/>
            <a:chExt cx="2545" cy="1685"/>
          </a:xfrm>
        </p:grpSpPr>
        <p:grpSp>
          <p:nvGrpSpPr>
            <p:cNvPr id="87" name="Group 161"/>
            <p:cNvGrpSpPr/>
            <p:nvPr/>
          </p:nvGrpSpPr>
          <p:grpSpPr bwMode="auto">
            <a:xfrm>
              <a:off x="1329" y="1320"/>
              <a:ext cx="800" cy="754"/>
              <a:chOff x="996" y="1773"/>
              <a:chExt cx="800" cy="754"/>
            </a:xfrm>
          </p:grpSpPr>
          <p:sp>
            <p:nvSpPr>
              <p:cNvPr id="108" name="Oval 162"/>
              <p:cNvSpPr>
                <a:spLocks noChangeArrowheads="1"/>
              </p:cNvSpPr>
              <p:nvPr/>
            </p:nvSpPr>
            <p:spPr bwMode="auto">
              <a:xfrm>
                <a:off x="996" y="1773"/>
                <a:ext cx="800" cy="754"/>
              </a:xfrm>
              <a:prstGeom prst="ellipse">
                <a:avLst/>
              </a:prstGeom>
              <a:solidFill>
                <a:srgbClr val="00CC99"/>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109" name="Text Box 163"/>
              <p:cNvSpPr txBox="1">
                <a:spLocks noChangeArrowheads="1"/>
              </p:cNvSpPr>
              <p:nvPr/>
            </p:nvSpPr>
            <p:spPr bwMode="auto">
              <a:xfrm>
                <a:off x="1093" y="2036"/>
                <a:ext cx="601" cy="25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慢启动</a:t>
                </a:r>
                <a:endParaRPr kumimoji="0" lang="en-US" sz="20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grpSp>
        <p:grpSp>
          <p:nvGrpSpPr>
            <p:cNvPr id="88" name="Group 177"/>
            <p:cNvGrpSpPr/>
            <p:nvPr/>
          </p:nvGrpSpPr>
          <p:grpSpPr bwMode="auto">
            <a:xfrm>
              <a:off x="644" y="2026"/>
              <a:ext cx="892" cy="518"/>
              <a:chOff x="532" y="2713"/>
              <a:chExt cx="892" cy="518"/>
            </a:xfrm>
          </p:grpSpPr>
          <p:sp>
            <p:nvSpPr>
              <p:cNvPr id="105" name="Text Box 178"/>
              <p:cNvSpPr txBox="1">
                <a:spLocks noChangeArrowheads="1"/>
              </p:cNvSpPr>
              <p:nvPr/>
            </p:nvSpPr>
            <p:spPr bwMode="auto">
              <a:xfrm>
                <a:off x="777" y="2713"/>
                <a:ext cx="395"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timeout</a:t>
                </a:r>
                <a:endParaRPr kumimoji="0" lang="en-US" sz="1050" b="0" i="0" u="none" strike="noStrike" kern="0" cap="none" spc="0" normalizeH="0" baseline="0" noProof="0">
                  <a:ln>
                    <a:noFill/>
                  </a:ln>
                  <a:solidFill>
                    <a:srgbClr val="000000"/>
                  </a:solidFill>
                  <a:effectLst/>
                  <a:uLnTx/>
                  <a:uFillTx/>
                  <a:latin typeface="思源黑体 CN Medium"/>
                </a:endParaRPr>
              </a:p>
            </p:txBody>
          </p:sp>
          <p:sp>
            <p:nvSpPr>
              <p:cNvPr id="106" name="Text Box 179"/>
              <p:cNvSpPr txBox="1">
                <a:spLocks noChangeArrowheads="1"/>
              </p:cNvSpPr>
              <p:nvPr/>
            </p:nvSpPr>
            <p:spPr bwMode="auto">
              <a:xfrm>
                <a:off x="532" y="2840"/>
                <a:ext cx="892" cy="39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/2 </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1 MSS</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ctr" defTabSz="914400" rtl="0" eaLnBrk="1" fontAlgn="base" latinLnBrk="0" hangingPunct="1">
                  <a:lnSpc>
                    <a:spcPct val="85000"/>
                  </a:lnSpc>
                  <a:spcBef>
                    <a:spcPct val="0"/>
                  </a:spcBef>
                  <a:spcAft>
                    <a:spcPct val="0"/>
                  </a:spcAft>
                  <a:buClrTx/>
                  <a:buSzTx/>
                  <a:buFontTx/>
                  <a:buNone/>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07" name="Line 180"/>
              <p:cNvSpPr>
                <a:spLocks noChangeShapeType="1"/>
              </p:cNvSpPr>
              <p:nvPr/>
            </p:nvSpPr>
            <p:spPr bwMode="auto">
              <a:xfrm>
                <a:off x="709" y="2855"/>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grpSp>
          <p:nvGrpSpPr>
            <p:cNvPr id="89" name="Group 186"/>
            <p:cNvGrpSpPr/>
            <p:nvPr/>
          </p:nvGrpSpPr>
          <p:grpSpPr bwMode="auto">
            <a:xfrm>
              <a:off x="2173" y="960"/>
              <a:ext cx="904" cy="453"/>
              <a:chOff x="2683" y="798"/>
              <a:chExt cx="904" cy="453"/>
            </a:xfrm>
          </p:grpSpPr>
          <p:sp>
            <p:nvSpPr>
              <p:cNvPr id="102" name="Text Box 187"/>
              <p:cNvSpPr txBox="1">
                <a:spLocks noChangeArrowheads="1"/>
              </p:cNvSpPr>
              <p:nvPr/>
            </p:nvSpPr>
            <p:spPr bwMode="auto">
              <a:xfrm>
                <a:off x="2683" y="917"/>
                <a:ext cx="904" cy="33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cwnd+MSS</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l" defTabSz="914400" rtl="0" eaLnBrk="1" fontAlgn="base" latinLnBrk="0" hangingPunct="1">
                  <a:lnSpc>
                    <a:spcPct val="9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发送新的报文段</a:t>
                </a:r>
                <a:endParaRPr kumimoji="0" lang="en-US"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03" name="Line 188"/>
              <p:cNvSpPr>
                <a:spLocks noChangeShapeType="1"/>
              </p:cNvSpPr>
              <p:nvPr/>
            </p:nvSpPr>
            <p:spPr bwMode="auto">
              <a:xfrm>
                <a:off x="2744" y="934"/>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104" name="Text Box 189"/>
              <p:cNvSpPr txBox="1">
                <a:spLocks noChangeArrowheads="1"/>
              </p:cNvSpPr>
              <p:nvPr/>
            </p:nvSpPr>
            <p:spPr bwMode="auto">
              <a:xfrm>
                <a:off x="2697" y="798"/>
                <a:ext cx="371"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新</a:t>
                </a:r>
                <a:r>
                  <a:rPr kumimoji="0" lang="en-US" sz="1050" b="0" i="0" u="none" strike="noStrike" kern="0" cap="none" spc="0" normalizeH="0" baseline="0" noProof="0" dirty="0">
                    <a:ln>
                      <a:noFill/>
                    </a:ln>
                    <a:solidFill>
                      <a:srgbClr val="000000"/>
                    </a:solidFill>
                    <a:effectLst/>
                    <a:uLnTx/>
                    <a:uFillTx/>
                    <a:latin typeface="思源黑体 CN Medium"/>
                  </a:rPr>
                  <a:t>ACK</a:t>
                </a:r>
                <a:endParaRPr kumimoji="0" lang="en-US" sz="1050" b="0" i="0" u="none" strike="noStrike" kern="0" cap="none" spc="0" normalizeH="0" baseline="0" noProof="0" dirty="0">
                  <a:ln>
                    <a:noFill/>
                  </a:ln>
                  <a:solidFill>
                    <a:srgbClr val="000000"/>
                  </a:solidFill>
                  <a:effectLst/>
                  <a:uLnTx/>
                  <a:uFillTx/>
                  <a:latin typeface="思源黑体 CN Medium"/>
                </a:endParaRPr>
              </a:p>
            </p:txBody>
          </p:sp>
        </p:grpSp>
        <p:sp>
          <p:nvSpPr>
            <p:cNvPr id="90" name="Freeform 205"/>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91" name="Freeform 206"/>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nvGrpSpPr>
            <p:cNvPr id="92" name="Group 207"/>
            <p:cNvGrpSpPr/>
            <p:nvPr/>
          </p:nvGrpSpPr>
          <p:grpSpPr bwMode="auto">
            <a:xfrm>
              <a:off x="1479" y="859"/>
              <a:ext cx="672" cy="391"/>
              <a:chOff x="4288" y="2922"/>
              <a:chExt cx="672" cy="391"/>
            </a:xfrm>
          </p:grpSpPr>
          <p:sp>
            <p:nvSpPr>
              <p:cNvPr id="99" name="Text Box 208"/>
              <p:cNvSpPr txBox="1">
                <a:spLocks noChangeArrowheads="1"/>
              </p:cNvSpPr>
              <p:nvPr/>
            </p:nvSpPr>
            <p:spPr bwMode="auto">
              <a:xfrm>
                <a:off x="4288" y="3062"/>
                <a:ext cx="672" cy="25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dupACKcount++</a:t>
                </a:r>
                <a:endParaRPr kumimoji="0" lang="en-US" sz="1050" b="0" i="0" u="none" strike="noStrike" kern="0" cap="none" spc="0" normalizeH="0" baseline="0" noProof="0">
                  <a:ln>
                    <a:noFill/>
                  </a:ln>
                  <a:solidFill>
                    <a:srgbClr val="000000"/>
                  </a:solidFill>
                  <a:effectLst/>
                  <a:uLnTx/>
                  <a:uFillTx/>
                  <a:latin typeface="思源黑体 CN Medium"/>
                </a:endParaRPr>
              </a:p>
              <a:p>
                <a:pPr marL="0" marR="0" lvl="0" indent="0" algn="ctr" defTabSz="914400" rtl="0" eaLnBrk="1" fontAlgn="base" latinLnBrk="0" hangingPunct="1">
                  <a:lnSpc>
                    <a:spcPct val="80000"/>
                  </a:lnSpc>
                  <a:spcBef>
                    <a:spcPct val="0"/>
                  </a:spcBef>
                  <a:spcAft>
                    <a:spcPct val="0"/>
                  </a:spcAft>
                  <a:buClrTx/>
                  <a:buSzTx/>
                  <a:buFontTx/>
                  <a:buNone/>
                  <a:defRPr/>
                </a:pPr>
                <a:endParaRPr kumimoji="0" lang="en-US" sz="1400" b="0" i="0" u="none" strike="noStrike" kern="0" cap="none" spc="0" normalizeH="0" baseline="0" noProof="0">
                  <a:ln>
                    <a:noFill/>
                  </a:ln>
                  <a:solidFill>
                    <a:srgbClr val="000000"/>
                  </a:solidFill>
                  <a:effectLst/>
                  <a:uLnTx/>
                  <a:uFillTx/>
                  <a:latin typeface="思源黑体 CN Medium"/>
                </a:endParaRPr>
              </a:p>
            </p:txBody>
          </p:sp>
          <p:sp>
            <p:nvSpPr>
              <p:cNvPr id="100" name="Line 209"/>
              <p:cNvSpPr>
                <a:spLocks noChangeShapeType="1"/>
              </p:cNvSpPr>
              <p:nvPr/>
            </p:nvSpPr>
            <p:spPr bwMode="auto">
              <a:xfrm>
                <a:off x="4353" y="3071"/>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101" name="Text Box 210"/>
              <p:cNvSpPr txBox="1">
                <a:spLocks noChangeArrowheads="1"/>
              </p:cNvSpPr>
              <p:nvPr/>
            </p:nvSpPr>
            <p:spPr bwMode="auto">
              <a:xfrm>
                <a:off x="4295" y="2922"/>
                <a:ext cx="566"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050" kern="0" dirty="0">
                    <a:solidFill>
                      <a:srgbClr val="000000"/>
                    </a:solidFill>
                    <a:latin typeface="华文仿宋" panose="02010600040101010101" pitchFamily="2" charset="-122"/>
                    <a:ea typeface="华文仿宋" panose="02010600040101010101" pitchFamily="2" charset="-122"/>
                  </a:rPr>
                  <a:t>重复的</a:t>
                </a:r>
                <a:r>
                  <a:rPr kumimoji="0" lang="en-US" sz="1050" b="0" i="0" u="none" strike="noStrike" kern="0" cap="none" spc="0" normalizeH="0" baseline="0" noProof="0" dirty="0">
                    <a:ln>
                      <a:noFill/>
                    </a:ln>
                    <a:solidFill>
                      <a:srgbClr val="000000"/>
                    </a:solidFill>
                    <a:effectLst/>
                    <a:uLnTx/>
                    <a:uFillTx/>
                    <a:latin typeface="思源黑体 CN Medium"/>
                  </a:rPr>
                  <a:t> ACK</a:t>
                </a:r>
                <a:endParaRPr kumimoji="0" lang="en-US" sz="1050" b="0" i="0" u="none" strike="noStrike" kern="0" cap="none" spc="0" normalizeH="0" baseline="0" noProof="0" dirty="0">
                  <a:ln>
                    <a:noFill/>
                  </a:ln>
                  <a:solidFill>
                    <a:srgbClr val="000000"/>
                  </a:solidFill>
                  <a:effectLst/>
                  <a:uLnTx/>
                  <a:uFillTx/>
                  <a:latin typeface="思源黑体 CN Medium"/>
                </a:endParaRPr>
              </a:p>
            </p:txBody>
          </p:sp>
        </p:grpSp>
        <p:sp>
          <p:nvSpPr>
            <p:cNvPr id="93" name="Freeform 211"/>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sp>
          <p:nvSpPr>
            <p:cNvPr id="94" name="Line 234"/>
            <p:cNvSpPr>
              <a:spLocks noChangeShapeType="1"/>
            </p:cNvSpPr>
            <p:nvPr/>
          </p:nvSpPr>
          <p:spPr bwMode="auto">
            <a:xfrm>
              <a:off x="536" y="1649"/>
              <a:ext cx="752" cy="1"/>
            </a:xfrm>
            <a:prstGeom prst="line">
              <a:avLst/>
            </a:prstGeom>
            <a:noFill/>
            <a:ln w="9525">
              <a:solidFill>
                <a:srgbClr val="000000"/>
              </a:solidFill>
              <a:prstDash val="dash"/>
              <a:round/>
              <a:tailEnd type="triangl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nvGrpSpPr>
            <p:cNvPr id="95" name="Group 235"/>
            <p:cNvGrpSpPr/>
            <p:nvPr/>
          </p:nvGrpSpPr>
          <p:grpSpPr bwMode="auto">
            <a:xfrm>
              <a:off x="532" y="1255"/>
              <a:ext cx="711" cy="431"/>
              <a:chOff x="554" y="936"/>
              <a:chExt cx="711" cy="431"/>
            </a:xfrm>
          </p:grpSpPr>
          <p:sp>
            <p:nvSpPr>
              <p:cNvPr id="96" name="Text Box 236"/>
              <p:cNvSpPr txBox="1">
                <a:spLocks noChangeArrowheads="1"/>
              </p:cNvSpPr>
              <p:nvPr/>
            </p:nvSpPr>
            <p:spPr bwMode="auto">
              <a:xfrm>
                <a:off x="816" y="936"/>
                <a:ext cx="175" cy="16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l-GR" sz="1050" b="0" i="0" u="none" strike="noStrike" kern="0" cap="none" spc="0" normalizeH="0" baseline="0" noProof="0" dirty="0">
                    <a:ln>
                      <a:noFill/>
                    </a:ln>
                    <a:solidFill>
                      <a:srgbClr val="000000"/>
                    </a:solidFill>
                    <a:effectLst/>
                    <a:uLnTx/>
                    <a:uFillTx/>
                    <a:latin typeface="思源黑体 CN Medium"/>
                  </a:rPr>
                  <a:t>Λ</a:t>
                </a:r>
                <a:endParaRPr kumimoji="0" lang="en-US" sz="1050" b="0" i="0" u="none" strike="noStrike" kern="0" cap="none" spc="0" normalizeH="0" baseline="0" noProof="0" dirty="0">
                  <a:ln>
                    <a:noFill/>
                  </a:ln>
                  <a:solidFill>
                    <a:srgbClr val="000000"/>
                  </a:solidFill>
                  <a:effectLst/>
                  <a:uLnTx/>
                  <a:uFillTx/>
                  <a:latin typeface="思源黑体 CN Medium"/>
                </a:endParaRPr>
              </a:p>
            </p:txBody>
          </p:sp>
          <p:sp>
            <p:nvSpPr>
              <p:cNvPr id="97" name="Text Box 237"/>
              <p:cNvSpPr txBox="1">
                <a:spLocks noChangeArrowheads="1"/>
              </p:cNvSpPr>
              <p:nvPr/>
            </p:nvSpPr>
            <p:spPr bwMode="auto">
              <a:xfrm>
                <a:off x="554" y="1063"/>
                <a:ext cx="711" cy="30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cwnd = 1 MSS</a:t>
                </a:r>
                <a:endParaRPr kumimoji="0" lang="en-US" sz="1050" b="0" i="0" u="none" strike="noStrike" kern="0" cap="none" spc="0" normalizeH="0" baseline="0" noProof="0">
                  <a:ln>
                    <a:noFill/>
                  </a:ln>
                  <a:solidFill>
                    <a:srgbClr val="000000"/>
                  </a:solidFill>
                  <a:effectLst/>
                  <a:uLnTx/>
                  <a:uFillTx/>
                  <a:latin typeface="思源黑体 CN Medium"/>
                </a:endParaRPr>
              </a:p>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ssthresh = 64 KB</a:t>
                </a:r>
                <a:endParaRPr kumimoji="0" lang="en-US" sz="1050" b="0" i="0" u="none" strike="noStrike" kern="0" cap="none" spc="0" normalizeH="0" baseline="0" noProof="0">
                  <a:ln>
                    <a:noFill/>
                  </a:ln>
                  <a:solidFill>
                    <a:srgbClr val="000000"/>
                  </a:solidFill>
                  <a:effectLst/>
                  <a:uLnTx/>
                  <a:uFillTx/>
                  <a:latin typeface="思源黑体 CN Medium"/>
                </a:endParaRPr>
              </a:p>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思源黑体 CN Medium"/>
                  </a:rPr>
                  <a:t>dupACKcount = 0</a:t>
                </a:r>
                <a:endParaRPr kumimoji="0" lang="en-US" sz="1400" b="0" i="0" u="none" strike="noStrike" kern="0" cap="none" spc="0" normalizeH="0" baseline="0" noProof="0">
                  <a:ln>
                    <a:noFill/>
                  </a:ln>
                  <a:solidFill>
                    <a:srgbClr val="000000"/>
                  </a:solidFill>
                  <a:effectLst/>
                  <a:uLnTx/>
                  <a:uFillTx/>
                  <a:latin typeface="思源黑体 CN Medium"/>
                </a:endParaRPr>
              </a:p>
            </p:txBody>
          </p:sp>
          <p:sp>
            <p:nvSpPr>
              <p:cNvPr id="98" name="Line 238"/>
              <p:cNvSpPr>
                <a:spLocks noChangeShapeType="1"/>
              </p:cNvSpPr>
              <p:nvPr/>
            </p:nvSpPr>
            <p:spPr bwMode="auto">
              <a:xfrm>
                <a:off x="641" y="1078"/>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Medium"/>
                  <a:ea typeface="MS PGothic" panose="020B0600070205080204" pitchFamily="34" charset="-128"/>
                </a:endParaRPr>
              </a:p>
            </p:txBody>
          </p:sp>
        </p:grpSp>
      </p:grpSp>
      <p:grpSp>
        <p:nvGrpSpPr>
          <p:cNvPr id="110" name="Group 255"/>
          <p:cNvGrpSpPr/>
          <p:nvPr/>
        </p:nvGrpSpPr>
        <p:grpSpPr bwMode="auto">
          <a:xfrm>
            <a:off x="2405063" y="3163207"/>
            <a:ext cx="3167062" cy="1312862"/>
            <a:chOff x="509" y="1766"/>
            <a:chExt cx="1995" cy="827"/>
          </a:xfrm>
        </p:grpSpPr>
        <p:pic>
          <p:nvPicPr>
            <p:cNvPr id="111" name="Picture 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p:spPr>
        </p:pic>
        <p:pic>
          <p:nvPicPr>
            <p:cNvPr id="112" name="Picture 2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p:spPr>
        </p:pic>
        <p:pic>
          <p:nvPicPr>
            <p:cNvPr id="113" name="Picture 2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p:spPr>
        </p:pic>
      </p:grpSp>
      <p:grpSp>
        <p:nvGrpSpPr>
          <p:cNvPr id="114" name="Group 297"/>
          <p:cNvGrpSpPr/>
          <p:nvPr/>
        </p:nvGrpSpPr>
        <p:grpSpPr bwMode="auto">
          <a:xfrm>
            <a:off x="5102225" y="1389969"/>
            <a:ext cx="4333875" cy="3243263"/>
            <a:chOff x="2205" y="641"/>
            <a:chExt cx="2730" cy="2043"/>
          </a:xfrm>
        </p:grpSpPr>
        <p:grpSp>
          <p:nvGrpSpPr>
            <p:cNvPr id="115" name="Group 282"/>
            <p:cNvGrpSpPr/>
            <p:nvPr/>
          </p:nvGrpSpPr>
          <p:grpSpPr bwMode="auto">
            <a:xfrm>
              <a:off x="3381" y="2381"/>
              <a:ext cx="583" cy="303"/>
              <a:chOff x="1166" y="3601"/>
              <a:chExt cx="583" cy="303"/>
            </a:xfrm>
          </p:grpSpPr>
          <p:grpSp>
            <p:nvGrpSpPr>
              <p:cNvPr id="126" name="Group 283"/>
              <p:cNvGrpSpPr/>
              <p:nvPr/>
            </p:nvGrpSpPr>
            <p:grpSpPr bwMode="auto">
              <a:xfrm>
                <a:off x="1166" y="3601"/>
                <a:ext cx="583" cy="303"/>
                <a:chOff x="990" y="4570"/>
                <a:chExt cx="597" cy="380"/>
              </a:xfrm>
            </p:grpSpPr>
            <p:pic>
              <p:nvPicPr>
                <p:cNvPr id="128" name="Picture 2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p:spPr>
            </p:pic>
            <p:sp>
              <p:nvSpPr>
                <p:cNvPr id="129" name="Rectangle 285"/>
                <p:cNvSpPr>
                  <a:spLocks noChangeArrowheads="1"/>
                </p:cNvSpPr>
                <p:nvPr/>
              </p:nvSpPr>
              <p:spPr bwMode="auto">
                <a:xfrm>
                  <a:off x="1124" y="4679"/>
                  <a:ext cx="356" cy="148"/>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思源黑体 CN Medium"/>
                    <a:ea typeface="MS PGothic" panose="020B0600070205080204" pitchFamily="34" charset="-128"/>
                  </a:endParaRPr>
                </a:p>
              </p:txBody>
            </p:sp>
          </p:grpSp>
          <p:sp>
            <p:nvSpPr>
              <p:cNvPr id="127" name="Text Box 286"/>
              <p:cNvSpPr txBox="1">
                <a:spLocks noChangeArrowheads="1"/>
              </p:cNvSpPr>
              <p:nvPr/>
            </p:nvSpPr>
            <p:spPr bwMode="auto">
              <a:xfrm>
                <a:off x="1274" y="3633"/>
                <a:ext cx="397" cy="247"/>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思源黑体 CN Medium"/>
                  </a:rPr>
                  <a:t>New</a:t>
                </a:r>
                <a:endParaRPr kumimoji="0" lang="en-US" sz="1200" b="1" i="1" u="none" strike="noStrike" kern="1200" cap="none" spc="0" normalizeH="0" baseline="0" noProof="0">
                  <a:ln>
                    <a:noFill/>
                  </a:ln>
                  <a:solidFill>
                    <a:srgbClr val="3333CC"/>
                  </a:solidFill>
                  <a:effectLst/>
                  <a:uLnTx/>
                  <a:uFillTx/>
                  <a:latin typeface="思源黑体 CN Medium"/>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思源黑体 CN Medium"/>
                  </a:rPr>
                  <a:t>ACK!</a:t>
                </a:r>
                <a:endParaRPr kumimoji="0" lang="en-US" sz="1200" b="1" i="1" u="none" strike="noStrike" kern="1200" cap="none" spc="0" normalizeH="0" baseline="0" noProof="0">
                  <a:ln>
                    <a:noFill/>
                  </a:ln>
                  <a:solidFill>
                    <a:srgbClr val="3333CC"/>
                  </a:solidFill>
                  <a:effectLst/>
                  <a:uLnTx/>
                  <a:uFillTx/>
                  <a:latin typeface="思源黑体 CN Medium"/>
                </a:endParaRPr>
              </a:p>
            </p:txBody>
          </p:sp>
        </p:grpSp>
        <p:grpSp>
          <p:nvGrpSpPr>
            <p:cNvPr id="116" name="Group 287"/>
            <p:cNvGrpSpPr/>
            <p:nvPr/>
          </p:nvGrpSpPr>
          <p:grpSpPr bwMode="auto">
            <a:xfrm>
              <a:off x="2205" y="700"/>
              <a:ext cx="583" cy="303"/>
              <a:chOff x="1166" y="3601"/>
              <a:chExt cx="583" cy="303"/>
            </a:xfrm>
          </p:grpSpPr>
          <p:grpSp>
            <p:nvGrpSpPr>
              <p:cNvPr id="122" name="Group 288"/>
              <p:cNvGrpSpPr/>
              <p:nvPr/>
            </p:nvGrpSpPr>
            <p:grpSpPr bwMode="auto">
              <a:xfrm>
                <a:off x="1166" y="3601"/>
                <a:ext cx="583" cy="303"/>
                <a:chOff x="990" y="4570"/>
                <a:chExt cx="597" cy="380"/>
              </a:xfrm>
            </p:grpSpPr>
            <p:pic>
              <p:nvPicPr>
                <p:cNvPr id="124" name="Picture 2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p:spPr>
            </p:pic>
            <p:sp>
              <p:nvSpPr>
                <p:cNvPr id="125" name="Rectangle 290"/>
                <p:cNvSpPr>
                  <a:spLocks noChangeArrowheads="1"/>
                </p:cNvSpPr>
                <p:nvPr/>
              </p:nvSpPr>
              <p:spPr bwMode="auto">
                <a:xfrm>
                  <a:off x="1124" y="4679"/>
                  <a:ext cx="356" cy="148"/>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思源黑体 CN Medium"/>
                    <a:ea typeface="MS PGothic" panose="020B0600070205080204" pitchFamily="34" charset="-128"/>
                  </a:endParaRPr>
                </a:p>
              </p:txBody>
            </p:sp>
          </p:grpSp>
          <p:sp>
            <p:nvSpPr>
              <p:cNvPr id="123" name="Text Box 291"/>
              <p:cNvSpPr txBox="1">
                <a:spLocks noChangeArrowheads="1"/>
              </p:cNvSpPr>
              <p:nvPr/>
            </p:nvSpPr>
            <p:spPr bwMode="auto">
              <a:xfrm>
                <a:off x="1274" y="3633"/>
                <a:ext cx="397" cy="247"/>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dirty="0">
                    <a:ln>
                      <a:noFill/>
                    </a:ln>
                    <a:solidFill>
                      <a:srgbClr val="3333CC"/>
                    </a:solidFill>
                    <a:effectLst/>
                    <a:uLnTx/>
                    <a:uFillTx/>
                    <a:latin typeface="思源黑体 CN Medium"/>
                  </a:rPr>
                  <a:t>New</a:t>
                </a:r>
                <a:endParaRPr kumimoji="0" lang="en-US" sz="1200" b="1" i="1" u="none" strike="noStrike" kern="1200" cap="none" spc="0" normalizeH="0" baseline="0" noProof="0" dirty="0">
                  <a:ln>
                    <a:noFill/>
                  </a:ln>
                  <a:solidFill>
                    <a:srgbClr val="3333CC"/>
                  </a:solidFill>
                  <a:effectLst/>
                  <a:uLnTx/>
                  <a:uFillTx/>
                  <a:latin typeface="思源黑体 CN Medium"/>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dirty="0">
                    <a:ln>
                      <a:noFill/>
                    </a:ln>
                    <a:solidFill>
                      <a:srgbClr val="3333CC"/>
                    </a:solidFill>
                    <a:effectLst/>
                    <a:uLnTx/>
                    <a:uFillTx/>
                    <a:latin typeface="思源黑体 CN Medium"/>
                  </a:rPr>
                  <a:t>ACK!</a:t>
                </a:r>
                <a:endParaRPr kumimoji="0" lang="en-US" sz="1200" b="1" i="1" u="none" strike="noStrike" kern="1200" cap="none" spc="0" normalizeH="0" baseline="0" noProof="0" dirty="0">
                  <a:ln>
                    <a:noFill/>
                  </a:ln>
                  <a:solidFill>
                    <a:srgbClr val="3333CC"/>
                  </a:solidFill>
                  <a:effectLst/>
                  <a:uLnTx/>
                  <a:uFillTx/>
                  <a:latin typeface="思源黑体 CN Medium"/>
                </a:endParaRPr>
              </a:p>
            </p:txBody>
          </p:sp>
        </p:grpSp>
        <p:grpSp>
          <p:nvGrpSpPr>
            <p:cNvPr id="117" name="Group 292"/>
            <p:cNvGrpSpPr/>
            <p:nvPr/>
          </p:nvGrpSpPr>
          <p:grpSpPr bwMode="auto">
            <a:xfrm>
              <a:off x="4352" y="641"/>
              <a:ext cx="583" cy="303"/>
              <a:chOff x="1166" y="3601"/>
              <a:chExt cx="583" cy="303"/>
            </a:xfrm>
          </p:grpSpPr>
          <p:grpSp>
            <p:nvGrpSpPr>
              <p:cNvPr id="118" name="Group 293"/>
              <p:cNvGrpSpPr/>
              <p:nvPr/>
            </p:nvGrpSpPr>
            <p:grpSpPr bwMode="auto">
              <a:xfrm>
                <a:off x="1166" y="3601"/>
                <a:ext cx="583" cy="303"/>
                <a:chOff x="990" y="4570"/>
                <a:chExt cx="597" cy="380"/>
              </a:xfrm>
            </p:grpSpPr>
            <p:pic>
              <p:nvPicPr>
                <p:cNvPr id="120" name="Picture 29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p:spPr>
            </p:pic>
            <p:sp>
              <p:nvSpPr>
                <p:cNvPr id="121" name="Rectangle 295"/>
                <p:cNvSpPr>
                  <a:spLocks noChangeArrowheads="1"/>
                </p:cNvSpPr>
                <p:nvPr/>
              </p:nvSpPr>
              <p:spPr bwMode="auto">
                <a:xfrm>
                  <a:off x="1124" y="4679"/>
                  <a:ext cx="356" cy="148"/>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思源黑体 CN Medium"/>
                    <a:ea typeface="MS PGothic" panose="020B0600070205080204" pitchFamily="34" charset="-128"/>
                  </a:endParaRPr>
                </a:p>
              </p:txBody>
            </p:sp>
          </p:grpSp>
          <p:sp>
            <p:nvSpPr>
              <p:cNvPr id="119" name="Text Box 296"/>
              <p:cNvSpPr txBox="1">
                <a:spLocks noChangeArrowheads="1"/>
              </p:cNvSpPr>
              <p:nvPr/>
            </p:nvSpPr>
            <p:spPr bwMode="auto">
              <a:xfrm>
                <a:off x="1274" y="3633"/>
                <a:ext cx="397" cy="247"/>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思源黑体 CN Medium"/>
                  </a:rPr>
                  <a:t>New</a:t>
                </a:r>
                <a:endParaRPr kumimoji="0" lang="en-US" sz="1200" b="1" i="1" u="none" strike="noStrike" kern="1200" cap="none" spc="0" normalizeH="0" baseline="0" noProof="0">
                  <a:ln>
                    <a:noFill/>
                  </a:ln>
                  <a:solidFill>
                    <a:srgbClr val="3333CC"/>
                  </a:solidFill>
                  <a:effectLst/>
                  <a:uLnTx/>
                  <a:uFillTx/>
                  <a:latin typeface="思源黑体 CN Medium"/>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思源黑体 CN Medium"/>
                  </a:rPr>
                  <a:t>ACK!</a:t>
                </a:r>
                <a:endParaRPr kumimoji="0" lang="en-US" sz="1200" b="1" i="1" u="none" strike="noStrike" kern="1200" cap="none" spc="0" normalizeH="0" baseline="0" noProof="0">
                  <a:ln>
                    <a:noFill/>
                  </a:ln>
                  <a:solidFill>
                    <a:srgbClr val="3333CC"/>
                  </a:solidFill>
                  <a:effectLst/>
                  <a:uLnTx/>
                  <a:uFillTx/>
                  <a:latin typeface="思源黑体 CN Medium"/>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dissolv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up)">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dissolve">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dissolve">
                                      <p:cBhvr>
                                        <p:cTn id="5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2780820" cy="1428589"/>
            <a:chOff x="551030" y="-368704"/>
            <a:chExt cx="2780820" cy="1428589"/>
          </a:xfrm>
        </p:grpSpPr>
        <p:grpSp>
          <p:nvGrpSpPr>
            <p:cNvPr id="20" name="组合 19"/>
            <p:cNvGrpSpPr/>
            <p:nvPr/>
          </p:nvGrpSpPr>
          <p:grpSpPr>
            <a:xfrm>
              <a:off x="1201632" y="303925"/>
              <a:ext cx="2130218" cy="675640"/>
              <a:chOff x="1839059" y="967769"/>
              <a:chExt cx="2130218" cy="675640"/>
            </a:xfrm>
          </p:grpSpPr>
          <p:sp>
            <p:nvSpPr>
              <p:cNvPr id="22" name="矩形: 圆角 21"/>
              <p:cNvSpPr/>
              <p:nvPr/>
            </p:nvSpPr>
            <p:spPr>
              <a:xfrm>
                <a:off x="1839059" y="967769"/>
                <a:ext cx="2130218"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9999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习题</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 name="Text Box 79"/>
          <p:cNvSpPr txBox="1">
            <a:spLocks noChangeArrowheads="1"/>
          </p:cNvSpPr>
          <p:nvPr/>
        </p:nvSpPr>
        <p:spPr bwMode="auto">
          <a:xfrm>
            <a:off x="1452416" y="2090667"/>
            <a:ext cx="8539309" cy="47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拥塞窗口的计量单位采用报文段，而不采用字节；</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仅考虑传播时延，不考虑传输时延；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个和第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个报文段在第一次传输过程中发生了超时；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连续四次收到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ACK22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重传方式为回退</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步重传方式。</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3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请画出拥塞窗口相对往返时延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的函数图。</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 name="组合 8"/>
          <p:cNvGrpSpPr/>
          <p:nvPr/>
        </p:nvGrpSpPr>
        <p:grpSpPr>
          <a:xfrm>
            <a:off x="842613" y="1465235"/>
            <a:ext cx="7919719" cy="875432"/>
            <a:chOff x="1403750" y="3554922"/>
            <a:chExt cx="7919719" cy="875432"/>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p:cNvSpPr txBox="1">
              <a:spLocks noChangeArrowheads="1"/>
            </p:cNvSpPr>
            <p:nvPr/>
          </p:nvSpPr>
          <p:spPr bwMode="auto">
            <a:xfrm>
              <a:off x="2013554" y="3554922"/>
              <a:ext cx="7309915"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考虑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算法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现做出如下假定：</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449131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传统的</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p:cNvGrpSpPr/>
          <p:nvPr/>
        </p:nvGrpSpPr>
        <p:grpSpPr>
          <a:xfrm>
            <a:off x="752328" y="1467193"/>
            <a:ext cx="5419660" cy="946264"/>
            <a:chOff x="430213" y="1601272"/>
            <a:chExt cx="5419660" cy="946264"/>
          </a:xfrm>
        </p:grpSpPr>
        <p:sp>
          <p:nvSpPr>
            <p:cNvPr id="10" name="流程图: 手动输入 6"/>
            <p:cNvSpPr/>
            <p:nvPr/>
          </p:nvSpPr>
          <p:spPr>
            <a:xfrm rot="5400000" flipV="1">
              <a:off x="3358986" y="-266598"/>
              <a:ext cx="498372" cy="42766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p:cNvGrpSpPr/>
            <p:nvPr/>
          </p:nvGrpSpPr>
          <p:grpSpPr>
            <a:xfrm>
              <a:off x="430213" y="1601272"/>
              <a:ext cx="5419660" cy="946264"/>
              <a:chOff x="722008" y="1303131"/>
              <a:chExt cx="5174850" cy="903521"/>
            </a:xfrm>
          </p:grpSpPr>
          <p:sp>
            <p:nvSpPr>
              <p:cNvPr id="12"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p:cNvGrpSpPr/>
              <p:nvPr/>
            </p:nvGrpSpPr>
            <p:grpSpPr>
              <a:xfrm>
                <a:off x="722008" y="1303131"/>
                <a:ext cx="546594" cy="475865"/>
                <a:chOff x="708742" y="1296102"/>
                <a:chExt cx="454744" cy="283828"/>
              </a:xfrm>
            </p:grpSpPr>
            <p:sp>
              <p:nvSpPr>
                <p:cNvPr id="15" name="平行四边形 1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p:cNvSpPr txBox="1">
                <a:spLocks noChangeArrowheads="1"/>
              </p:cNvSpPr>
              <p:nvPr/>
            </p:nvSpPr>
            <p:spPr bwMode="auto">
              <a:xfrm>
                <a:off x="1172745" y="1354417"/>
                <a:ext cx="4724113" cy="85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算法的改进</a:t>
                </a:r>
                <a:r>
                  <a:rPr kumimoji="1" lang="en-US" altLang="zh-CN" sz="2600" dirty="0">
                    <a:solidFill>
                      <a:schemeClr val="tx1">
                        <a:lumMod val="85000"/>
                        <a:lumOff val="15000"/>
                      </a:schemeClr>
                    </a:solidFill>
                    <a:ea typeface="思源黑体 CN Medium" panose="020B0600000000000000" pitchFamily="34" charset="-122"/>
                  </a:rPr>
                  <a:t>——New Reno</a:t>
                </a:r>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 name="组合 16"/>
          <p:cNvGrpSpPr/>
          <p:nvPr/>
        </p:nvGrpSpPr>
        <p:grpSpPr>
          <a:xfrm>
            <a:off x="973804" y="2258402"/>
            <a:ext cx="11030204" cy="2094228"/>
            <a:chOff x="1403750" y="3554922"/>
            <a:chExt cx="11030204" cy="2094228"/>
          </a:xfrm>
        </p:grpSpPr>
        <p:grpSp>
          <p:nvGrpSpPr>
            <p:cNvPr id="18" name="组合 17"/>
            <p:cNvGrpSpPr/>
            <p:nvPr/>
          </p:nvGrpSpPr>
          <p:grpSpPr>
            <a:xfrm>
              <a:off x="1403750" y="3593123"/>
              <a:ext cx="490436" cy="476221"/>
              <a:chOff x="1403750" y="3593123"/>
              <a:chExt cx="808892" cy="785446"/>
            </a:xfrm>
          </p:grpSpPr>
          <p:sp>
            <p:nvSpPr>
              <p:cNvPr id="25" name="对话气泡: 椭圆形 2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p:cNvSpPr txBox="1">
              <a:spLocks noChangeArrowheads="1"/>
            </p:cNvSpPr>
            <p:nvPr/>
          </p:nvSpPr>
          <p:spPr bwMode="auto">
            <a:xfrm>
              <a:off x="2013554" y="3554922"/>
              <a:ext cx="10420400" cy="209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存在的问题：当收到一个新的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，就会执行快速恢复，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收缩到门限值，可能导致较长时间内无法发送新的报文段，也无法触发快速重传的机制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7" name="Text Box 79"/>
          <p:cNvSpPr txBox="1">
            <a:spLocks noChangeArrowheads="1"/>
          </p:cNvSpPr>
          <p:nvPr/>
        </p:nvSpPr>
        <p:spPr bwMode="auto">
          <a:xfrm>
            <a:off x="1597302" y="3635766"/>
            <a:ext cx="7309915"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信道空闲</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Timeout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直接回到慢启动</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
                                            <p:txEl>
                                              <p:pRg st="0" end="0"/>
                                            </p:txEl>
                                          </p:spTgt>
                                        </p:tgtEl>
                                        <p:attrNameLst>
                                          <p:attrName>style.visibility</p:attrName>
                                        </p:attrNameLst>
                                      </p:cBhvr>
                                      <p:to>
                                        <p:strVal val="visible"/>
                                      </p:to>
                                    </p:set>
                                    <p:animEffect transition="in" filter="wipe(left)">
                                      <p:cBhvr>
                                        <p:cTn id="16" dur="500"/>
                                        <p:tgtEl>
                                          <p:spTgt spid="27">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7">
                                            <p:txEl>
                                              <p:pRg st="1" end="1"/>
                                            </p:txEl>
                                          </p:spTgt>
                                        </p:tgtEl>
                                        <p:attrNameLst>
                                          <p:attrName>style.visibility</p:attrName>
                                        </p:attrNameLst>
                                      </p:cBhvr>
                                      <p:to>
                                        <p:strVal val="visible"/>
                                      </p:to>
                                    </p:set>
                                    <p:animEffect transition="in" filter="wipe(left)">
                                      <p:cBhvr>
                                        <p:cTn id="20"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443416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传统的</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p:cNvGrpSpPr/>
          <p:nvPr/>
        </p:nvGrpSpPr>
        <p:grpSpPr>
          <a:xfrm>
            <a:off x="683025" y="5379892"/>
            <a:ext cx="7919719" cy="514422"/>
            <a:chOff x="1403750" y="3554922"/>
            <a:chExt cx="7919719" cy="514422"/>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4" name="Text Box 79"/>
          <p:cNvSpPr txBox="1">
            <a:spLocks noChangeArrowheads="1"/>
          </p:cNvSpPr>
          <p:nvPr/>
        </p:nvSpPr>
        <p:spPr bwMode="auto">
          <a:xfrm>
            <a:off x="1292830" y="2126964"/>
            <a:ext cx="10527136"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记录进入快速重传时的已发送的最高报文段序号</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，如果序号不大于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，不退出快速恢复，而是重传该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后的报文段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一旦</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序号大于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，立即退出快速恢复，收缩到门限值</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Text Box 79"/>
          <p:cNvSpPr txBox="1">
            <a:spLocks noChangeArrowheads="1"/>
          </p:cNvSpPr>
          <p:nvPr/>
        </p:nvSpPr>
        <p:spPr bwMode="auto">
          <a:xfrm>
            <a:off x="1292829" y="4676110"/>
            <a:ext cx="7812389"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部分分组可能已经被接收，无意义的重发</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79"/>
          <p:cNvSpPr txBox="1">
            <a:spLocks noChangeArrowheads="1"/>
          </p:cNvSpPr>
          <p:nvPr/>
        </p:nvSpPr>
        <p:spPr bwMode="auto">
          <a:xfrm>
            <a:off x="1292829" y="5951003"/>
            <a:ext cx="8355721"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报文段的选项字段中，增加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，选择重传</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 name="组合 16"/>
          <p:cNvGrpSpPr/>
          <p:nvPr/>
        </p:nvGrpSpPr>
        <p:grpSpPr>
          <a:xfrm>
            <a:off x="684913" y="1450543"/>
            <a:ext cx="7919719" cy="514422"/>
            <a:chOff x="1403750" y="3554922"/>
            <a:chExt cx="7919719" cy="514422"/>
          </a:xfrm>
        </p:grpSpPr>
        <p:grpSp>
          <p:nvGrpSpPr>
            <p:cNvPr id="18" name="组合 17"/>
            <p:cNvGrpSpPr/>
            <p:nvPr/>
          </p:nvGrpSpPr>
          <p:grpSpPr>
            <a:xfrm>
              <a:off x="1403750" y="3593123"/>
              <a:ext cx="490436" cy="476221"/>
              <a:chOff x="1403750" y="3593123"/>
              <a:chExt cx="808892" cy="785446"/>
            </a:xfrm>
          </p:grpSpPr>
          <p:sp>
            <p:nvSpPr>
              <p:cNvPr id="25" name="对话气泡: 椭圆形 2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 name="组合 26"/>
          <p:cNvGrpSpPr/>
          <p:nvPr/>
        </p:nvGrpSpPr>
        <p:grpSpPr>
          <a:xfrm>
            <a:off x="684913" y="4063072"/>
            <a:ext cx="7919719" cy="514422"/>
            <a:chOff x="1403750" y="3554922"/>
            <a:chExt cx="7919719" cy="514422"/>
          </a:xfrm>
        </p:grpSpPr>
        <p:grpSp>
          <p:nvGrpSpPr>
            <p:cNvPr id="28" name="组合 27"/>
            <p:cNvGrpSpPr/>
            <p:nvPr/>
          </p:nvGrpSpPr>
          <p:grpSpPr>
            <a:xfrm>
              <a:off x="1403750" y="3593123"/>
              <a:ext cx="490436" cy="476221"/>
              <a:chOff x="1403750" y="3593123"/>
              <a:chExt cx="808892" cy="785446"/>
            </a:xfrm>
          </p:grpSpPr>
          <p:sp>
            <p:nvSpPr>
              <p:cNvPr id="30" name="对话气泡: 椭圆形 2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新的问题</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wipe(left)">
                                      <p:cBhvr>
                                        <p:cTn id="19" dur="500"/>
                                        <p:tgtEl>
                                          <p:spTgt spid="1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wipe(left)">
                                      <p:cBhvr>
                                        <p:cTn id="28" dur="500"/>
                                        <p:tgtEl>
                                          <p:spTgt spid="1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wipe(left)">
                                      <p:cBhvr>
                                        <p:cTn id="3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1" y="303925"/>
              <a:ext cx="6805886" cy="675640"/>
              <a:chOff x="1839058" y="967769"/>
              <a:chExt cx="6805886" cy="675640"/>
            </a:xfrm>
          </p:grpSpPr>
          <p:sp>
            <p:nvSpPr>
              <p:cNvPr id="22" name="矩形: 圆角 21"/>
              <p:cNvSpPr/>
              <p:nvPr/>
            </p:nvSpPr>
            <p:spPr>
              <a:xfrm>
                <a:off x="1839058" y="967769"/>
                <a:ext cx="4482703"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传统的</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619551" y="1525726"/>
            <a:ext cx="4161768" cy="1346374"/>
            <a:chOff x="430213" y="1601272"/>
            <a:chExt cx="4161768" cy="1346374"/>
          </a:xfrm>
        </p:grpSpPr>
        <p:sp>
          <p:nvSpPr>
            <p:cNvPr id="9" name="流程图: 手动输入 6"/>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p:cNvGrpSpPr/>
            <p:nvPr/>
          </p:nvGrpSpPr>
          <p:grpSpPr>
            <a:xfrm>
              <a:off x="430213" y="1601272"/>
              <a:ext cx="4161768" cy="1346374"/>
              <a:chOff x="722008" y="1303131"/>
              <a:chExt cx="3973777" cy="1285557"/>
            </a:xfrm>
          </p:grpSpPr>
          <p:sp>
            <p:nvSpPr>
              <p:cNvPr id="11" name="流程图: 手动输入 6"/>
              <p:cNvSpPr/>
              <p:nvPr/>
            </p:nvSpPr>
            <p:spPr>
              <a:xfrm rot="5400000" flipV="1">
                <a:off x="2393877" y="-98742"/>
                <a:ext cx="475861" cy="32864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2" name="组合 11"/>
              <p:cNvGrpSpPr/>
              <p:nvPr/>
            </p:nvGrpSpPr>
            <p:grpSpPr>
              <a:xfrm>
                <a:off x="722008" y="1303131"/>
                <a:ext cx="546594" cy="475865"/>
                <a:chOff x="708742" y="1296102"/>
                <a:chExt cx="454744" cy="283828"/>
              </a:xfrm>
            </p:grpSpPr>
            <p:sp>
              <p:nvSpPr>
                <p:cNvPr id="14" name="平行四边形 13"/>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 name="Text Box 79"/>
              <p:cNvSpPr txBox="1">
                <a:spLocks noChangeArrowheads="1"/>
              </p:cNvSpPr>
              <p:nvPr/>
            </p:nvSpPr>
            <p:spPr bwMode="auto">
              <a:xfrm>
                <a:off x="1172744" y="1354417"/>
                <a:ext cx="3523041" cy="123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 Reno</a:t>
                </a:r>
                <a:r>
                  <a:rPr kumimoji="1" lang="zh-CN" altLang="en-US" sz="2600" dirty="0">
                    <a:solidFill>
                      <a:schemeClr val="tx1">
                        <a:lumMod val="85000"/>
                        <a:lumOff val="15000"/>
                      </a:schemeClr>
                    </a:solidFill>
                    <a:ea typeface="思源黑体 CN Medium" panose="020B0600000000000000" pitchFamily="34" charset="-122"/>
                  </a:rPr>
                  <a:t>的吞吐量</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6" name="组合 15"/>
          <p:cNvGrpSpPr/>
          <p:nvPr/>
        </p:nvGrpSpPr>
        <p:grpSpPr>
          <a:xfrm>
            <a:off x="551225" y="2318093"/>
            <a:ext cx="11431668" cy="514422"/>
            <a:chOff x="1403750" y="3554922"/>
            <a:chExt cx="11431668" cy="514422"/>
          </a:xfrm>
        </p:grpSpPr>
        <p:grpSp>
          <p:nvGrpSpPr>
            <p:cNvPr id="17" name="组合 16"/>
            <p:cNvGrpSpPr/>
            <p:nvPr/>
          </p:nvGrpSpPr>
          <p:grpSpPr>
            <a:xfrm>
              <a:off x="1403750" y="3593123"/>
              <a:ext cx="490436" cy="476221"/>
              <a:chOff x="1403750" y="3593123"/>
              <a:chExt cx="808892" cy="785446"/>
            </a:xfrm>
          </p:grpSpPr>
          <p:sp>
            <p:nvSpPr>
              <p:cNvPr id="24" name="对话气泡: 椭圆形 2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 name="Text Box 79"/>
            <p:cNvSpPr txBox="1">
              <a:spLocks noChangeArrowheads="1"/>
            </p:cNvSpPr>
            <p:nvPr/>
          </p:nvSpPr>
          <p:spPr bwMode="auto">
            <a:xfrm>
              <a:off x="2013554" y="3554922"/>
              <a:ext cx="10821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作为窗口大小和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的平均吞吐量应该是什么样的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（忽略慢启动）</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6" name="组合 25"/>
          <p:cNvGrpSpPr/>
          <p:nvPr/>
        </p:nvGrpSpPr>
        <p:grpSpPr>
          <a:xfrm>
            <a:off x="551225" y="3176269"/>
            <a:ext cx="9677295" cy="514422"/>
            <a:chOff x="1403750" y="3554922"/>
            <a:chExt cx="9677295" cy="514422"/>
          </a:xfrm>
        </p:grpSpPr>
        <p:grpSp>
          <p:nvGrpSpPr>
            <p:cNvPr id="27" name="组合 26"/>
            <p:cNvGrpSpPr/>
            <p:nvPr/>
          </p:nvGrpSpPr>
          <p:grpSpPr>
            <a:xfrm>
              <a:off x="1403750" y="3593123"/>
              <a:ext cx="490436" cy="476221"/>
              <a:chOff x="1403750" y="3593123"/>
              <a:chExt cx="808892" cy="785446"/>
            </a:xfrm>
          </p:grpSpPr>
          <p:sp>
            <p:nvSpPr>
              <p:cNvPr id="29" name="对话气泡: 椭圆形 2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8" name="Text Box 79"/>
            <p:cNvSpPr txBox="1">
              <a:spLocks noChangeArrowheads="1"/>
            </p:cNvSpPr>
            <p:nvPr/>
          </p:nvSpPr>
          <p:spPr bwMode="auto">
            <a:xfrm>
              <a:off x="2013554" y="3554922"/>
              <a:ext cx="90674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假定当丢包事件发生时，窗口大小为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W/RTT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1" name="组合 30"/>
          <p:cNvGrpSpPr/>
          <p:nvPr/>
        </p:nvGrpSpPr>
        <p:grpSpPr>
          <a:xfrm>
            <a:off x="551225" y="4034445"/>
            <a:ext cx="11089550" cy="514422"/>
            <a:chOff x="1403750" y="3554922"/>
            <a:chExt cx="11089550" cy="514422"/>
          </a:xfrm>
        </p:grpSpPr>
        <p:grpSp>
          <p:nvGrpSpPr>
            <p:cNvPr id="32" name="组合 31"/>
            <p:cNvGrpSpPr/>
            <p:nvPr/>
          </p:nvGrpSpPr>
          <p:grpSpPr>
            <a:xfrm>
              <a:off x="1403750" y="3593123"/>
              <a:ext cx="490436" cy="476221"/>
              <a:chOff x="1403750" y="3593123"/>
              <a:chExt cx="808892" cy="785446"/>
            </a:xfrm>
          </p:grpSpPr>
          <p:sp>
            <p:nvSpPr>
              <p:cNvPr id="34" name="对话气泡: 椭圆形 3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p:cNvSpPr txBox="1">
              <a:spLocks noChangeArrowheads="1"/>
            </p:cNvSpPr>
            <p:nvPr/>
          </p:nvSpPr>
          <p:spPr bwMode="auto">
            <a:xfrm>
              <a:off x="2013554" y="3554922"/>
              <a:ext cx="1047974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丢包事件发生后，窗口大小减为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W/2RTT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p:cNvGrpSpPr/>
          <p:nvPr/>
        </p:nvGrpSpPr>
        <p:grpSpPr>
          <a:xfrm>
            <a:off x="551225" y="4892621"/>
            <a:ext cx="7919719" cy="514422"/>
            <a:chOff x="1403750" y="3554922"/>
            <a:chExt cx="7919719" cy="514422"/>
          </a:xfrm>
        </p:grpSpPr>
        <p:grpSp>
          <p:nvGrpSpPr>
            <p:cNvPr id="37" name="组合 36"/>
            <p:cNvGrpSpPr/>
            <p:nvPr/>
          </p:nvGrpSpPr>
          <p:grpSpPr>
            <a:xfrm>
              <a:off x="1403750" y="3593123"/>
              <a:ext cx="490436" cy="476221"/>
              <a:chOff x="1403750" y="3593123"/>
              <a:chExt cx="808892" cy="785446"/>
            </a:xfrm>
          </p:grpSpPr>
          <p:sp>
            <p:nvSpPr>
              <p:cNvPr id="39" name="对话气泡: 椭圆形 3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p:cNvSpPr txBox="1">
              <a:spLocks noChangeArrowheads="1"/>
            </p:cNvSpPr>
            <p:nvPr/>
          </p:nvSpPr>
          <p:spPr bwMode="auto">
            <a:xfrm>
              <a:off x="2013554" y="3554922"/>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因此平均吞吐量为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0.75 W/RTT</a:t>
              </a:r>
              <a:endPar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192698"/>
            <a:ext cx="10911307" cy="1281698"/>
            <a:chOff x="1403750" y="3554922"/>
            <a:chExt cx="10911307" cy="1281698"/>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10301503"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连接共享同一个带宽为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的瓶颈链路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每个连接的平均传输速率为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R/K</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2913063" cy="525530"/>
            <a:chOff x="515938" y="1514316"/>
            <a:chExt cx="2913063" cy="525530"/>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2913063" cy="525530"/>
              <a:chOff x="722008" y="1303131"/>
              <a:chExt cx="2781478"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223488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公平性的目标</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35" name="Group 19"/>
          <p:cNvGrpSpPr/>
          <p:nvPr/>
        </p:nvGrpSpPr>
        <p:grpSpPr bwMode="auto">
          <a:xfrm>
            <a:off x="2281109" y="3465520"/>
            <a:ext cx="6150510" cy="2719851"/>
            <a:chOff x="2510" y="2444"/>
            <a:chExt cx="3160" cy="1493"/>
          </a:xfrm>
        </p:grpSpPr>
        <p:sp>
          <p:nvSpPr>
            <p:cNvPr id="39" name="Line 20"/>
            <p:cNvSpPr>
              <a:spLocks noChangeShapeType="1"/>
            </p:cNvSpPr>
            <p:nvPr/>
          </p:nvSpPr>
          <p:spPr bwMode="auto">
            <a:xfrm>
              <a:off x="4422" y="3180"/>
              <a:ext cx="1218" cy="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5" name="Object 21"/>
            <p:cNvGraphicFramePr>
              <a:graphicFrameLocks noChangeAspect="1"/>
            </p:cNvGraphicFramePr>
            <p:nvPr/>
          </p:nvGraphicFramePr>
          <p:xfrm>
            <a:off x="2846" y="3284"/>
            <a:ext cx="407" cy="336"/>
          </p:xfrm>
          <a:graphic>
            <a:graphicData uri="http://schemas.openxmlformats.org/presentationml/2006/ole">
              <mc:AlternateContent xmlns:mc="http://schemas.openxmlformats.org/markup-compatibility/2006">
                <mc:Choice xmlns:v="urn:schemas-microsoft-com:vml" Requires="v">
                  <p:oleObj spid="_x0000_s6262" name="Clip" r:id="rId2" imgW="1307465" imgH="1083945" progId="MS_ClipArt_Gallery.2">
                    <p:embed/>
                  </p:oleObj>
                </mc:Choice>
                <mc:Fallback>
                  <p:oleObj name="Clip" r:id="rId2" imgW="1307465" imgH="1083945" progId="MS_ClipArt_Gallery.2">
                    <p:embed/>
                    <p:pic>
                      <p:nvPicPr>
                        <p:cNvPr id="0" name="Object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3284"/>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Oval 22"/>
            <p:cNvSpPr>
              <a:spLocks noChangeArrowheads="1"/>
            </p:cNvSpPr>
            <p:nvPr/>
          </p:nvSpPr>
          <p:spPr bwMode="auto">
            <a:xfrm>
              <a:off x="3670" y="3144"/>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9" name="Rectangle 23"/>
            <p:cNvSpPr>
              <a:spLocks noChangeArrowheads="1"/>
            </p:cNvSpPr>
            <p:nvPr/>
          </p:nvSpPr>
          <p:spPr bwMode="auto">
            <a:xfrm>
              <a:off x="3670" y="3101"/>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0" name="Oval 24"/>
            <p:cNvSpPr>
              <a:spLocks noChangeArrowheads="1"/>
            </p:cNvSpPr>
            <p:nvPr/>
          </p:nvSpPr>
          <p:spPr bwMode="auto">
            <a:xfrm>
              <a:off x="3676" y="2957"/>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61" name="Group 25"/>
            <p:cNvGrpSpPr/>
            <p:nvPr/>
          </p:nvGrpSpPr>
          <p:grpSpPr bwMode="auto">
            <a:xfrm>
              <a:off x="3894" y="2976"/>
              <a:ext cx="314" cy="75"/>
              <a:chOff x="2208" y="2184"/>
              <a:chExt cx="176" cy="69"/>
            </a:xfrm>
          </p:grpSpPr>
          <p:grpSp>
            <p:nvGrpSpPr>
              <p:cNvPr id="86" name="Group 26"/>
              <p:cNvGrpSpPr/>
              <p:nvPr/>
            </p:nvGrpSpPr>
            <p:grpSpPr bwMode="auto">
              <a:xfrm>
                <a:off x="2208" y="2185"/>
                <a:ext cx="176" cy="68"/>
                <a:chOff x="2848" y="848"/>
                <a:chExt cx="140" cy="98"/>
              </a:xfrm>
            </p:grpSpPr>
            <p:sp>
              <p:nvSpPr>
                <p:cNvPr id="91" name="Line 27"/>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8"/>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29"/>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7" name="Group 30"/>
              <p:cNvGrpSpPr/>
              <p:nvPr/>
            </p:nvGrpSpPr>
            <p:grpSpPr bwMode="auto">
              <a:xfrm flipV="1">
                <a:off x="2208" y="2184"/>
                <a:ext cx="176" cy="68"/>
                <a:chOff x="2848" y="848"/>
                <a:chExt cx="140" cy="98"/>
              </a:xfrm>
            </p:grpSpPr>
            <p:sp>
              <p:nvSpPr>
                <p:cNvPr id="88" name="Line 31"/>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32"/>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33"/>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2" name="Oval 34"/>
            <p:cNvSpPr>
              <a:spLocks noChangeArrowheads="1"/>
            </p:cNvSpPr>
            <p:nvPr/>
          </p:nvSpPr>
          <p:spPr bwMode="auto">
            <a:xfrm>
              <a:off x="4846" y="3150"/>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4" name="Line 35"/>
            <p:cNvSpPr>
              <a:spLocks noChangeShapeType="1"/>
            </p:cNvSpPr>
            <p:nvPr/>
          </p:nvSpPr>
          <p:spPr bwMode="auto">
            <a:xfrm>
              <a:off x="4852" y="3137"/>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Rectangle 36"/>
            <p:cNvSpPr>
              <a:spLocks noChangeArrowheads="1"/>
            </p:cNvSpPr>
            <p:nvPr/>
          </p:nvSpPr>
          <p:spPr bwMode="auto">
            <a:xfrm>
              <a:off x="4852" y="3113"/>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6" name="Oval 37"/>
            <p:cNvSpPr>
              <a:spLocks noChangeArrowheads="1"/>
            </p:cNvSpPr>
            <p:nvPr/>
          </p:nvSpPr>
          <p:spPr bwMode="auto">
            <a:xfrm>
              <a:off x="4858" y="2969"/>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67" name="Object 38"/>
            <p:cNvGraphicFramePr>
              <a:graphicFrameLocks noChangeAspect="1"/>
            </p:cNvGraphicFramePr>
            <p:nvPr/>
          </p:nvGraphicFramePr>
          <p:xfrm>
            <a:off x="2816" y="2660"/>
            <a:ext cx="407" cy="336"/>
          </p:xfrm>
          <a:graphic>
            <a:graphicData uri="http://schemas.openxmlformats.org/presentationml/2006/ole">
              <mc:AlternateContent xmlns:mc="http://schemas.openxmlformats.org/markup-compatibility/2006">
                <mc:Choice xmlns:v="urn:schemas-microsoft-com:vml" Requires="v">
                  <p:oleObj spid="_x0000_s6263" name="Clip" r:id="rId4" imgW="1307465" imgH="1083945" progId="MS_ClipArt_Gallery.2">
                    <p:embed/>
                  </p:oleObj>
                </mc:Choice>
                <mc:Fallback>
                  <p:oleObj name="Clip" r:id="rId4" imgW="1307465" imgH="1083945" progId="MS_ClipArt_Gallery.2">
                    <p:embed/>
                    <p:pic>
                      <p:nvPicPr>
                        <p:cNvPr id="0"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 y="266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Rectangle 39"/>
            <p:cNvSpPr>
              <a:spLocks noChangeArrowheads="1"/>
            </p:cNvSpPr>
            <p:nvPr/>
          </p:nvSpPr>
          <p:spPr bwMode="auto">
            <a:xfrm>
              <a:off x="4647"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9" name="Rectangle 40"/>
            <p:cNvSpPr>
              <a:spLocks noChangeArrowheads="1"/>
            </p:cNvSpPr>
            <p:nvPr/>
          </p:nvSpPr>
          <p:spPr bwMode="auto">
            <a:xfrm>
              <a:off x="4212" y="3099"/>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0" name="Rectangle 41"/>
            <p:cNvSpPr>
              <a:spLocks noChangeArrowheads="1"/>
            </p:cNvSpPr>
            <p:nvPr/>
          </p:nvSpPr>
          <p:spPr bwMode="auto">
            <a:xfrm>
              <a:off x="4395"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1" name="Text Box 42"/>
            <p:cNvSpPr txBox="1">
              <a:spLocks noChangeArrowheads="1"/>
            </p:cNvSpPr>
            <p:nvPr/>
          </p:nvSpPr>
          <p:spPr bwMode="auto">
            <a:xfrm>
              <a:off x="2798" y="2444"/>
              <a:ext cx="108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1</a:t>
              </a:r>
              <a:endParaRPr lang="en-US" altLang="zh-CN" b="1">
                <a:ea typeface="楷体" panose="02010609060101010101" pitchFamily="49" charset="-122"/>
                <a:cs typeface="Arial" panose="020B0604020202020204" pitchFamily="34" charset="0"/>
              </a:endParaRPr>
            </a:p>
          </p:txBody>
        </p:sp>
        <p:sp>
          <p:nvSpPr>
            <p:cNvPr id="72" name="Text Box 43"/>
            <p:cNvSpPr txBox="1">
              <a:spLocks noChangeArrowheads="1"/>
            </p:cNvSpPr>
            <p:nvPr/>
          </p:nvSpPr>
          <p:spPr bwMode="auto">
            <a:xfrm>
              <a:off x="3534" y="3344"/>
              <a:ext cx="107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ea typeface="楷体" panose="02010609060101010101" pitchFamily="49" charset="-122"/>
                  <a:cs typeface="Arial" panose="020B0604020202020204" pitchFamily="34" charset="0"/>
                </a:rPr>
                <a:t>带宽为</a:t>
              </a:r>
              <a:r>
                <a:rPr lang="en-US" altLang="zh-CN" b="1">
                  <a:ea typeface="楷体" panose="02010609060101010101" pitchFamily="49" charset="-122"/>
                  <a:cs typeface="Arial" panose="020B0604020202020204" pitchFamily="34" charset="0"/>
                </a:rPr>
                <a:t>R</a:t>
              </a:r>
              <a:r>
                <a:rPr lang="zh-CN" altLang="en-US" b="1">
                  <a:ea typeface="楷体" panose="02010609060101010101" pitchFamily="49" charset="-122"/>
                  <a:cs typeface="Arial" panose="020B0604020202020204" pitchFamily="34" charset="0"/>
                </a:rPr>
                <a:t>的</a:t>
              </a:r>
              <a:endParaRPr lang="zh-CN" altLang="en-US" b="1">
                <a:ea typeface="楷体" panose="02010609060101010101" pitchFamily="49" charset="-122"/>
                <a:cs typeface="Arial" panose="020B0604020202020204" pitchFamily="34" charset="0"/>
              </a:endParaRPr>
            </a:p>
            <a:p>
              <a:pPr algn="ctr"/>
              <a:r>
                <a:rPr lang="zh-CN" altLang="en-US" b="1">
                  <a:ea typeface="楷体" panose="02010609060101010101" pitchFamily="49" charset="-122"/>
                  <a:cs typeface="Arial" panose="020B0604020202020204" pitchFamily="34" charset="0"/>
                </a:rPr>
                <a:t>瓶颈路由器</a:t>
              </a:r>
              <a:endParaRPr lang="zh-CN" altLang="en-US" b="1">
                <a:ea typeface="楷体" panose="02010609060101010101" pitchFamily="49" charset="-122"/>
                <a:cs typeface="Arial" panose="020B0604020202020204" pitchFamily="34" charset="0"/>
              </a:endParaRPr>
            </a:p>
          </p:txBody>
        </p:sp>
        <p:grpSp>
          <p:nvGrpSpPr>
            <p:cNvPr id="73" name="Group 44"/>
            <p:cNvGrpSpPr/>
            <p:nvPr/>
          </p:nvGrpSpPr>
          <p:grpSpPr bwMode="auto">
            <a:xfrm>
              <a:off x="5064" y="3006"/>
              <a:ext cx="314" cy="75"/>
              <a:chOff x="2208" y="2184"/>
              <a:chExt cx="176" cy="69"/>
            </a:xfrm>
          </p:grpSpPr>
          <p:grpSp>
            <p:nvGrpSpPr>
              <p:cNvPr id="78" name="Group 45"/>
              <p:cNvGrpSpPr/>
              <p:nvPr/>
            </p:nvGrpSpPr>
            <p:grpSpPr bwMode="auto">
              <a:xfrm>
                <a:off x="2208" y="2185"/>
                <a:ext cx="176" cy="68"/>
                <a:chOff x="2848" y="848"/>
                <a:chExt cx="140" cy="98"/>
              </a:xfrm>
            </p:grpSpPr>
            <p:sp>
              <p:nvSpPr>
                <p:cNvPr id="83" name="Line 46"/>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47"/>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48"/>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9" name="Group 49"/>
              <p:cNvGrpSpPr/>
              <p:nvPr/>
            </p:nvGrpSpPr>
            <p:grpSpPr bwMode="auto">
              <a:xfrm flipV="1">
                <a:off x="2208" y="2184"/>
                <a:ext cx="176" cy="68"/>
                <a:chOff x="2848" y="848"/>
                <a:chExt cx="140" cy="98"/>
              </a:xfrm>
            </p:grpSpPr>
            <p:sp>
              <p:nvSpPr>
                <p:cNvPr id="80" name="Line 50"/>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1"/>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2"/>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4" name="Text Box 53"/>
            <p:cNvSpPr txBox="1">
              <a:spLocks noChangeArrowheads="1"/>
            </p:cNvSpPr>
            <p:nvPr/>
          </p:nvSpPr>
          <p:spPr bwMode="auto">
            <a:xfrm>
              <a:off x="2510" y="3422"/>
              <a:ext cx="671"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endParaRPr lang="en-US" altLang="zh-CN" b="1">
                <a:ea typeface="楷体" panose="02010609060101010101" pitchFamily="49" charset="-122"/>
                <a:cs typeface="Arial" panose="020B0604020202020204" pitchFamily="34" charset="0"/>
              </a:endParaRPr>
            </a:p>
            <a:p>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2</a:t>
              </a:r>
              <a:endParaRPr lang="en-US" altLang="zh-CN" b="1">
                <a:ea typeface="楷体" panose="02010609060101010101" pitchFamily="49" charset="-122"/>
                <a:cs typeface="Arial" panose="020B0604020202020204" pitchFamily="34" charset="0"/>
              </a:endParaRPr>
            </a:p>
          </p:txBody>
        </p:sp>
        <p:sp>
          <p:nvSpPr>
            <p:cNvPr id="75" name="Freeform 54"/>
            <p:cNvSpPr/>
            <p:nvPr/>
          </p:nvSpPr>
          <p:spPr bwMode="auto">
            <a:xfrm>
              <a:off x="3258" y="2730"/>
              <a:ext cx="2412" cy="453"/>
            </a:xfrm>
            <a:custGeom>
              <a:avLst/>
              <a:gdLst>
                <a:gd name="T0" fmla="*/ 0 w 2412"/>
                <a:gd name="T1" fmla="*/ 0 h 453"/>
                <a:gd name="T2" fmla="*/ 558 w 2412"/>
                <a:gd name="T3" fmla="*/ 390 h 453"/>
                <a:gd name="T4" fmla="*/ 2412 w 2412"/>
                <a:gd name="T5" fmla="*/ 432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0"/>
                  </a:moveTo>
                  <a:cubicBezTo>
                    <a:pt x="93" y="65"/>
                    <a:pt x="156" y="318"/>
                    <a:pt x="558" y="390"/>
                  </a:cubicBezTo>
                  <a:cubicBezTo>
                    <a:pt x="959" y="453"/>
                    <a:pt x="2026" y="423"/>
                    <a:pt x="2412" y="432"/>
                  </a:cubicBezTo>
                </a:path>
              </a:pathLst>
            </a:custGeom>
            <a:noFill/>
            <a:ln w="38100">
              <a:solidFill>
                <a:srgbClr val="0099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Rectangle 55"/>
            <p:cNvSpPr>
              <a:spLocks noChangeArrowheads="1"/>
            </p:cNvSpPr>
            <p:nvPr/>
          </p:nvSpPr>
          <p:spPr bwMode="auto">
            <a:xfrm>
              <a:off x="4314" y="3099"/>
              <a:ext cx="93" cy="126"/>
            </a:xfrm>
            <a:prstGeom prst="rect">
              <a:avLst/>
            </a:prstGeom>
            <a:solidFill>
              <a:srgbClr val="FF0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7" name="Freeform 56"/>
            <p:cNvSpPr/>
            <p:nvPr/>
          </p:nvSpPr>
          <p:spPr bwMode="auto">
            <a:xfrm>
              <a:off x="3222" y="3193"/>
              <a:ext cx="2412" cy="453"/>
            </a:xfrm>
            <a:custGeom>
              <a:avLst/>
              <a:gdLst>
                <a:gd name="T0" fmla="*/ 0 w 2412"/>
                <a:gd name="T1" fmla="*/ 453 h 453"/>
                <a:gd name="T2" fmla="*/ 558 w 2412"/>
                <a:gd name="T3" fmla="*/ 63 h 453"/>
                <a:gd name="T4" fmla="*/ 2412 w 2412"/>
                <a:gd name="T5" fmla="*/ 29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453"/>
                  </a:moveTo>
                  <a:cubicBezTo>
                    <a:pt x="93" y="388"/>
                    <a:pt x="156" y="134"/>
                    <a:pt x="558" y="63"/>
                  </a:cubicBezTo>
                  <a:cubicBezTo>
                    <a:pt x="959" y="0"/>
                    <a:pt x="2026" y="36"/>
                    <a:pt x="2412" y="29"/>
                  </a:cubicBez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515938" y="1514316"/>
            <a:ext cx="3017157" cy="525531"/>
            <a:chOff x="515938" y="1514316"/>
            <a:chExt cx="301715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17157" cy="525531"/>
              <a:chOff x="722008" y="1303131"/>
              <a:chExt cx="2880870"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342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的公平性</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sp>
        <p:nvSpPr>
          <p:cNvPr id="63" name="Line 19"/>
          <p:cNvSpPr>
            <a:spLocks noChangeShapeType="1"/>
          </p:cNvSpPr>
          <p:nvPr/>
        </p:nvSpPr>
        <p:spPr bwMode="auto">
          <a:xfrm>
            <a:off x="4770670" y="4923509"/>
            <a:ext cx="28746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20"/>
          <p:cNvSpPr>
            <a:spLocks noChangeShapeType="1"/>
          </p:cNvSpPr>
          <p:nvPr/>
        </p:nvSpPr>
        <p:spPr bwMode="auto">
          <a:xfrm flipV="1">
            <a:off x="4770670" y="2477822"/>
            <a:ext cx="0" cy="243816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21"/>
          <p:cNvSpPr>
            <a:spLocks noChangeShapeType="1"/>
          </p:cNvSpPr>
          <p:nvPr/>
        </p:nvSpPr>
        <p:spPr bwMode="auto">
          <a:xfrm rot="18661895" flipH="1" flipV="1">
            <a:off x="4291567" y="3848662"/>
            <a:ext cx="2813167" cy="11287"/>
          </a:xfrm>
          <a:prstGeom prst="line">
            <a:avLst/>
          </a:prstGeom>
          <a:noFill/>
          <a:ln w="19050">
            <a:solidFill>
              <a:schemeClr val="accent2"/>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22"/>
          <p:cNvSpPr>
            <a:spLocks noChangeShapeType="1"/>
          </p:cNvSpPr>
          <p:nvPr/>
        </p:nvSpPr>
        <p:spPr bwMode="auto">
          <a:xfrm>
            <a:off x="4755619" y="2673479"/>
            <a:ext cx="2227457" cy="2219931"/>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Text Box 23"/>
          <p:cNvSpPr txBox="1">
            <a:spLocks noChangeArrowheads="1"/>
          </p:cNvSpPr>
          <p:nvPr/>
        </p:nvSpPr>
        <p:spPr bwMode="auto">
          <a:xfrm>
            <a:off x="4478444" y="2538024"/>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8" name="Text Box 24"/>
          <p:cNvSpPr txBox="1">
            <a:spLocks noChangeArrowheads="1"/>
          </p:cNvSpPr>
          <p:nvPr/>
        </p:nvSpPr>
        <p:spPr bwMode="auto">
          <a:xfrm>
            <a:off x="6811252" y="4946085"/>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9" name="Text Box 25"/>
          <p:cNvSpPr txBox="1">
            <a:spLocks noChangeArrowheads="1"/>
          </p:cNvSpPr>
          <p:nvPr/>
        </p:nvSpPr>
        <p:spPr bwMode="auto">
          <a:xfrm>
            <a:off x="5449193" y="2530497"/>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b="1">
                <a:ea typeface="楷体" panose="02010609060101010101" pitchFamily="49" charset="-122"/>
                <a:cs typeface="Arial" panose="020B0604020202020204" pitchFamily="34" charset="0"/>
              </a:rPr>
              <a:t>共享同样的带宽</a:t>
            </a:r>
            <a:endParaRPr lang="zh-CN" altLang="en-US" sz="790" b="1">
              <a:ea typeface="楷体" panose="02010609060101010101" pitchFamily="49" charset="-122"/>
              <a:cs typeface="Arial" panose="020B0604020202020204" pitchFamily="34" charset="0"/>
            </a:endParaRPr>
          </a:p>
        </p:txBody>
      </p:sp>
      <p:sp>
        <p:nvSpPr>
          <p:cNvPr id="100" name="Text Box 26"/>
          <p:cNvSpPr txBox="1">
            <a:spLocks noChangeArrowheads="1"/>
          </p:cNvSpPr>
          <p:nvPr/>
        </p:nvSpPr>
        <p:spPr bwMode="auto">
          <a:xfrm>
            <a:off x="4327939" y="4931034"/>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a:ea typeface="楷体" panose="02010609060101010101" pitchFamily="49" charset="-122"/>
                <a:cs typeface="Arial" panose="020B0604020202020204" pitchFamily="34" charset="0"/>
              </a:rPr>
              <a:t>连接 </a:t>
            </a:r>
            <a:r>
              <a:rPr lang="en-US" altLang="zh-CN">
                <a:ea typeface="楷体" panose="02010609060101010101" pitchFamily="49" charset="-122"/>
                <a:cs typeface="Arial" panose="020B0604020202020204" pitchFamily="34" charset="0"/>
              </a:rPr>
              <a:t>1 </a:t>
            </a:r>
            <a:r>
              <a:rPr lang="zh-CN" altLang="en-US">
                <a:ea typeface="楷体" panose="02010609060101010101" pitchFamily="49" charset="-122"/>
                <a:cs typeface="Arial" panose="020B0604020202020204" pitchFamily="34" charset="0"/>
              </a:rPr>
              <a:t>的吞吐量</a:t>
            </a:r>
            <a:endParaRPr lang="zh-CN" altLang="en-US" sz="790">
              <a:ea typeface="楷体" panose="02010609060101010101" pitchFamily="49" charset="-122"/>
              <a:cs typeface="Arial" panose="020B0604020202020204" pitchFamily="34" charset="0"/>
            </a:endParaRPr>
          </a:p>
        </p:txBody>
      </p:sp>
      <p:sp>
        <p:nvSpPr>
          <p:cNvPr id="101" name="Text Box 27"/>
          <p:cNvSpPr txBox="1">
            <a:spLocks noChangeArrowheads="1"/>
          </p:cNvSpPr>
          <p:nvPr/>
        </p:nvSpPr>
        <p:spPr bwMode="auto">
          <a:xfrm rot="16203358">
            <a:off x="3199160" y="3776713"/>
            <a:ext cx="2801879"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265">
                <a:ea typeface="楷体" panose="02010609060101010101" pitchFamily="49" charset="-122"/>
                <a:cs typeface="Arial" panose="020B0604020202020204" pitchFamily="34" charset="0"/>
              </a:rPr>
              <a:t>连接 </a:t>
            </a:r>
            <a:r>
              <a:rPr lang="en-US" altLang="zh-CN" sz="1265">
                <a:ea typeface="楷体" panose="02010609060101010101" pitchFamily="49" charset="-122"/>
                <a:cs typeface="Arial" panose="020B0604020202020204" pitchFamily="34" charset="0"/>
              </a:rPr>
              <a:t>2 </a:t>
            </a:r>
            <a:r>
              <a:rPr lang="zh-CN" altLang="en-US" sz="1265">
                <a:ea typeface="楷体" panose="02010609060101010101" pitchFamily="49" charset="-122"/>
                <a:cs typeface="Arial" panose="020B0604020202020204" pitchFamily="34" charset="0"/>
              </a:rPr>
              <a:t>的吞吐量</a:t>
            </a:r>
            <a:endParaRPr lang="zh-CN" altLang="en-US" sz="1265">
              <a:ea typeface="楷体" panose="02010609060101010101" pitchFamily="49" charset="-122"/>
              <a:cs typeface="Arial" panose="020B0604020202020204" pitchFamily="34" charset="0"/>
            </a:endParaRPr>
          </a:p>
        </p:txBody>
      </p:sp>
      <p:sp>
        <p:nvSpPr>
          <p:cNvPr id="102" name="Line 28"/>
          <p:cNvSpPr>
            <a:spLocks noChangeShapeType="1"/>
          </p:cNvSpPr>
          <p:nvPr/>
        </p:nvSpPr>
        <p:spPr bwMode="auto">
          <a:xfrm rot="18661895" flipH="1" flipV="1">
            <a:off x="5642339" y="4336545"/>
            <a:ext cx="1022172" cy="3762"/>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29"/>
          <p:cNvSpPr>
            <a:spLocks noChangeShapeType="1"/>
          </p:cNvSpPr>
          <p:nvPr/>
        </p:nvSpPr>
        <p:spPr bwMode="auto">
          <a:xfrm flipH="1">
            <a:off x="5553291" y="3967811"/>
            <a:ext cx="925598" cy="49917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30"/>
          <p:cNvSpPr>
            <a:spLocks noChangeShapeType="1"/>
          </p:cNvSpPr>
          <p:nvPr/>
        </p:nvSpPr>
        <p:spPr bwMode="auto">
          <a:xfrm rot="18661895" flipH="1" flipV="1">
            <a:off x="5388991" y="4078179"/>
            <a:ext cx="1029697" cy="18813"/>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31"/>
          <p:cNvSpPr>
            <a:spLocks noChangeShapeType="1"/>
          </p:cNvSpPr>
          <p:nvPr/>
        </p:nvSpPr>
        <p:spPr bwMode="auto">
          <a:xfrm flipH="1">
            <a:off x="5440413" y="3742055"/>
            <a:ext cx="775094" cy="604524"/>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Text Box 32"/>
          <p:cNvSpPr txBox="1">
            <a:spLocks noChangeArrowheads="1"/>
          </p:cNvSpPr>
          <p:nvPr/>
        </p:nvSpPr>
        <p:spPr bwMode="auto">
          <a:xfrm>
            <a:off x="7010241" y="3454842"/>
            <a:ext cx="1265090"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65" b="1">
                <a:ea typeface="楷体" panose="02010609060101010101" pitchFamily="49" charset="-122"/>
                <a:cs typeface="Arial" panose="020B0604020202020204" pitchFamily="34" charset="0"/>
              </a:rPr>
              <a:t>丢包</a:t>
            </a:r>
            <a:r>
              <a:rPr lang="en-US" altLang="zh-CN" sz="1265" b="1">
                <a:ea typeface="楷体" panose="02010609060101010101" pitchFamily="49" charset="-122"/>
                <a:cs typeface="Arial" panose="020B0604020202020204" pitchFamily="34" charset="0"/>
              </a:rPr>
              <a:t>: </a:t>
            </a:r>
            <a:r>
              <a:rPr lang="zh-CN" altLang="en-US" sz="1265" b="1">
                <a:ea typeface="楷体" panose="02010609060101010101" pitchFamily="49" charset="-122"/>
                <a:cs typeface="Arial" panose="020B0604020202020204" pitchFamily="34" charset="0"/>
              </a:rPr>
              <a:t>窗口减半</a:t>
            </a:r>
            <a:endParaRPr lang="zh-CN" altLang="en-US" sz="790" b="1">
              <a:ea typeface="楷体" panose="02010609060101010101" pitchFamily="49" charset="-122"/>
              <a:cs typeface="Arial" panose="020B0604020202020204" pitchFamily="34" charset="0"/>
            </a:endParaRPr>
          </a:p>
        </p:txBody>
      </p:sp>
      <p:sp>
        <p:nvSpPr>
          <p:cNvPr id="107" name="Line 33"/>
          <p:cNvSpPr>
            <a:spLocks noChangeShapeType="1"/>
          </p:cNvSpPr>
          <p:nvPr/>
        </p:nvSpPr>
        <p:spPr bwMode="auto">
          <a:xfrm rot="18661895" flipH="1" flipV="1">
            <a:off x="5275486" y="3962167"/>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34"/>
          <p:cNvSpPr>
            <a:spLocks noChangeShapeType="1"/>
          </p:cNvSpPr>
          <p:nvPr/>
        </p:nvSpPr>
        <p:spPr bwMode="auto">
          <a:xfrm flipH="1">
            <a:off x="5387738" y="3599075"/>
            <a:ext cx="719909" cy="7023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35"/>
          <p:cNvSpPr>
            <a:spLocks noChangeShapeType="1"/>
          </p:cNvSpPr>
          <p:nvPr/>
        </p:nvSpPr>
        <p:spPr bwMode="auto">
          <a:xfrm rot="18661895" flipH="1" flipV="1">
            <a:off x="5212776" y="3911999"/>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left)">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right)">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5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right)">
                                      <p:cBhvr>
                                        <p:cTn id="27" dur="500"/>
                                        <p:tgtEl>
                                          <p:spTgt spid="105"/>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left)">
                                      <p:cBhvr>
                                        <p:cTn id="36" dur="500"/>
                                        <p:tgtEl>
                                          <p:spTgt spid="1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right)">
                                      <p:cBhvr>
                                        <p:cTn id="41" dur="500"/>
                                        <p:tgtEl>
                                          <p:spTgt spid="10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left)">
                                      <p:cBhvr>
                                        <p:cTn id="4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268898"/>
            <a:ext cx="7036051" cy="875432"/>
            <a:chOff x="1403750" y="3554922"/>
            <a:chExt cx="7036051" cy="87543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多媒体应用一般不使用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3048897" cy="525531"/>
            <a:chOff x="515938" y="1514316"/>
            <a:chExt cx="304889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48897" cy="525531"/>
              <a:chOff x="722008" y="1303131"/>
              <a:chExt cx="2911176"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64581"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UDP</a:t>
                </a:r>
                <a:endPar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sp>
        <p:nvSpPr>
          <p:cNvPr id="57" name="Text Box 79"/>
          <p:cNvSpPr txBox="1">
            <a:spLocks noChangeArrowheads="1"/>
          </p:cNvSpPr>
          <p:nvPr/>
        </p:nvSpPr>
        <p:spPr bwMode="auto">
          <a:xfrm>
            <a:off x="1385019" y="2925478"/>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不希望因为拥塞控制影响其速率</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3" name="组合 62"/>
          <p:cNvGrpSpPr/>
          <p:nvPr/>
        </p:nvGrpSpPr>
        <p:grpSpPr>
          <a:xfrm>
            <a:off x="828903" y="3632556"/>
            <a:ext cx="7036051" cy="875432"/>
            <a:chOff x="1403750" y="3554922"/>
            <a:chExt cx="7036051" cy="875432"/>
          </a:xfrm>
        </p:grpSpPr>
        <p:grpSp>
          <p:nvGrpSpPr>
            <p:cNvPr id="94" name="组合 93"/>
            <p:cNvGrpSpPr/>
            <p:nvPr/>
          </p:nvGrpSpPr>
          <p:grpSpPr>
            <a:xfrm>
              <a:off x="1403750" y="3593123"/>
              <a:ext cx="490436" cy="476221"/>
              <a:chOff x="1403750" y="3593123"/>
              <a:chExt cx="808892" cy="785446"/>
            </a:xfrm>
          </p:grpSpPr>
          <p:sp>
            <p:nvSpPr>
              <p:cNvPr id="96" name="对话气泡: 椭圆形 9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p:cNvSpPr txBox="1">
              <a:spLocks noChangeArrowheads="1"/>
            </p:cNvSpPr>
            <p:nvPr/>
          </p:nvSpPr>
          <p:spPr bwMode="auto">
            <a:xfrm>
              <a:off x="2013554" y="3554922"/>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多媒体应用采用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8" name="Text Box 79"/>
          <p:cNvSpPr txBox="1">
            <a:spLocks noChangeArrowheads="1"/>
          </p:cNvSpPr>
          <p:nvPr/>
        </p:nvSpPr>
        <p:spPr bwMode="auto">
          <a:xfrm>
            <a:off x="1385018" y="4282348"/>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恒定的速率传输音频和视频数据，可容忍丢包</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animEffect transition="in" filter="wipe(left)">
                                      <p:cBhvr>
                                        <p:cTn id="15" dur="500"/>
                                        <p:tgtEl>
                                          <p:spTgt spid="5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wipe(left)">
                                      <p:cBhvr>
                                        <p:cTn id="20" dur="500"/>
                                        <p:tgtEl>
                                          <p:spTgt spid="63"/>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8">
                                            <p:txEl>
                                              <p:pRg st="0" end="0"/>
                                            </p:txEl>
                                          </p:spTgt>
                                        </p:tgtEl>
                                        <p:attrNameLst>
                                          <p:attrName>style.visibility</p:attrName>
                                        </p:attrNameLst>
                                      </p:cBhvr>
                                      <p:to>
                                        <p:strVal val="visible"/>
                                      </p:to>
                                    </p:set>
                                    <p:animEffect transition="in" filter="wipe(left)">
                                      <p:cBhvr>
                                        <p:cTn id="24"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98"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268898"/>
            <a:ext cx="10900674" cy="514422"/>
            <a:chOff x="1403750" y="3554922"/>
            <a:chExt cx="10900674"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1029087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无法阻止应用在两个主机之间建立多个并行的连接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浏览器就是这样）</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4170366" cy="525531"/>
            <a:chOff x="515938" y="1514316"/>
            <a:chExt cx="4170366" cy="525531"/>
          </a:xfrm>
        </p:grpSpPr>
        <p:sp>
          <p:nvSpPr>
            <p:cNvPr id="34" name="流程图: 手动输入 6"/>
            <p:cNvSpPr/>
            <p:nvPr/>
          </p:nvSpPr>
          <p:spPr>
            <a:xfrm rot="5400000" flipV="1">
              <a:off x="3171317" y="519605"/>
              <a:ext cx="498372" cy="25316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4170366" cy="525531"/>
              <a:chOff x="722008" y="1303131"/>
              <a:chExt cx="3981988"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4" y="1334725"/>
                <a:ext cx="3435392"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公平性和并行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连接</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27" name="组合 26"/>
          <p:cNvGrpSpPr/>
          <p:nvPr/>
        </p:nvGrpSpPr>
        <p:grpSpPr>
          <a:xfrm>
            <a:off x="795140" y="3199249"/>
            <a:ext cx="7069813" cy="875432"/>
            <a:chOff x="1403750" y="3593123"/>
            <a:chExt cx="7069813" cy="875432"/>
          </a:xfrm>
        </p:grpSpPr>
        <p:grpSp>
          <p:nvGrpSpPr>
            <p:cNvPr id="28" name="组合 27"/>
            <p:cNvGrpSpPr/>
            <p:nvPr/>
          </p:nvGrpSpPr>
          <p:grpSpPr>
            <a:xfrm>
              <a:off x="1403750" y="3593123"/>
              <a:ext cx="490436" cy="476221"/>
              <a:chOff x="1403750" y="3593123"/>
              <a:chExt cx="808892" cy="785446"/>
            </a:xfrm>
          </p:grpSpPr>
          <p:sp>
            <p:nvSpPr>
              <p:cNvPr id="30" name="对话气泡: 椭圆形 2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p:cNvSpPr txBox="1">
              <a:spLocks noChangeArrowheads="1"/>
            </p:cNvSpPr>
            <p:nvPr/>
          </p:nvSpPr>
          <p:spPr bwMode="auto">
            <a:xfrm>
              <a:off x="2047316" y="3593123"/>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例子</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速率为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的链路当前支持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个并发连接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9" name="Text Box 79"/>
          <p:cNvSpPr txBox="1">
            <a:spLocks noChangeArrowheads="1"/>
          </p:cNvSpPr>
          <p:nvPr/>
        </p:nvSpPr>
        <p:spPr bwMode="auto">
          <a:xfrm>
            <a:off x="1285576" y="3772583"/>
            <a:ext cx="7309915"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连接，获得</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R/10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连接，获得</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的速率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Effect transition="in" filter="wipe(left)">
                                      <p:cBhvr>
                                        <p:cTn id="19" dur="500"/>
                                        <p:tgtEl>
                                          <p:spTgt spid="3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9">
                                            <p:txEl>
                                              <p:pRg st="1" end="1"/>
                                            </p:txEl>
                                          </p:spTgt>
                                        </p:tgtEl>
                                        <p:attrNameLst>
                                          <p:attrName>style.visibility</p:attrName>
                                        </p:attrNameLst>
                                      </p:cBhvr>
                                      <p:to>
                                        <p:strVal val="visible"/>
                                      </p:to>
                                    </p:set>
                                    <p:animEffect transition="in" filter="wipe(left)">
                                      <p:cBhvr>
                                        <p:cTn id="24" dur="500"/>
                                        <p:tgtEl>
                                          <p:spTgt spid="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7039098" cy="1428589"/>
            <a:chOff x="551030" y="-368704"/>
            <a:chExt cx="7039098" cy="1428589"/>
          </a:xfrm>
        </p:grpSpPr>
        <p:grpSp>
          <p:nvGrpSpPr>
            <p:cNvPr id="3" name="组合 2"/>
            <p:cNvGrpSpPr/>
            <p:nvPr/>
          </p:nvGrpSpPr>
          <p:grpSpPr>
            <a:xfrm>
              <a:off x="1201631" y="303925"/>
              <a:ext cx="6388497" cy="686826"/>
              <a:chOff x="1839058" y="967769"/>
              <a:chExt cx="6388497" cy="686826"/>
            </a:xfrm>
          </p:grpSpPr>
          <p:sp>
            <p:nvSpPr>
              <p:cNvPr id="5" name="矩形: 圆角 4"/>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515938" y="1725803"/>
            <a:ext cx="4159773" cy="526730"/>
            <a:chOff x="722008" y="1303131"/>
            <a:chExt cx="5011674" cy="502938"/>
          </a:xfrm>
        </p:grpSpPr>
        <p:grpSp>
          <p:nvGrpSpPr>
            <p:cNvPr id="9" name="组合 8"/>
            <p:cNvGrpSpPr/>
            <p:nvPr/>
          </p:nvGrpSpPr>
          <p:grpSpPr>
            <a:xfrm>
              <a:off x="722008" y="1303131"/>
              <a:ext cx="546594" cy="475865"/>
              <a:chOff x="708742" y="1296102"/>
              <a:chExt cx="454744" cy="283828"/>
            </a:xfrm>
          </p:grpSpPr>
          <p:sp>
            <p:nvSpPr>
              <p:cNvPr id="12" name="平行四边形 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p:cNvSpPr/>
            <p:nvPr/>
          </p:nvSpPr>
          <p:spPr>
            <a:xfrm rot="5400000" flipV="1">
              <a:off x="3095651" y="-857055"/>
              <a:ext cx="475861" cy="48002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 name="Text Box 79"/>
            <p:cNvSpPr txBox="1">
              <a:spLocks noChangeArrowheads="1"/>
            </p:cNvSpPr>
            <p:nvPr/>
          </p:nvSpPr>
          <p:spPr bwMode="auto">
            <a:xfrm>
              <a:off x="1351236" y="1335869"/>
              <a:ext cx="438244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面向连接的复用和分用</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4" name="组合 13"/>
          <p:cNvGrpSpPr/>
          <p:nvPr/>
        </p:nvGrpSpPr>
        <p:grpSpPr>
          <a:xfrm>
            <a:off x="969620" y="2507244"/>
            <a:ext cx="7775219" cy="1569660"/>
            <a:chOff x="1403750" y="3593123"/>
            <a:chExt cx="7775219" cy="1569660"/>
          </a:xfrm>
        </p:grpSpPr>
        <p:grpSp>
          <p:nvGrpSpPr>
            <p:cNvPr id="15" name="组合 14"/>
            <p:cNvGrpSpPr/>
            <p:nvPr/>
          </p:nvGrpSpPr>
          <p:grpSpPr>
            <a:xfrm>
              <a:off x="1403750" y="3593123"/>
              <a:ext cx="490436" cy="476221"/>
              <a:chOff x="1403750" y="3593123"/>
              <a:chExt cx="808892" cy="785446"/>
            </a:xfrm>
          </p:grpSpPr>
          <p:sp>
            <p:nvSpPr>
              <p:cNvPr id="17" name="对话气泡: 椭圆形 1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531551" y="3593123"/>
              <a:ext cx="764741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TCP </a:t>
              </a:r>
              <a:r>
                <a:rPr lang="zh-CN" altLang="en-US" sz="2400" dirty="0">
                  <a:ea typeface="楷体" panose="02010609060101010101" pitchFamily="49" charset="-122"/>
                  <a:cs typeface="Arial" panose="020B0604020202020204" pitchFamily="34" charset="0"/>
                </a:rPr>
                <a:t>套接字由一个四元组来标识</a:t>
              </a:r>
              <a:endParaRPr lang="en-US" altLang="zh-CN" sz="2400" dirty="0">
                <a:ea typeface="楷体" panose="02010609060101010101" pitchFamily="49" charset="-122"/>
                <a:cs typeface="Arial" panose="020B0604020202020204" pitchFamily="34" charset="0"/>
              </a:endParaRPr>
            </a:p>
            <a:p>
              <a:pPr lvl="1"/>
              <a:r>
                <a:rPr lang="zh-CN" altLang="en-US" sz="2400" dirty="0">
                  <a:solidFill>
                    <a:srgbClr val="FF0000"/>
                  </a:solidFill>
                  <a:ea typeface="楷体" panose="02010609060101010101" pitchFamily="49" charset="-122"/>
                  <a:cs typeface="Arial" panose="020B0604020202020204" pitchFamily="34" charset="0"/>
                </a:rPr>
                <a:t>   </a:t>
              </a:r>
              <a:r>
                <a:rPr lang="zh-CN" altLang="en-US" sz="2000" dirty="0">
                  <a:solidFill>
                    <a:srgbClr val="FF0000"/>
                  </a:solidFill>
                  <a:ea typeface="楷体" panose="02010609060101010101" pitchFamily="49" charset="-122"/>
                  <a:cs typeface="Arial" panose="020B0604020202020204" pitchFamily="34" charset="0"/>
                </a:rPr>
                <a:t>（源</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地址，源端口号，目的</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地址，目的端口号）</a:t>
              </a:r>
              <a:endParaRPr lang="zh-CN" altLang="en-US" sz="2000" dirty="0">
                <a:solidFill>
                  <a:srgbClr val="FF0000"/>
                </a:solidFill>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a:p>
              <a:pPr lvl="1"/>
              <a:r>
                <a:rPr lang="zh-CN" altLang="en-US" sz="2400" dirty="0">
                  <a:ea typeface="楷体" panose="02010609060101010101" pitchFamily="49" charset="-122"/>
                  <a:cs typeface="Arial" panose="020B0604020202020204" pitchFamily="34" charset="0"/>
                </a:rPr>
                <a:t> </a:t>
              </a:r>
              <a:endParaRPr lang="zh-CN" altLang="en-US" sz="2400" dirty="0">
                <a:ea typeface="楷体" panose="02010609060101010101" pitchFamily="49" charset="-122"/>
                <a:cs typeface="Arial" panose="020B0604020202020204" pitchFamily="34" charset="0"/>
              </a:endParaRPr>
            </a:p>
          </p:txBody>
        </p:sp>
      </p:grpSp>
      <p:grpSp>
        <p:nvGrpSpPr>
          <p:cNvPr id="19" name="组合 18"/>
          <p:cNvGrpSpPr/>
          <p:nvPr/>
        </p:nvGrpSpPr>
        <p:grpSpPr>
          <a:xfrm>
            <a:off x="968688" y="3519927"/>
            <a:ext cx="8149746" cy="483973"/>
            <a:chOff x="1403750" y="3593123"/>
            <a:chExt cx="8149746" cy="483973"/>
          </a:xfrm>
        </p:grpSpPr>
        <p:grpSp>
          <p:nvGrpSpPr>
            <p:cNvPr id="20" name="组合 19"/>
            <p:cNvGrpSpPr/>
            <p:nvPr/>
          </p:nvGrpSpPr>
          <p:grpSpPr>
            <a:xfrm>
              <a:off x="1403750" y="3593123"/>
              <a:ext cx="490436" cy="476221"/>
              <a:chOff x="1403750" y="3593123"/>
              <a:chExt cx="808892" cy="785446"/>
            </a:xfrm>
          </p:grpSpPr>
          <p:sp>
            <p:nvSpPr>
              <p:cNvPr id="22" name="对话气泡: 椭圆形 2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503193" y="3615431"/>
              <a:ext cx="8050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接收方主机根据这四个值将报文段定向到相应的套接字</a:t>
              </a:r>
              <a:endParaRPr lang="zh-CN" altLang="en-US" sz="2400" dirty="0">
                <a:ea typeface="楷体" panose="02010609060101010101" pitchFamily="49" charset="-122"/>
                <a:cs typeface="Arial" panose="020B0604020202020204" pitchFamily="34" charset="0"/>
              </a:endParaRPr>
            </a:p>
          </p:txBody>
        </p:sp>
      </p:grpSp>
      <p:grpSp>
        <p:nvGrpSpPr>
          <p:cNvPr id="24" name="组合 23"/>
          <p:cNvGrpSpPr/>
          <p:nvPr/>
        </p:nvGrpSpPr>
        <p:grpSpPr>
          <a:xfrm>
            <a:off x="968688" y="4244820"/>
            <a:ext cx="8149746" cy="1591968"/>
            <a:chOff x="1403750" y="3593123"/>
            <a:chExt cx="8149746" cy="1591968"/>
          </a:xfrm>
        </p:grpSpPr>
        <p:grpSp>
          <p:nvGrpSpPr>
            <p:cNvPr id="25" name="组合 24"/>
            <p:cNvGrpSpPr/>
            <p:nvPr/>
          </p:nvGrpSpPr>
          <p:grpSpPr>
            <a:xfrm>
              <a:off x="1403750" y="3593123"/>
              <a:ext cx="490436" cy="476221"/>
              <a:chOff x="1403750" y="3593123"/>
              <a:chExt cx="808892" cy="785446"/>
            </a:xfrm>
          </p:grpSpPr>
          <p:sp>
            <p:nvSpPr>
              <p:cNvPr id="27" name="对话气泡: 椭圆形 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服务器主机同时支持多个并发的</a:t>
              </a:r>
              <a:r>
                <a:rPr lang="en-US" altLang="zh-CN" sz="2400" dirty="0">
                  <a:ea typeface="楷体" panose="02010609060101010101" pitchFamily="49" charset="-122"/>
                  <a:cs typeface="Arial" panose="020B0604020202020204" pitchFamily="34" charset="0"/>
                </a:rPr>
                <a:t>TCP</a:t>
              </a:r>
              <a:r>
                <a:rPr lang="zh-CN" altLang="en-US" sz="2400" dirty="0">
                  <a:ea typeface="楷体" panose="02010609060101010101" pitchFamily="49" charset="-122"/>
                  <a:cs typeface="Arial" panose="020B0604020202020204" pitchFamily="34" charset="0"/>
                </a:rPr>
                <a:t>套接字</a:t>
              </a:r>
              <a:r>
                <a:rPr lang="en-US" altLang="zh-CN" sz="2400" dirty="0">
                  <a:ea typeface="楷体" panose="02010609060101010101" pitchFamily="49" charset="-122"/>
                  <a:cs typeface="Arial" panose="020B0604020202020204" pitchFamily="34" charset="0"/>
                </a:rPr>
                <a:t>:</a:t>
              </a:r>
              <a:endParaRPr lang="en-US" altLang="zh-CN" sz="2400" dirty="0">
                <a:ea typeface="楷体" panose="02010609060101010101" pitchFamily="49" charset="-122"/>
                <a:cs typeface="Arial" panose="020B0604020202020204" pitchFamily="34" charset="0"/>
              </a:endParaRP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每一个套接字都由其四元组来标识</a:t>
              </a:r>
              <a:endParaRPr lang="zh-CN" altLang="en-US" sz="20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grpSp>
        <p:nvGrpSpPr>
          <p:cNvPr id="34" name="组合 33"/>
          <p:cNvGrpSpPr/>
          <p:nvPr/>
        </p:nvGrpSpPr>
        <p:grpSpPr>
          <a:xfrm>
            <a:off x="968688" y="5192512"/>
            <a:ext cx="8149746" cy="1590758"/>
            <a:chOff x="1403750" y="3593123"/>
            <a:chExt cx="8149746" cy="1590758"/>
          </a:xfrm>
        </p:grpSpPr>
        <p:grpSp>
          <p:nvGrpSpPr>
            <p:cNvPr id="35" name="组合 34"/>
            <p:cNvGrpSpPr/>
            <p:nvPr/>
          </p:nvGrpSpPr>
          <p:grpSpPr>
            <a:xfrm>
              <a:off x="1403750" y="3593123"/>
              <a:ext cx="490436" cy="476221"/>
              <a:chOff x="1403750" y="3593123"/>
              <a:chExt cx="808892" cy="785446"/>
            </a:xfrm>
          </p:grpSpPr>
          <p:sp>
            <p:nvSpPr>
              <p:cNvPr id="37" name="对话气泡: 椭圆形 3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p:cNvSpPr txBox="1">
              <a:spLocks noChangeArrowheads="1"/>
            </p:cNvSpPr>
            <p:nvPr/>
          </p:nvSpPr>
          <p:spPr bwMode="auto">
            <a:xfrm>
              <a:off x="1503193" y="3615431"/>
              <a:ext cx="805030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Web</a:t>
              </a:r>
              <a:r>
                <a:rPr lang="zh-CN" altLang="en-US" sz="2400" dirty="0">
                  <a:ea typeface="楷体" panose="02010609060101010101" pitchFamily="49" charset="-122"/>
                  <a:cs typeface="Arial" panose="020B0604020202020204" pitchFamily="34" charset="0"/>
                </a:rPr>
                <a:t>服务器为每一个客户连接都产生不同的套接字</a:t>
              </a:r>
              <a:endParaRPr lang="zh-CN" altLang="en-US" sz="2400" dirty="0">
                <a:ea typeface="楷体" panose="02010609060101010101" pitchFamily="49" charset="-122"/>
                <a:cs typeface="Arial" panose="020B0604020202020204" pitchFamily="34" charset="0"/>
              </a:endParaRPr>
            </a:p>
            <a:p>
              <a:pPr lvl="1"/>
              <a:r>
                <a:rPr lang="zh-CN" altLang="en-US" sz="2400" dirty="0">
                  <a:ea typeface="楷体" panose="02010609060101010101" pitchFamily="49" charset="-122"/>
                  <a:cs typeface="Arial" panose="020B0604020202020204" pitchFamily="34" charset="0"/>
                </a:rPr>
                <a:t>     </a:t>
              </a:r>
              <a:r>
                <a:rPr lang="zh-CN" altLang="en-US" sz="2000" b="1" dirty="0">
                  <a:highlight>
                    <a:srgbClr val="FFFF00"/>
                  </a:highlight>
                  <a:ea typeface="楷体" panose="02010609060101010101" pitchFamily="49" charset="-122"/>
                  <a:cs typeface="Arial" panose="020B0604020202020204" pitchFamily="34" charset="0"/>
                </a:rPr>
                <a:t>非持久</a:t>
              </a:r>
              <a:r>
                <a:rPr lang="en-US" altLang="zh-CN" sz="2000" b="1" dirty="0">
                  <a:highlight>
                    <a:srgbClr val="FFFF00"/>
                  </a:highlight>
                  <a:ea typeface="楷体" panose="02010609060101010101" pitchFamily="49" charset="-122"/>
                  <a:cs typeface="Arial" panose="020B0604020202020204" pitchFamily="34" charset="0"/>
                </a:rPr>
                <a:t>HTTP</a:t>
              </a:r>
              <a:r>
                <a:rPr lang="zh-CN" altLang="en-US" sz="2000" b="1" dirty="0">
                  <a:highlight>
                    <a:srgbClr val="FFFF00"/>
                  </a:highlight>
                  <a:ea typeface="楷体" panose="02010609060101010101" pitchFamily="49" charset="-122"/>
                  <a:cs typeface="Arial" panose="020B0604020202020204" pitchFamily="34" charset="0"/>
                </a:rPr>
                <a:t>对每一个请求都建立不同的套接字（会影响性能）</a:t>
              </a:r>
              <a:endParaRPr lang="zh-CN" altLang="en-US" sz="2000" b="1" dirty="0">
                <a:highlight>
                  <a:srgbClr val="FFFF00"/>
                </a:highlight>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30213" y="0"/>
            <a:ext cx="4384548" cy="1428589"/>
            <a:chOff x="551030" y="-368704"/>
            <a:chExt cx="4384548" cy="1428589"/>
          </a:xfrm>
        </p:grpSpPr>
        <p:grpSp>
          <p:nvGrpSpPr>
            <p:cNvPr id="14" name="组合 13"/>
            <p:cNvGrpSpPr/>
            <p:nvPr/>
          </p:nvGrpSpPr>
          <p:grpSpPr>
            <a:xfrm>
              <a:off x="1201632" y="303925"/>
              <a:ext cx="3733946" cy="687996"/>
              <a:chOff x="1839059" y="967769"/>
              <a:chExt cx="3733946" cy="687996"/>
            </a:xfrm>
          </p:grpSpPr>
          <p:sp>
            <p:nvSpPr>
              <p:cNvPr id="16" name="矩形: 圆角 15"/>
              <p:cNvSpPr/>
              <p:nvPr/>
            </p:nvSpPr>
            <p:spPr>
              <a:xfrm>
                <a:off x="1839059" y="967769"/>
                <a:ext cx="37339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7" name="文本框 16"/>
              <p:cNvSpPr txBox="1"/>
              <p:nvPr/>
            </p:nvSpPr>
            <p:spPr>
              <a:xfrm>
                <a:off x="2795619" y="1009434"/>
                <a:ext cx="27226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8" name="组合 17"/>
          <p:cNvGrpSpPr/>
          <p:nvPr/>
        </p:nvGrpSpPr>
        <p:grpSpPr>
          <a:xfrm>
            <a:off x="838200" y="2101218"/>
            <a:ext cx="10608425" cy="3685889"/>
            <a:chOff x="703264" y="1946585"/>
            <a:chExt cx="10972799" cy="4161037"/>
          </a:xfrm>
        </p:grpSpPr>
        <p:sp>
          <p:nvSpPr>
            <p:cNvPr id="19" name="任意多边形: 形状 18"/>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文本框 22"/>
          <p:cNvSpPr txBox="1"/>
          <p:nvPr/>
        </p:nvSpPr>
        <p:spPr>
          <a:xfrm>
            <a:off x="1340131" y="2532822"/>
            <a:ext cx="9918853" cy="3903954"/>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复习题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12~15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17</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习    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58 </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30213" y="0"/>
            <a:ext cx="3686794" cy="1428589"/>
            <a:chOff x="551030" y="-368704"/>
            <a:chExt cx="3686794" cy="1428589"/>
          </a:xfrm>
        </p:grpSpPr>
        <p:grpSp>
          <p:nvGrpSpPr>
            <p:cNvPr id="9" name="组合 8"/>
            <p:cNvGrpSpPr/>
            <p:nvPr/>
          </p:nvGrpSpPr>
          <p:grpSpPr>
            <a:xfrm>
              <a:off x="1201631" y="303925"/>
              <a:ext cx="3036193" cy="675443"/>
              <a:chOff x="1839058" y="967769"/>
              <a:chExt cx="3036193" cy="675443"/>
            </a:xfrm>
          </p:grpSpPr>
          <p:sp>
            <p:nvSpPr>
              <p:cNvPr id="11" name="矩形: 圆角 10"/>
              <p:cNvSpPr/>
              <p:nvPr/>
            </p:nvSpPr>
            <p:spPr>
              <a:xfrm>
                <a:off x="1839058" y="967769"/>
                <a:ext cx="27548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2" name="文本框 11"/>
              <p:cNvSpPr txBox="1"/>
              <p:nvPr/>
            </p:nvSpPr>
            <p:spPr>
              <a:xfrm>
                <a:off x="2729826" y="982324"/>
                <a:ext cx="214542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3" name="组合 22"/>
          <p:cNvGrpSpPr/>
          <p:nvPr/>
        </p:nvGrpSpPr>
        <p:grpSpPr>
          <a:xfrm>
            <a:off x="1638282" y="2486629"/>
            <a:ext cx="6977573" cy="2865763"/>
            <a:chOff x="703264" y="1946585"/>
            <a:chExt cx="10972799" cy="4161037"/>
          </a:xfrm>
        </p:grpSpPr>
        <p:sp>
          <p:nvSpPr>
            <p:cNvPr id="24" name="任意多边形: 形状 23"/>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5" name="组合 24"/>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6" name="任意多边形: 形状 25"/>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任意多边形: 形状 26"/>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8" name="文本框 27"/>
          <p:cNvSpPr txBox="1"/>
          <p:nvPr/>
        </p:nvSpPr>
        <p:spPr>
          <a:xfrm>
            <a:off x="2701117" y="2896564"/>
            <a:ext cx="4851901" cy="1829860"/>
          </a:xfrm>
          <a:prstGeom prst="rect">
            <a:avLst/>
          </a:prstGeom>
          <a:noFill/>
        </p:spPr>
        <p:txBody>
          <a:bodyPr wrap="square">
            <a:spAutoFit/>
          </a:bodyPr>
          <a:lstStyle/>
          <a:p>
            <a:pPr>
              <a:lnSpc>
                <a:spcPct val="150000"/>
              </a:lnSpc>
              <a:buClr>
                <a:srgbClr val="009FF6"/>
              </a:buClr>
            </a:pP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习题</a:t>
            </a:r>
            <a:endPar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 18</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47</a:t>
            </a:r>
            <a:endPar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noChangeArrowheads="1"/>
          </p:cNvSpPr>
          <p:nvPr/>
        </p:nvSpPr>
        <p:spPr bwMode="auto">
          <a:xfrm>
            <a:off x="3696281" y="1668458"/>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 name="Freeform 6"/>
          <p:cNvSpPr>
            <a:spLocks noChangeArrowheads="1"/>
          </p:cNvSpPr>
          <p:nvPr/>
        </p:nvSpPr>
        <p:spPr bwMode="auto">
          <a:xfrm>
            <a:off x="417513" y="1847845"/>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 name="Rectangle 7"/>
          <p:cNvSpPr>
            <a:spLocks noChangeArrowheads="1"/>
          </p:cNvSpPr>
          <p:nvPr/>
        </p:nvSpPr>
        <p:spPr bwMode="auto">
          <a:xfrm>
            <a:off x="933450" y="1814508"/>
            <a:ext cx="1296988" cy="19812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Rectangle 8"/>
          <p:cNvSpPr>
            <a:spLocks noChangeArrowheads="1"/>
          </p:cNvSpPr>
          <p:nvPr/>
        </p:nvSpPr>
        <p:spPr bwMode="auto">
          <a:xfrm>
            <a:off x="895350" y="1868483"/>
            <a:ext cx="1273175" cy="1979612"/>
          </a:xfrm>
          <a:prstGeom prst="rect">
            <a:avLst/>
          </a:prstGeom>
          <a:solidFill>
            <a:srgbClr val="FFFFFF"/>
          </a:solidFill>
          <a:ln w="2844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Line 9"/>
          <p:cNvSpPr>
            <a:spLocks noChangeShapeType="1"/>
          </p:cNvSpPr>
          <p:nvPr/>
        </p:nvSpPr>
        <p:spPr bwMode="auto">
          <a:xfrm>
            <a:off x="904875" y="2628895"/>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Text Box 10"/>
          <p:cNvSpPr txBox="1">
            <a:spLocks noChangeArrowheads="1"/>
          </p:cNvSpPr>
          <p:nvPr/>
        </p:nvSpPr>
        <p:spPr bwMode="auto">
          <a:xfrm>
            <a:off x="862013" y="261143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endParaRPr lang="en-US" altLang="en-US" sz="1400">
              <a:latin typeface="Times New Roman" panose="02020603050405020304" pitchFamily="18" charset="0"/>
              <a:ea typeface="+mn-ea"/>
              <a:cs typeface="Times New Roman" panose="02020603050405020304" pitchFamily="18" charset="0"/>
            </a:endParaRPr>
          </a:p>
        </p:txBody>
      </p:sp>
      <p:sp>
        <p:nvSpPr>
          <p:cNvPr id="8" name="Line 11"/>
          <p:cNvSpPr>
            <a:spLocks noChangeShapeType="1"/>
          </p:cNvSpPr>
          <p:nvPr/>
        </p:nvSpPr>
        <p:spPr bwMode="auto">
          <a:xfrm>
            <a:off x="912813" y="2949570"/>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Line 12"/>
          <p:cNvSpPr>
            <a:spLocks noChangeShapeType="1"/>
          </p:cNvSpPr>
          <p:nvPr/>
        </p:nvSpPr>
        <p:spPr bwMode="auto">
          <a:xfrm>
            <a:off x="898525" y="3259133"/>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 name="Line 13"/>
          <p:cNvSpPr>
            <a:spLocks noChangeShapeType="1"/>
          </p:cNvSpPr>
          <p:nvPr/>
        </p:nvSpPr>
        <p:spPr bwMode="auto">
          <a:xfrm>
            <a:off x="898525" y="3544883"/>
            <a:ext cx="1263650" cy="3175"/>
          </a:xfrm>
          <a:prstGeom prst="line">
            <a:avLst/>
          </a:prstGeom>
          <a:noFill/>
          <a:ln w="2844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Text Box 14"/>
          <p:cNvSpPr txBox="1">
            <a:spLocks noChangeArrowheads="1"/>
          </p:cNvSpPr>
          <p:nvPr/>
        </p:nvSpPr>
        <p:spPr bwMode="auto">
          <a:xfrm>
            <a:off x="896938" y="18589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endParaRPr lang="en-US" altLang="en-US" sz="1400">
              <a:latin typeface="Times New Roman" panose="02020603050405020304" pitchFamily="18" charset="0"/>
              <a:ea typeface="+mn-ea"/>
              <a:cs typeface="Times New Roman" panose="02020603050405020304" pitchFamily="18" charset="0"/>
            </a:endParaRPr>
          </a:p>
        </p:txBody>
      </p:sp>
      <p:sp>
        <p:nvSpPr>
          <p:cNvPr id="12" name="Text Box 15"/>
          <p:cNvSpPr txBox="1">
            <a:spLocks noChangeArrowheads="1"/>
          </p:cNvSpPr>
          <p:nvPr/>
        </p:nvSpPr>
        <p:spPr bwMode="auto">
          <a:xfrm>
            <a:off x="852488" y="3516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endParaRPr lang="en-US" altLang="en-US" sz="1400">
              <a:latin typeface="Times New Roman" panose="02020603050405020304" pitchFamily="18" charset="0"/>
              <a:ea typeface="+mn-ea"/>
              <a:cs typeface="Times New Roman" panose="02020603050405020304" pitchFamily="18" charset="0"/>
            </a:endParaRPr>
          </a:p>
        </p:txBody>
      </p:sp>
      <p:sp>
        <p:nvSpPr>
          <p:cNvPr id="13" name="Text Box 16"/>
          <p:cNvSpPr txBox="1">
            <a:spLocks noChangeArrowheads="1"/>
          </p:cNvSpPr>
          <p:nvPr/>
        </p:nvSpPr>
        <p:spPr bwMode="auto">
          <a:xfrm>
            <a:off x="871538" y="32305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endParaRPr lang="en-US" altLang="en-US" sz="1400">
              <a:latin typeface="Times New Roman" panose="02020603050405020304" pitchFamily="18" charset="0"/>
              <a:ea typeface="+mn-ea"/>
              <a:cs typeface="Times New Roman" panose="02020603050405020304" pitchFamily="18" charset="0"/>
            </a:endParaRPr>
          </a:p>
        </p:txBody>
      </p:sp>
      <p:sp>
        <p:nvSpPr>
          <p:cNvPr id="14" name="Text Box 17"/>
          <p:cNvSpPr txBox="1">
            <a:spLocks noChangeArrowheads="1"/>
          </p:cNvSpPr>
          <p:nvPr/>
        </p:nvSpPr>
        <p:spPr bwMode="auto">
          <a:xfrm>
            <a:off x="862013" y="293528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endParaRPr lang="en-US" altLang="en-US" sz="1400">
              <a:latin typeface="Times New Roman" panose="02020603050405020304" pitchFamily="18" charset="0"/>
              <a:ea typeface="+mn-ea"/>
              <a:cs typeface="Times New Roman" panose="02020603050405020304" pitchFamily="18" charset="0"/>
            </a:endParaRPr>
          </a:p>
        </p:txBody>
      </p:sp>
      <p:sp>
        <p:nvSpPr>
          <p:cNvPr id="15" name="Oval 18"/>
          <p:cNvSpPr>
            <a:spLocks noChangeArrowheads="1"/>
          </p:cNvSpPr>
          <p:nvPr/>
        </p:nvSpPr>
        <p:spPr bwMode="auto">
          <a:xfrm>
            <a:off x="1231900" y="2144708"/>
            <a:ext cx="598488" cy="304800"/>
          </a:xfrm>
          <a:prstGeom prst="ellipse">
            <a:avLst/>
          </a:prstGeom>
          <a:solidFill>
            <a:srgbClr val="CCFF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endParaRPr lang="en-US" altLang="en-US">
              <a:latin typeface="Times New Roman" panose="02020603050405020304" pitchFamily="18" charset="0"/>
              <a:ea typeface="+mn-ea"/>
              <a:cs typeface="Times New Roman" panose="02020603050405020304" pitchFamily="18" charset="0"/>
            </a:endParaRPr>
          </a:p>
        </p:txBody>
      </p:sp>
      <p:grpSp>
        <p:nvGrpSpPr>
          <p:cNvPr id="16" name="Group 19"/>
          <p:cNvGrpSpPr/>
          <p:nvPr/>
        </p:nvGrpSpPr>
        <p:grpSpPr bwMode="auto">
          <a:xfrm>
            <a:off x="1200150" y="2468558"/>
            <a:ext cx="619125" cy="227012"/>
            <a:chOff x="756" y="1616"/>
            <a:chExt cx="390" cy="143"/>
          </a:xfrm>
        </p:grpSpPr>
        <p:sp>
          <p:nvSpPr>
            <p:cNvPr id="17" name="Rectangle 20"/>
            <p:cNvSpPr>
              <a:spLocks noChangeArrowheads="1"/>
            </p:cNvSpPr>
            <p:nvPr/>
          </p:nvSpPr>
          <p:spPr bwMode="auto">
            <a:xfrm>
              <a:off x="756" y="1616"/>
              <a:ext cx="390" cy="143"/>
            </a:xfrm>
            <a:prstGeom prst="rect">
              <a:avLst/>
            </a:prstGeom>
            <a:solidFill>
              <a:srgbClr val="FFFF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Rectangle 21"/>
            <p:cNvSpPr>
              <a:spLocks noChangeArrowheads="1"/>
            </p:cNvSpPr>
            <p:nvPr/>
          </p:nvSpPr>
          <p:spPr bwMode="auto">
            <a:xfrm>
              <a:off x="833" y="1635"/>
              <a:ext cx="232" cy="109"/>
            </a:xfrm>
            <a:prstGeom prst="rect">
              <a:avLst/>
            </a:prstGeom>
            <a:solidFill>
              <a:srgbClr val="FFFFFF"/>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Rectangle 22"/>
            <p:cNvSpPr>
              <a:spLocks noChangeArrowheads="1"/>
            </p:cNvSpPr>
            <p:nvPr/>
          </p:nvSpPr>
          <p:spPr bwMode="auto">
            <a:xfrm>
              <a:off x="1081" y="1699"/>
              <a:ext cx="39" cy="36"/>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3"/>
            <p:cNvSpPr>
              <a:spLocks noChangeArrowheads="1"/>
            </p:cNvSpPr>
            <p:nvPr/>
          </p:nvSpPr>
          <p:spPr bwMode="auto">
            <a:xfrm>
              <a:off x="773" y="1701"/>
              <a:ext cx="39" cy="38"/>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1" name="Rectangle 24"/>
          <p:cNvSpPr>
            <a:spLocks noChangeArrowheads="1"/>
          </p:cNvSpPr>
          <p:nvPr/>
        </p:nvSpPr>
        <p:spPr bwMode="auto">
          <a:xfrm>
            <a:off x="4309056" y="1581145"/>
            <a:ext cx="2254250" cy="19812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5"/>
          <p:cNvSpPr>
            <a:spLocks noChangeArrowheads="1"/>
          </p:cNvSpPr>
          <p:nvPr/>
        </p:nvSpPr>
        <p:spPr bwMode="auto">
          <a:xfrm>
            <a:off x="4255081" y="1658933"/>
            <a:ext cx="2225675" cy="1979612"/>
          </a:xfrm>
          <a:prstGeom prst="rect">
            <a:avLst/>
          </a:prstGeom>
          <a:solidFill>
            <a:srgbClr val="FFFFFF"/>
          </a:solidFill>
          <a:ln w="2844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Text Box 26"/>
          <p:cNvSpPr txBox="1">
            <a:spLocks noChangeArrowheads="1"/>
          </p:cNvSpPr>
          <p:nvPr/>
        </p:nvSpPr>
        <p:spPr bwMode="auto">
          <a:xfrm>
            <a:off x="4680531" y="23875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endParaRPr lang="en-US" altLang="en-US" sz="1400">
              <a:latin typeface="Times New Roman" panose="02020603050405020304" pitchFamily="18" charset="0"/>
              <a:ea typeface="+mn-ea"/>
              <a:cs typeface="Times New Roman" panose="02020603050405020304" pitchFamily="18" charset="0"/>
            </a:endParaRPr>
          </a:p>
        </p:txBody>
      </p:sp>
      <p:sp>
        <p:nvSpPr>
          <p:cNvPr id="24" name="Text Box 27"/>
          <p:cNvSpPr txBox="1">
            <a:spLocks noChangeArrowheads="1"/>
          </p:cNvSpPr>
          <p:nvPr/>
        </p:nvSpPr>
        <p:spPr bwMode="auto">
          <a:xfrm>
            <a:off x="4734506" y="1611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endParaRPr lang="en-US" altLang="en-US" sz="1400">
              <a:latin typeface="Times New Roman" panose="02020603050405020304" pitchFamily="18" charset="0"/>
              <a:ea typeface="+mn-ea"/>
              <a:cs typeface="Times New Roman" panose="02020603050405020304" pitchFamily="18" charset="0"/>
            </a:endParaRPr>
          </a:p>
        </p:txBody>
      </p:sp>
      <p:sp>
        <p:nvSpPr>
          <p:cNvPr id="25" name="Text Box 28"/>
          <p:cNvSpPr txBox="1">
            <a:spLocks noChangeArrowheads="1"/>
          </p:cNvSpPr>
          <p:nvPr/>
        </p:nvSpPr>
        <p:spPr bwMode="auto">
          <a:xfrm>
            <a:off x="4674181" y="32924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endParaRPr lang="en-US" altLang="en-US" sz="1400">
              <a:latin typeface="Times New Roman" panose="02020603050405020304" pitchFamily="18" charset="0"/>
              <a:ea typeface="+mn-ea"/>
              <a:cs typeface="Times New Roman" panose="02020603050405020304" pitchFamily="18" charset="0"/>
            </a:endParaRPr>
          </a:p>
        </p:txBody>
      </p:sp>
      <p:sp>
        <p:nvSpPr>
          <p:cNvPr id="26" name="Text Box 29"/>
          <p:cNvSpPr txBox="1">
            <a:spLocks noChangeArrowheads="1"/>
          </p:cNvSpPr>
          <p:nvPr/>
        </p:nvSpPr>
        <p:spPr bwMode="auto">
          <a:xfrm>
            <a:off x="4674181" y="30067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endParaRPr lang="en-US" altLang="en-US" sz="1400">
              <a:latin typeface="Times New Roman" panose="02020603050405020304" pitchFamily="18" charset="0"/>
              <a:ea typeface="+mn-ea"/>
              <a:cs typeface="Times New Roman" panose="02020603050405020304" pitchFamily="18" charset="0"/>
            </a:endParaRPr>
          </a:p>
        </p:txBody>
      </p:sp>
      <p:sp>
        <p:nvSpPr>
          <p:cNvPr id="27" name="Oval 30"/>
          <p:cNvSpPr>
            <a:spLocks noChangeArrowheads="1"/>
          </p:cNvSpPr>
          <p:nvPr/>
        </p:nvSpPr>
        <p:spPr bwMode="auto">
          <a:xfrm>
            <a:off x="4374144" y="1917695"/>
            <a:ext cx="598487" cy="304800"/>
          </a:xfrm>
          <a:prstGeom prst="ellipse">
            <a:avLst/>
          </a:prstGeom>
          <a:solidFill>
            <a:srgbClr val="CCFF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endParaRPr lang="en-US" altLang="en-US">
              <a:latin typeface="Times New Roman" panose="02020603050405020304" pitchFamily="18" charset="0"/>
              <a:ea typeface="+mn-ea"/>
              <a:cs typeface="Times New Roman" panose="02020603050405020304" pitchFamily="18" charset="0"/>
            </a:endParaRPr>
          </a:p>
        </p:txBody>
      </p:sp>
      <p:sp>
        <p:nvSpPr>
          <p:cNvPr id="28" name="Rectangle 31"/>
          <p:cNvSpPr>
            <a:spLocks noChangeArrowheads="1"/>
          </p:cNvSpPr>
          <p:nvPr/>
        </p:nvSpPr>
        <p:spPr bwMode="auto">
          <a:xfrm>
            <a:off x="8546336" y="1806570"/>
            <a:ext cx="1296987" cy="19812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9" name="Rectangle 32"/>
          <p:cNvSpPr>
            <a:spLocks noChangeArrowheads="1"/>
          </p:cNvSpPr>
          <p:nvPr/>
        </p:nvSpPr>
        <p:spPr bwMode="auto">
          <a:xfrm>
            <a:off x="8349486" y="1847845"/>
            <a:ext cx="1631950" cy="1979613"/>
          </a:xfrm>
          <a:prstGeom prst="rect">
            <a:avLst/>
          </a:prstGeom>
          <a:solidFill>
            <a:srgbClr val="FFFFFF"/>
          </a:solidFill>
          <a:ln w="2844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0" name="Text Box 33"/>
          <p:cNvSpPr txBox="1">
            <a:spLocks noChangeArrowheads="1"/>
          </p:cNvSpPr>
          <p:nvPr/>
        </p:nvSpPr>
        <p:spPr bwMode="auto">
          <a:xfrm>
            <a:off x="8474898" y="26034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endParaRPr lang="en-US" altLang="en-US" sz="1400">
              <a:latin typeface="Times New Roman" panose="02020603050405020304" pitchFamily="18" charset="0"/>
              <a:ea typeface="+mn-ea"/>
              <a:cs typeface="Times New Roman" panose="02020603050405020304" pitchFamily="18" charset="0"/>
            </a:endParaRPr>
          </a:p>
        </p:txBody>
      </p:sp>
      <p:sp>
        <p:nvSpPr>
          <p:cNvPr id="31" name="Text Box 34"/>
          <p:cNvSpPr txBox="1">
            <a:spLocks noChangeArrowheads="1"/>
          </p:cNvSpPr>
          <p:nvPr/>
        </p:nvSpPr>
        <p:spPr bwMode="auto">
          <a:xfrm>
            <a:off x="8509823" y="18510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endParaRPr lang="en-US" altLang="en-US" sz="1400">
              <a:latin typeface="Times New Roman" panose="02020603050405020304" pitchFamily="18" charset="0"/>
              <a:ea typeface="+mn-ea"/>
              <a:cs typeface="Times New Roman" panose="02020603050405020304" pitchFamily="18" charset="0"/>
            </a:endParaRPr>
          </a:p>
        </p:txBody>
      </p:sp>
      <p:sp>
        <p:nvSpPr>
          <p:cNvPr id="32" name="Text Box 35"/>
          <p:cNvSpPr txBox="1">
            <a:spLocks noChangeArrowheads="1"/>
          </p:cNvSpPr>
          <p:nvPr/>
        </p:nvSpPr>
        <p:spPr bwMode="auto">
          <a:xfrm>
            <a:off x="8517761" y="35083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endParaRPr lang="en-US" altLang="en-US" sz="1400">
              <a:latin typeface="Times New Roman" panose="02020603050405020304" pitchFamily="18" charset="0"/>
              <a:ea typeface="+mn-ea"/>
              <a:cs typeface="Times New Roman" panose="02020603050405020304" pitchFamily="18" charset="0"/>
            </a:endParaRPr>
          </a:p>
        </p:txBody>
      </p:sp>
      <p:sp>
        <p:nvSpPr>
          <p:cNvPr id="33" name="Text Box 36"/>
          <p:cNvSpPr txBox="1">
            <a:spLocks noChangeArrowheads="1"/>
          </p:cNvSpPr>
          <p:nvPr/>
        </p:nvSpPr>
        <p:spPr bwMode="auto">
          <a:xfrm>
            <a:off x="8484423" y="32226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endParaRPr lang="en-US" altLang="en-US" sz="1400">
              <a:latin typeface="Times New Roman" panose="02020603050405020304" pitchFamily="18" charset="0"/>
              <a:ea typeface="+mn-ea"/>
              <a:cs typeface="Times New Roman" panose="02020603050405020304" pitchFamily="18" charset="0"/>
            </a:endParaRPr>
          </a:p>
        </p:txBody>
      </p:sp>
      <p:sp>
        <p:nvSpPr>
          <p:cNvPr id="34" name="Text Box 37"/>
          <p:cNvSpPr txBox="1">
            <a:spLocks noChangeArrowheads="1"/>
          </p:cNvSpPr>
          <p:nvPr/>
        </p:nvSpPr>
        <p:spPr bwMode="auto">
          <a:xfrm>
            <a:off x="8474898" y="29273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endParaRPr lang="en-US" altLang="en-US" sz="1400">
              <a:latin typeface="Times New Roman" panose="02020603050405020304" pitchFamily="18" charset="0"/>
              <a:ea typeface="+mn-ea"/>
              <a:cs typeface="Times New Roman" panose="02020603050405020304" pitchFamily="18" charset="0"/>
            </a:endParaRPr>
          </a:p>
        </p:txBody>
      </p:sp>
      <p:sp>
        <p:nvSpPr>
          <p:cNvPr id="35" name="Oval 38"/>
          <p:cNvSpPr>
            <a:spLocks noChangeArrowheads="1"/>
          </p:cNvSpPr>
          <p:nvPr/>
        </p:nvSpPr>
        <p:spPr bwMode="auto">
          <a:xfrm>
            <a:off x="8430448" y="2144708"/>
            <a:ext cx="598488" cy="304800"/>
          </a:xfrm>
          <a:prstGeom prst="ellipse">
            <a:avLst/>
          </a:prstGeom>
          <a:solidFill>
            <a:srgbClr val="CCFF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P2</a:t>
            </a:r>
            <a:endParaRPr lang="en-US" altLang="en-US">
              <a:latin typeface="Times New Roman" panose="02020603050405020304" pitchFamily="18" charset="0"/>
              <a:ea typeface="+mn-ea"/>
              <a:cs typeface="Times New Roman" panose="02020603050405020304" pitchFamily="18" charset="0"/>
            </a:endParaRPr>
          </a:p>
        </p:txBody>
      </p:sp>
      <p:sp>
        <p:nvSpPr>
          <p:cNvPr id="36" name="Freeform 39"/>
          <p:cNvSpPr>
            <a:spLocks noChangeArrowheads="1"/>
          </p:cNvSpPr>
          <p:nvPr/>
        </p:nvSpPr>
        <p:spPr bwMode="auto">
          <a:xfrm>
            <a:off x="10005248" y="1827208"/>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37" name="Group 40"/>
          <p:cNvGrpSpPr/>
          <p:nvPr/>
        </p:nvGrpSpPr>
        <p:grpSpPr bwMode="auto">
          <a:xfrm>
            <a:off x="1865313" y="5073645"/>
            <a:ext cx="1973262" cy="658813"/>
            <a:chOff x="1175" y="3257"/>
            <a:chExt cx="1243" cy="415"/>
          </a:xfrm>
        </p:grpSpPr>
        <p:sp>
          <p:nvSpPr>
            <p:cNvPr id="38" name="Rectangle 41"/>
            <p:cNvSpPr>
              <a:spLocks noChangeArrowheads="1"/>
            </p:cNvSpPr>
            <p:nvPr/>
          </p:nvSpPr>
          <p:spPr bwMode="auto">
            <a:xfrm>
              <a:off x="1618" y="3257"/>
              <a:ext cx="677" cy="137"/>
            </a:xfrm>
            <a:prstGeom prst="rect">
              <a:avLst/>
            </a:prstGeom>
            <a:solidFill>
              <a:srgbClr val="00CC9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Line 42"/>
            <p:cNvSpPr>
              <a:spLocks noChangeShapeType="1"/>
            </p:cNvSpPr>
            <p:nvPr/>
          </p:nvSpPr>
          <p:spPr bwMode="auto">
            <a:xfrm>
              <a:off x="2244" y="3330"/>
              <a:ext cx="174" cy="0"/>
            </a:xfrm>
            <a:prstGeom prst="line">
              <a:avLst/>
            </a:prstGeom>
            <a:noFill/>
            <a:ln w="3816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Text Box 43"/>
            <p:cNvSpPr txBox="1">
              <a:spLocks noChangeArrowheads="1"/>
            </p:cNvSpPr>
            <p:nvPr/>
          </p:nvSpPr>
          <p:spPr bwMode="auto">
            <a:xfrm>
              <a:off x="1175" y="3382"/>
              <a:ext cx="1201"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源IP，端口：A，9157</a:t>
              </a:r>
              <a:endParaRPr lang="en-US" altLang="en-US" sz="1400">
                <a:latin typeface="Times New Roman" panose="02020603050405020304" pitchFamily="18" charset="0"/>
                <a:ea typeface="+mn-ea"/>
                <a:cs typeface="Times New Roman" panose="02020603050405020304" pitchFamily="18" charset="0"/>
              </a:endParaRP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目的IP，端口：B，80</a:t>
              </a:r>
              <a:endParaRPr lang="en-US" altLang="en-US" sz="1400">
                <a:latin typeface="Times New Roman" panose="02020603050405020304" pitchFamily="18" charset="0"/>
                <a:ea typeface="+mn-ea"/>
                <a:cs typeface="Times New Roman" panose="02020603050405020304" pitchFamily="18" charset="0"/>
              </a:endParaRPr>
            </a:p>
          </p:txBody>
        </p:sp>
      </p:grpSp>
      <p:grpSp>
        <p:nvGrpSpPr>
          <p:cNvPr id="41" name="Group 44"/>
          <p:cNvGrpSpPr/>
          <p:nvPr/>
        </p:nvGrpSpPr>
        <p:grpSpPr bwMode="auto">
          <a:xfrm>
            <a:off x="1666875" y="4383083"/>
            <a:ext cx="2181225" cy="658812"/>
            <a:chOff x="1050" y="2822"/>
            <a:chExt cx="1374" cy="415"/>
          </a:xfrm>
        </p:grpSpPr>
        <p:sp>
          <p:nvSpPr>
            <p:cNvPr id="42" name="Rectangle 45"/>
            <p:cNvSpPr>
              <a:spLocks noChangeArrowheads="1"/>
            </p:cNvSpPr>
            <p:nvPr/>
          </p:nvSpPr>
          <p:spPr bwMode="auto">
            <a:xfrm>
              <a:off x="1168" y="2822"/>
              <a:ext cx="677" cy="137"/>
            </a:xfrm>
            <a:prstGeom prst="rect">
              <a:avLst/>
            </a:prstGeom>
            <a:solidFill>
              <a:srgbClr val="00CC9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Line 46"/>
            <p:cNvSpPr>
              <a:spLocks noChangeShapeType="1"/>
            </p:cNvSpPr>
            <p:nvPr/>
          </p:nvSpPr>
          <p:spPr bwMode="auto">
            <a:xfrm>
              <a:off x="1050" y="2909"/>
              <a:ext cx="174" cy="0"/>
            </a:xfrm>
            <a:prstGeom prst="line">
              <a:avLst/>
            </a:prstGeom>
            <a:noFill/>
            <a:ln w="38160" cap="sq">
              <a:solidFill>
                <a:srgbClr val="CC0000"/>
              </a:solidFill>
              <a:miter lim="800000"/>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4" name="Text Box 47"/>
            <p:cNvSpPr txBox="1">
              <a:spLocks noChangeArrowheads="1"/>
            </p:cNvSpPr>
            <p:nvPr/>
          </p:nvSpPr>
          <p:spPr bwMode="auto">
            <a:xfrm>
              <a:off x="1122" y="2947"/>
              <a:ext cx="130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源IP，端口：B，80</a:t>
              </a:r>
              <a:endParaRPr lang="en-US" altLang="en-US" sz="1400">
                <a:latin typeface="Times New Roman" panose="02020603050405020304" pitchFamily="18" charset="0"/>
                <a:ea typeface="+mn-ea"/>
                <a:cs typeface="Times New Roman" panose="02020603050405020304" pitchFamily="18" charset="0"/>
              </a:endParaRP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目的IP，端口：A，9157</a:t>
              </a:r>
              <a:endParaRPr lang="en-US" altLang="en-US" sz="1400">
                <a:latin typeface="Times New Roman" panose="02020603050405020304" pitchFamily="18" charset="0"/>
                <a:ea typeface="+mn-ea"/>
                <a:cs typeface="Times New Roman" panose="02020603050405020304" pitchFamily="18" charset="0"/>
              </a:endParaRPr>
            </a:p>
          </p:txBody>
        </p:sp>
      </p:grpSp>
      <p:sp>
        <p:nvSpPr>
          <p:cNvPr id="45" name="Line 50"/>
          <p:cNvSpPr>
            <a:spLocks noChangeShapeType="1"/>
          </p:cNvSpPr>
          <p:nvPr/>
        </p:nvSpPr>
        <p:spPr bwMode="auto">
          <a:xfrm>
            <a:off x="4231269" y="3335333"/>
            <a:ext cx="2233612" cy="1587"/>
          </a:xfrm>
          <a:prstGeom prst="line">
            <a:avLst/>
          </a:prstGeom>
          <a:noFill/>
          <a:ln w="1908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6" name="Line 51"/>
          <p:cNvSpPr>
            <a:spLocks noChangeShapeType="1"/>
          </p:cNvSpPr>
          <p:nvPr/>
        </p:nvSpPr>
        <p:spPr bwMode="auto">
          <a:xfrm>
            <a:off x="4247144" y="3033708"/>
            <a:ext cx="2233612" cy="1587"/>
          </a:xfrm>
          <a:prstGeom prst="line">
            <a:avLst/>
          </a:prstGeom>
          <a:noFill/>
          <a:ln w="1908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Text Box 52"/>
          <p:cNvSpPr txBox="1">
            <a:spLocks noChangeArrowheads="1"/>
          </p:cNvSpPr>
          <p:nvPr/>
        </p:nvSpPr>
        <p:spPr bwMode="auto">
          <a:xfrm>
            <a:off x="4634494" y="26987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endParaRPr lang="en-US" altLang="en-US" sz="1400">
              <a:latin typeface="Times New Roman" panose="02020603050405020304" pitchFamily="18" charset="0"/>
              <a:ea typeface="+mn-ea"/>
              <a:cs typeface="Times New Roman" panose="02020603050405020304" pitchFamily="18" charset="0"/>
            </a:endParaRPr>
          </a:p>
        </p:txBody>
      </p:sp>
      <p:sp>
        <p:nvSpPr>
          <p:cNvPr id="48" name="Line 53"/>
          <p:cNvSpPr>
            <a:spLocks noChangeShapeType="1"/>
          </p:cNvSpPr>
          <p:nvPr/>
        </p:nvSpPr>
        <p:spPr bwMode="auto">
          <a:xfrm>
            <a:off x="4250319" y="2711445"/>
            <a:ext cx="2233612" cy="1588"/>
          </a:xfrm>
          <a:prstGeom prst="line">
            <a:avLst/>
          </a:prstGeom>
          <a:noFill/>
          <a:ln w="1908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Line 54"/>
          <p:cNvSpPr>
            <a:spLocks noChangeShapeType="1"/>
          </p:cNvSpPr>
          <p:nvPr/>
        </p:nvSpPr>
        <p:spPr bwMode="auto">
          <a:xfrm>
            <a:off x="4253494" y="2389183"/>
            <a:ext cx="2233612" cy="1587"/>
          </a:xfrm>
          <a:prstGeom prst="line">
            <a:avLst/>
          </a:prstGeom>
          <a:noFill/>
          <a:ln w="1908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0" name="Group 55"/>
          <p:cNvGrpSpPr/>
          <p:nvPr/>
        </p:nvGrpSpPr>
        <p:grpSpPr bwMode="auto">
          <a:xfrm>
            <a:off x="4429706" y="2251070"/>
            <a:ext cx="471488" cy="227013"/>
            <a:chOff x="2238" y="1479"/>
            <a:chExt cx="297" cy="143"/>
          </a:xfrm>
        </p:grpSpPr>
        <p:sp>
          <p:nvSpPr>
            <p:cNvPr id="51" name="Rectangle 56"/>
            <p:cNvSpPr>
              <a:spLocks noChangeArrowheads="1"/>
            </p:cNvSpPr>
            <p:nvPr/>
          </p:nvSpPr>
          <p:spPr bwMode="auto">
            <a:xfrm>
              <a:off x="2238" y="1479"/>
              <a:ext cx="297" cy="143"/>
            </a:xfrm>
            <a:prstGeom prst="rect">
              <a:avLst/>
            </a:prstGeom>
            <a:solidFill>
              <a:srgbClr val="FFFF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Rectangle 57"/>
            <p:cNvSpPr>
              <a:spLocks noChangeArrowheads="1"/>
            </p:cNvSpPr>
            <p:nvPr/>
          </p:nvSpPr>
          <p:spPr bwMode="auto">
            <a:xfrm>
              <a:off x="2296" y="1498"/>
              <a:ext cx="177" cy="109"/>
            </a:xfrm>
            <a:prstGeom prst="rect">
              <a:avLst/>
            </a:prstGeom>
            <a:solidFill>
              <a:srgbClr val="FFFFFF"/>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58"/>
            <p:cNvSpPr>
              <a:spLocks noChangeArrowheads="1"/>
            </p:cNvSpPr>
            <p:nvPr/>
          </p:nvSpPr>
          <p:spPr bwMode="auto">
            <a:xfrm>
              <a:off x="2485" y="1562"/>
              <a:ext cx="30" cy="36"/>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59"/>
            <p:cNvSpPr>
              <a:spLocks noChangeArrowheads="1"/>
            </p:cNvSpPr>
            <p:nvPr/>
          </p:nvSpPr>
          <p:spPr bwMode="auto">
            <a:xfrm>
              <a:off x="2251" y="1564"/>
              <a:ext cx="30" cy="38"/>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5" name="Oval 60"/>
          <p:cNvSpPr>
            <a:spLocks noChangeArrowheads="1"/>
          </p:cNvSpPr>
          <p:nvPr/>
        </p:nvSpPr>
        <p:spPr bwMode="auto">
          <a:xfrm>
            <a:off x="5740981" y="1922458"/>
            <a:ext cx="598488" cy="304800"/>
          </a:xfrm>
          <a:prstGeom prst="ellipse">
            <a:avLst/>
          </a:prstGeom>
          <a:solidFill>
            <a:srgbClr val="CCFF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P6</a:t>
            </a:r>
            <a:endParaRPr lang="en-US" altLang="en-US">
              <a:latin typeface="Times New Roman" panose="02020603050405020304" pitchFamily="18" charset="0"/>
              <a:ea typeface="+mn-ea"/>
              <a:cs typeface="Times New Roman" panose="02020603050405020304" pitchFamily="18" charset="0"/>
            </a:endParaRPr>
          </a:p>
        </p:txBody>
      </p:sp>
      <p:sp>
        <p:nvSpPr>
          <p:cNvPr id="56" name="Oval 61"/>
          <p:cNvSpPr>
            <a:spLocks noChangeArrowheads="1"/>
          </p:cNvSpPr>
          <p:nvPr/>
        </p:nvSpPr>
        <p:spPr bwMode="auto">
          <a:xfrm>
            <a:off x="5069469" y="1920870"/>
            <a:ext cx="598487" cy="304800"/>
          </a:xfrm>
          <a:prstGeom prst="ellipse">
            <a:avLst/>
          </a:prstGeom>
          <a:solidFill>
            <a:srgbClr val="CCFF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P5</a:t>
            </a:r>
            <a:endParaRPr lang="en-US" altLang="en-US">
              <a:latin typeface="Times New Roman" panose="02020603050405020304" pitchFamily="18" charset="0"/>
              <a:ea typeface="+mn-ea"/>
              <a:cs typeface="Times New Roman" panose="02020603050405020304" pitchFamily="18" charset="0"/>
            </a:endParaRPr>
          </a:p>
        </p:txBody>
      </p:sp>
      <p:grpSp>
        <p:nvGrpSpPr>
          <p:cNvPr id="57" name="Group 62"/>
          <p:cNvGrpSpPr/>
          <p:nvPr/>
        </p:nvGrpSpPr>
        <p:grpSpPr bwMode="auto">
          <a:xfrm>
            <a:off x="5134556" y="2255833"/>
            <a:ext cx="471488" cy="227012"/>
            <a:chOff x="2682" y="1482"/>
            <a:chExt cx="297" cy="143"/>
          </a:xfrm>
        </p:grpSpPr>
        <p:sp>
          <p:nvSpPr>
            <p:cNvPr id="58" name="Rectangle 63"/>
            <p:cNvSpPr>
              <a:spLocks noChangeArrowheads="1"/>
            </p:cNvSpPr>
            <p:nvPr/>
          </p:nvSpPr>
          <p:spPr bwMode="auto">
            <a:xfrm>
              <a:off x="2682" y="1482"/>
              <a:ext cx="297" cy="143"/>
            </a:xfrm>
            <a:prstGeom prst="rect">
              <a:avLst/>
            </a:prstGeom>
            <a:solidFill>
              <a:srgbClr val="FFFF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Rectangle 64"/>
            <p:cNvSpPr>
              <a:spLocks noChangeArrowheads="1"/>
            </p:cNvSpPr>
            <p:nvPr/>
          </p:nvSpPr>
          <p:spPr bwMode="auto">
            <a:xfrm>
              <a:off x="2740" y="1501"/>
              <a:ext cx="177" cy="109"/>
            </a:xfrm>
            <a:prstGeom prst="rect">
              <a:avLst/>
            </a:prstGeom>
            <a:solidFill>
              <a:srgbClr val="FFFFFF"/>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Rectangle 65"/>
            <p:cNvSpPr>
              <a:spLocks noChangeArrowheads="1"/>
            </p:cNvSpPr>
            <p:nvPr/>
          </p:nvSpPr>
          <p:spPr bwMode="auto">
            <a:xfrm>
              <a:off x="2929" y="1565"/>
              <a:ext cx="30" cy="36"/>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Rectangle 66"/>
            <p:cNvSpPr>
              <a:spLocks noChangeArrowheads="1"/>
            </p:cNvSpPr>
            <p:nvPr/>
          </p:nvSpPr>
          <p:spPr bwMode="auto">
            <a:xfrm>
              <a:off x="2695" y="1567"/>
              <a:ext cx="30" cy="38"/>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62" name="Group 67"/>
          <p:cNvGrpSpPr/>
          <p:nvPr/>
        </p:nvGrpSpPr>
        <p:grpSpPr bwMode="auto">
          <a:xfrm>
            <a:off x="5806069" y="2260595"/>
            <a:ext cx="471487" cy="227013"/>
            <a:chOff x="3105" y="1485"/>
            <a:chExt cx="297" cy="143"/>
          </a:xfrm>
        </p:grpSpPr>
        <p:sp>
          <p:nvSpPr>
            <p:cNvPr id="63" name="Rectangle 68"/>
            <p:cNvSpPr>
              <a:spLocks noChangeArrowheads="1"/>
            </p:cNvSpPr>
            <p:nvPr/>
          </p:nvSpPr>
          <p:spPr bwMode="auto">
            <a:xfrm>
              <a:off x="3105" y="1485"/>
              <a:ext cx="297" cy="143"/>
            </a:xfrm>
            <a:prstGeom prst="rect">
              <a:avLst/>
            </a:prstGeom>
            <a:solidFill>
              <a:srgbClr val="FFFF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69"/>
            <p:cNvSpPr>
              <a:spLocks noChangeArrowheads="1"/>
            </p:cNvSpPr>
            <p:nvPr/>
          </p:nvSpPr>
          <p:spPr bwMode="auto">
            <a:xfrm>
              <a:off x="3163" y="1503"/>
              <a:ext cx="177" cy="109"/>
            </a:xfrm>
            <a:prstGeom prst="rect">
              <a:avLst/>
            </a:prstGeom>
            <a:solidFill>
              <a:srgbClr val="FFFFFF"/>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70"/>
            <p:cNvSpPr>
              <a:spLocks noChangeArrowheads="1"/>
            </p:cNvSpPr>
            <p:nvPr/>
          </p:nvSpPr>
          <p:spPr bwMode="auto">
            <a:xfrm>
              <a:off x="3352" y="1568"/>
              <a:ext cx="30" cy="36"/>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71"/>
            <p:cNvSpPr>
              <a:spLocks noChangeArrowheads="1"/>
            </p:cNvSpPr>
            <p:nvPr/>
          </p:nvSpPr>
          <p:spPr bwMode="auto">
            <a:xfrm>
              <a:off x="3118" y="1570"/>
              <a:ext cx="30" cy="38"/>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67" name="Line 72"/>
          <p:cNvSpPr>
            <a:spLocks noChangeShapeType="1"/>
          </p:cNvSpPr>
          <p:nvPr/>
        </p:nvSpPr>
        <p:spPr bwMode="auto">
          <a:xfrm>
            <a:off x="8341548" y="3551233"/>
            <a:ext cx="1638300" cy="1587"/>
          </a:xfrm>
          <a:prstGeom prst="line">
            <a:avLst/>
          </a:prstGeom>
          <a:noFill/>
          <a:ln w="1908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Line 73"/>
          <p:cNvSpPr>
            <a:spLocks noChangeShapeType="1"/>
          </p:cNvSpPr>
          <p:nvPr/>
        </p:nvSpPr>
        <p:spPr bwMode="auto">
          <a:xfrm>
            <a:off x="8332023" y="3255958"/>
            <a:ext cx="1638300" cy="1587"/>
          </a:xfrm>
          <a:prstGeom prst="line">
            <a:avLst/>
          </a:prstGeom>
          <a:noFill/>
          <a:ln w="1908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Line 74"/>
          <p:cNvSpPr>
            <a:spLocks noChangeShapeType="1"/>
          </p:cNvSpPr>
          <p:nvPr/>
        </p:nvSpPr>
        <p:spPr bwMode="auto">
          <a:xfrm>
            <a:off x="8332023" y="2960683"/>
            <a:ext cx="1638300" cy="1587"/>
          </a:xfrm>
          <a:prstGeom prst="line">
            <a:avLst/>
          </a:prstGeom>
          <a:noFill/>
          <a:ln w="1908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Line 75"/>
          <p:cNvSpPr>
            <a:spLocks noChangeShapeType="1"/>
          </p:cNvSpPr>
          <p:nvPr/>
        </p:nvSpPr>
        <p:spPr bwMode="auto">
          <a:xfrm>
            <a:off x="8332023" y="2655883"/>
            <a:ext cx="1638300" cy="1587"/>
          </a:xfrm>
          <a:prstGeom prst="line">
            <a:avLst/>
          </a:prstGeom>
          <a:noFill/>
          <a:ln w="1908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71" name="Group 76"/>
          <p:cNvGrpSpPr/>
          <p:nvPr/>
        </p:nvGrpSpPr>
        <p:grpSpPr bwMode="auto">
          <a:xfrm>
            <a:off x="8484423" y="2482845"/>
            <a:ext cx="471488" cy="227013"/>
            <a:chOff x="4098" y="1625"/>
            <a:chExt cx="297" cy="143"/>
          </a:xfrm>
        </p:grpSpPr>
        <p:sp>
          <p:nvSpPr>
            <p:cNvPr id="72" name="Rectangle 77"/>
            <p:cNvSpPr>
              <a:spLocks noChangeArrowheads="1"/>
            </p:cNvSpPr>
            <p:nvPr/>
          </p:nvSpPr>
          <p:spPr bwMode="auto">
            <a:xfrm>
              <a:off x="4098" y="1625"/>
              <a:ext cx="297" cy="143"/>
            </a:xfrm>
            <a:prstGeom prst="rect">
              <a:avLst/>
            </a:prstGeom>
            <a:solidFill>
              <a:srgbClr val="FFFF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78"/>
            <p:cNvSpPr>
              <a:spLocks noChangeArrowheads="1"/>
            </p:cNvSpPr>
            <p:nvPr/>
          </p:nvSpPr>
          <p:spPr bwMode="auto">
            <a:xfrm>
              <a:off x="4156" y="1644"/>
              <a:ext cx="177" cy="109"/>
            </a:xfrm>
            <a:prstGeom prst="rect">
              <a:avLst/>
            </a:prstGeom>
            <a:solidFill>
              <a:srgbClr val="FFFFFF"/>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79"/>
            <p:cNvSpPr>
              <a:spLocks noChangeArrowheads="1"/>
            </p:cNvSpPr>
            <p:nvPr/>
          </p:nvSpPr>
          <p:spPr bwMode="auto">
            <a:xfrm>
              <a:off x="4345" y="1708"/>
              <a:ext cx="30" cy="36"/>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Rectangle 80"/>
            <p:cNvSpPr>
              <a:spLocks noChangeArrowheads="1"/>
            </p:cNvSpPr>
            <p:nvPr/>
          </p:nvSpPr>
          <p:spPr bwMode="auto">
            <a:xfrm>
              <a:off x="4111" y="1710"/>
              <a:ext cx="30" cy="38"/>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76" name="Group 81"/>
          <p:cNvGrpSpPr/>
          <p:nvPr/>
        </p:nvGrpSpPr>
        <p:grpSpPr bwMode="auto">
          <a:xfrm>
            <a:off x="9279761" y="2473320"/>
            <a:ext cx="471487" cy="227013"/>
            <a:chOff x="4599" y="1619"/>
            <a:chExt cx="297" cy="143"/>
          </a:xfrm>
        </p:grpSpPr>
        <p:sp>
          <p:nvSpPr>
            <p:cNvPr id="77" name="Rectangle 82"/>
            <p:cNvSpPr>
              <a:spLocks noChangeArrowheads="1"/>
            </p:cNvSpPr>
            <p:nvPr/>
          </p:nvSpPr>
          <p:spPr bwMode="auto">
            <a:xfrm>
              <a:off x="4599" y="1619"/>
              <a:ext cx="297" cy="143"/>
            </a:xfrm>
            <a:prstGeom prst="rect">
              <a:avLst/>
            </a:prstGeom>
            <a:solidFill>
              <a:srgbClr val="FFFF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Rectangle 83"/>
            <p:cNvSpPr>
              <a:spLocks noChangeArrowheads="1"/>
            </p:cNvSpPr>
            <p:nvPr/>
          </p:nvSpPr>
          <p:spPr bwMode="auto">
            <a:xfrm>
              <a:off x="4657" y="1638"/>
              <a:ext cx="177" cy="109"/>
            </a:xfrm>
            <a:prstGeom prst="rect">
              <a:avLst/>
            </a:prstGeom>
            <a:solidFill>
              <a:srgbClr val="FFFFFF"/>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Rectangle 84"/>
            <p:cNvSpPr>
              <a:spLocks noChangeArrowheads="1"/>
            </p:cNvSpPr>
            <p:nvPr/>
          </p:nvSpPr>
          <p:spPr bwMode="auto">
            <a:xfrm>
              <a:off x="4846" y="1702"/>
              <a:ext cx="30" cy="36"/>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Rectangle 85"/>
            <p:cNvSpPr>
              <a:spLocks noChangeArrowheads="1"/>
            </p:cNvSpPr>
            <p:nvPr/>
          </p:nvSpPr>
          <p:spPr bwMode="auto">
            <a:xfrm>
              <a:off x="4612" y="1704"/>
              <a:ext cx="30" cy="38"/>
            </a:xfrm>
            <a:prstGeom prst="rect">
              <a:avLst/>
            </a:prstGeom>
            <a:solidFill>
              <a:srgbClr val="CC9900"/>
            </a:solidFill>
            <a:ln w="9360" cap="sq">
              <a:solidFill>
                <a:srgbClr val="CC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1" name="Oval 86"/>
          <p:cNvSpPr>
            <a:spLocks noChangeArrowheads="1"/>
          </p:cNvSpPr>
          <p:nvPr/>
        </p:nvSpPr>
        <p:spPr bwMode="auto">
          <a:xfrm>
            <a:off x="9221023" y="2139945"/>
            <a:ext cx="598488" cy="304800"/>
          </a:xfrm>
          <a:prstGeom prst="ellipse">
            <a:avLst/>
          </a:prstGeom>
          <a:solidFill>
            <a:srgbClr val="CCFF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endParaRPr lang="en-US" altLang="en-US">
              <a:latin typeface="Times New Roman" panose="02020603050405020304" pitchFamily="18" charset="0"/>
              <a:ea typeface="+mn-ea"/>
              <a:cs typeface="Times New Roman" panose="02020603050405020304" pitchFamily="18" charset="0"/>
            </a:endParaRPr>
          </a:p>
        </p:txBody>
      </p:sp>
      <p:sp>
        <p:nvSpPr>
          <p:cNvPr id="82" name="Freeform 87"/>
          <p:cNvSpPr/>
          <p:nvPr/>
        </p:nvSpPr>
        <p:spPr bwMode="auto">
          <a:xfrm>
            <a:off x="1493838" y="2343145"/>
            <a:ext cx="3658181" cy="2695575"/>
          </a:xfrm>
          <a:custGeom>
            <a:avLst/>
            <a:gdLst>
              <a:gd name="G0" fmla="+- 131 0 0"/>
              <a:gd name="G1" fmla="+- 1698 0 0"/>
              <a:gd name="G2" fmla="+- 1 0 0"/>
              <a:gd name="G3" fmla="+- 1 0 0"/>
              <a:gd name="G4" fmla="+- 1 0 0"/>
              <a:gd name="T0" fmla="*/ 0 w 1698"/>
              <a:gd name="T1" fmla="*/ 131 h 1698"/>
              <a:gd name="T2" fmla="*/ 0 w 1698"/>
              <a:gd name="T3" fmla="*/ 1698 h 1698"/>
              <a:gd name="T4" fmla="*/ 1698 w 1698"/>
              <a:gd name="T5" fmla="*/ 1690 h 1698"/>
              <a:gd name="T6" fmla="*/ 1691 w 1698"/>
              <a:gd name="T7" fmla="*/ 148 h 1698"/>
              <a:gd name="T8" fmla="*/ 1443 w 1698"/>
              <a:gd name="T9" fmla="*/ 0 h 1698"/>
            </a:gdLst>
            <a:ahLst/>
            <a:cxnLst>
              <a:cxn ang="0">
                <a:pos x="T0" y="T1"/>
              </a:cxn>
              <a:cxn ang="0">
                <a:pos x="T2" y="T3"/>
              </a:cxn>
              <a:cxn ang="0">
                <a:pos x="T4" y="T5"/>
              </a:cxn>
              <a:cxn ang="0">
                <a:pos x="T6" y="T7"/>
              </a:cxn>
              <a:cxn ang="0">
                <a:pos x="T8" y="T9"/>
              </a:cxn>
            </a:cxnLst>
            <a:rect l="0" t="0" r="r" b="b"/>
            <a:pathLst>
              <a:path w="1698" h="1698">
                <a:moveTo>
                  <a:pt x="0" y="131"/>
                </a:moveTo>
                <a:lnTo>
                  <a:pt x="0" y="1698"/>
                </a:lnTo>
                <a:lnTo>
                  <a:pt x="1698" y="1690"/>
                </a:lnTo>
                <a:lnTo>
                  <a:pt x="1691" y="148"/>
                </a:lnTo>
                <a:lnTo>
                  <a:pt x="1443" y="0"/>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Freeform 88"/>
          <p:cNvSpPr/>
          <p:nvPr/>
        </p:nvSpPr>
        <p:spPr bwMode="auto">
          <a:xfrm>
            <a:off x="5371094" y="2374895"/>
            <a:ext cx="4208704" cy="3252788"/>
          </a:xfrm>
          <a:custGeom>
            <a:avLst/>
            <a:gdLst>
              <a:gd name="G0" fmla="+- 1 0 0"/>
              <a:gd name="G1" fmla="+- 1801 0 0"/>
              <a:gd name="G2" fmla="+- 1 0 0"/>
              <a:gd name="G3" fmla="+- 1 0 0"/>
              <a:gd name="T0" fmla="*/ 0 w 1946"/>
              <a:gd name="T1" fmla="*/ 0 h 1801"/>
              <a:gd name="T2" fmla="*/ 0 w 1946"/>
              <a:gd name="T3" fmla="*/ 1801 h 1801"/>
              <a:gd name="T4" fmla="*/ 1946 w 1946"/>
              <a:gd name="T5" fmla="*/ 1794 h 1801"/>
              <a:gd name="T6" fmla="*/ 1925 w 1946"/>
              <a:gd name="T7" fmla="*/ 132 h 1801"/>
            </a:gdLst>
            <a:ahLst/>
            <a:cxnLst>
              <a:cxn ang="0">
                <a:pos x="T0" y="T1"/>
              </a:cxn>
              <a:cxn ang="0">
                <a:pos x="T2" y="T3"/>
              </a:cxn>
              <a:cxn ang="0">
                <a:pos x="T4" y="T5"/>
              </a:cxn>
              <a:cxn ang="0">
                <a:pos x="T6" y="T7"/>
              </a:cxn>
            </a:cxnLst>
            <a:rect l="0" t="0" r="r" b="b"/>
            <a:pathLst>
              <a:path w="1946" h="1801">
                <a:moveTo>
                  <a:pt x="0" y="0"/>
                </a:moveTo>
                <a:lnTo>
                  <a:pt x="0" y="1801"/>
                </a:lnTo>
                <a:lnTo>
                  <a:pt x="1946" y="1794"/>
                </a:lnTo>
                <a:lnTo>
                  <a:pt x="1925" y="132"/>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Freeform 89"/>
          <p:cNvSpPr/>
          <p:nvPr/>
        </p:nvSpPr>
        <p:spPr bwMode="auto">
          <a:xfrm>
            <a:off x="6066418" y="2363783"/>
            <a:ext cx="2683118" cy="2465387"/>
          </a:xfrm>
          <a:custGeom>
            <a:avLst/>
            <a:gdLst>
              <a:gd name="G0" fmla="+- 1 0 0"/>
              <a:gd name="G1" fmla="+- 1480 0 0"/>
              <a:gd name="G2" fmla="+- 1 0 0"/>
              <a:gd name="G3" fmla="+- 1 0 0"/>
              <a:gd name="T0" fmla="*/ 0 w 1014"/>
              <a:gd name="T1" fmla="*/ 0 h 1480"/>
              <a:gd name="T2" fmla="*/ 0 w 1014"/>
              <a:gd name="T3" fmla="*/ 1480 h 1480"/>
              <a:gd name="T4" fmla="*/ 1014 w 1014"/>
              <a:gd name="T5" fmla="*/ 1480 h 1480"/>
              <a:gd name="T6" fmla="*/ 1014 w 1014"/>
              <a:gd name="T7" fmla="*/ 146 h 1480"/>
            </a:gdLst>
            <a:ahLst/>
            <a:cxnLst>
              <a:cxn ang="0">
                <a:pos x="T0" y="T1"/>
              </a:cxn>
              <a:cxn ang="0">
                <a:pos x="T2" y="T3"/>
              </a:cxn>
              <a:cxn ang="0">
                <a:pos x="T4" y="T5"/>
              </a:cxn>
              <a:cxn ang="0">
                <a:pos x="T6" y="T7"/>
              </a:cxn>
            </a:cxnLst>
            <a:rect l="0" t="0" r="r" b="b"/>
            <a:pathLst>
              <a:path w="1014" h="1480">
                <a:moveTo>
                  <a:pt x="0" y="0"/>
                </a:moveTo>
                <a:lnTo>
                  <a:pt x="0" y="1480"/>
                </a:lnTo>
                <a:lnTo>
                  <a:pt x="1014" y="1480"/>
                </a:lnTo>
                <a:lnTo>
                  <a:pt x="1014" y="146"/>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5" name="Group 90"/>
          <p:cNvGrpSpPr/>
          <p:nvPr/>
        </p:nvGrpSpPr>
        <p:grpSpPr bwMode="auto">
          <a:xfrm>
            <a:off x="7056569" y="4587870"/>
            <a:ext cx="2001837" cy="658813"/>
            <a:chOff x="3299" y="2951"/>
            <a:chExt cx="1261" cy="415"/>
          </a:xfrm>
        </p:grpSpPr>
        <p:sp>
          <p:nvSpPr>
            <p:cNvPr id="86" name="Rectangle 91"/>
            <p:cNvSpPr>
              <a:spLocks noChangeArrowheads="1"/>
            </p:cNvSpPr>
            <p:nvPr/>
          </p:nvSpPr>
          <p:spPr bwMode="auto">
            <a:xfrm>
              <a:off x="3417" y="2951"/>
              <a:ext cx="677" cy="137"/>
            </a:xfrm>
            <a:prstGeom prst="rect">
              <a:avLst/>
            </a:prstGeom>
            <a:solidFill>
              <a:srgbClr val="00CC9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7" name="Line 92"/>
            <p:cNvSpPr>
              <a:spLocks noChangeShapeType="1"/>
            </p:cNvSpPr>
            <p:nvPr/>
          </p:nvSpPr>
          <p:spPr bwMode="auto">
            <a:xfrm>
              <a:off x="3299" y="3038"/>
              <a:ext cx="174" cy="0"/>
            </a:xfrm>
            <a:prstGeom prst="line">
              <a:avLst/>
            </a:prstGeom>
            <a:noFill/>
            <a:ln w="38160" cap="sq">
              <a:solidFill>
                <a:srgbClr val="CC0000"/>
              </a:solidFill>
              <a:miter lim="800000"/>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8" name="Text Box 93"/>
            <p:cNvSpPr txBox="1">
              <a:spLocks noChangeArrowheads="1"/>
            </p:cNvSpPr>
            <p:nvPr/>
          </p:nvSpPr>
          <p:spPr bwMode="auto">
            <a:xfrm>
              <a:off x="3371" y="3076"/>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源IP，端口：C，5775</a:t>
              </a:r>
              <a:endParaRPr lang="en-US" altLang="en-US" sz="1400" dirty="0">
                <a:latin typeface="Times New Roman" panose="02020603050405020304" pitchFamily="18" charset="0"/>
                <a:ea typeface="+mn-ea"/>
                <a:cs typeface="Times New Roman" panose="02020603050405020304" pitchFamily="18" charset="0"/>
              </a:endParaRP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endParaRPr lang="en-US" altLang="en-US" sz="1400" dirty="0">
                <a:latin typeface="Times New Roman" panose="02020603050405020304" pitchFamily="18" charset="0"/>
                <a:ea typeface="+mn-ea"/>
                <a:cs typeface="Times New Roman" panose="02020603050405020304" pitchFamily="18" charset="0"/>
              </a:endParaRPr>
            </a:p>
          </p:txBody>
        </p:sp>
      </p:grpSp>
      <p:grpSp>
        <p:nvGrpSpPr>
          <p:cNvPr id="89" name="Group 94"/>
          <p:cNvGrpSpPr/>
          <p:nvPr/>
        </p:nvGrpSpPr>
        <p:grpSpPr bwMode="auto">
          <a:xfrm>
            <a:off x="7126419" y="5376858"/>
            <a:ext cx="2001837" cy="658812"/>
            <a:chOff x="3343" y="3448"/>
            <a:chExt cx="1261" cy="415"/>
          </a:xfrm>
        </p:grpSpPr>
        <p:sp>
          <p:nvSpPr>
            <p:cNvPr id="90" name="Rectangle 95"/>
            <p:cNvSpPr>
              <a:spLocks noChangeArrowheads="1"/>
            </p:cNvSpPr>
            <p:nvPr/>
          </p:nvSpPr>
          <p:spPr bwMode="auto">
            <a:xfrm>
              <a:off x="3461" y="3448"/>
              <a:ext cx="677" cy="137"/>
            </a:xfrm>
            <a:prstGeom prst="rect">
              <a:avLst/>
            </a:prstGeom>
            <a:solidFill>
              <a:srgbClr val="00CC9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1" name="Line 96"/>
            <p:cNvSpPr>
              <a:spLocks noChangeShapeType="1"/>
            </p:cNvSpPr>
            <p:nvPr/>
          </p:nvSpPr>
          <p:spPr bwMode="auto">
            <a:xfrm>
              <a:off x="3343" y="3535"/>
              <a:ext cx="174" cy="0"/>
            </a:xfrm>
            <a:prstGeom prst="line">
              <a:avLst/>
            </a:prstGeom>
            <a:noFill/>
            <a:ln w="38160" cap="sq">
              <a:solidFill>
                <a:srgbClr val="CC0000"/>
              </a:solidFill>
              <a:miter lim="800000"/>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2" name="Text Box 97"/>
            <p:cNvSpPr txBox="1">
              <a:spLocks noChangeArrowheads="1"/>
            </p:cNvSpPr>
            <p:nvPr/>
          </p:nvSpPr>
          <p:spPr bwMode="auto">
            <a:xfrm>
              <a:off x="3415" y="3573"/>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源IP，端口：C，9157</a:t>
              </a:r>
              <a:endParaRPr lang="en-US" altLang="en-US" sz="1400" dirty="0">
                <a:latin typeface="Times New Roman" panose="02020603050405020304" pitchFamily="18" charset="0"/>
                <a:ea typeface="+mn-ea"/>
                <a:cs typeface="Times New Roman" panose="02020603050405020304" pitchFamily="18" charset="0"/>
              </a:endParaRP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endParaRPr lang="en-US" altLang="en-US" sz="1400" dirty="0">
                <a:latin typeface="Times New Roman" panose="02020603050405020304" pitchFamily="18" charset="0"/>
                <a:ea typeface="+mn-ea"/>
                <a:cs typeface="Times New Roman" panose="02020603050405020304" pitchFamily="18" charset="0"/>
              </a:endParaRPr>
            </a:p>
          </p:txBody>
        </p:sp>
      </p:grpSp>
      <p:sp>
        <p:nvSpPr>
          <p:cNvPr id="93" name="Freeform 99"/>
          <p:cNvSpPr>
            <a:spLocks noChangeArrowheads="1"/>
          </p:cNvSpPr>
          <p:nvPr/>
        </p:nvSpPr>
        <p:spPr bwMode="auto">
          <a:xfrm>
            <a:off x="3502025" y="5673720"/>
            <a:ext cx="285750" cy="1588"/>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Freeform 100"/>
          <p:cNvSpPr>
            <a:spLocks noChangeArrowheads="1"/>
          </p:cNvSpPr>
          <p:nvPr/>
        </p:nvSpPr>
        <p:spPr bwMode="auto">
          <a:xfrm>
            <a:off x="8399456" y="5195883"/>
            <a:ext cx="285750" cy="1587"/>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Freeform 101"/>
          <p:cNvSpPr>
            <a:spLocks noChangeArrowheads="1"/>
          </p:cNvSpPr>
          <p:nvPr/>
        </p:nvSpPr>
        <p:spPr bwMode="auto">
          <a:xfrm>
            <a:off x="8480346" y="5989633"/>
            <a:ext cx="285750" cy="1587"/>
          </a:xfrm>
          <a:custGeom>
            <a:avLst/>
            <a:gdLst>
              <a:gd name="T0" fmla="*/ 0 w 794"/>
              <a:gd name="T1" fmla="*/ 0 h 1"/>
              <a:gd name="T2" fmla="*/ 793 w 794"/>
              <a:gd name="T3" fmla="*/ 0 h 1"/>
            </a:gdLst>
            <a:ahLst/>
            <a:cxnLst>
              <a:cxn ang="0">
                <a:pos x="T0" y="T1"/>
              </a:cxn>
              <a:cxn ang="0">
                <a:pos x="T2" y="T3"/>
              </a:cxn>
            </a:cxnLst>
            <a:rect l="0" t="0" r="r" b="b"/>
            <a:pathLst>
              <a:path w="794" h="1">
                <a:moveTo>
                  <a:pt x="0" y="0"/>
                </a:moveTo>
                <a:lnTo>
                  <a:pt x="793" y="0"/>
                </a:lnTo>
              </a:path>
            </a:pathLst>
          </a:custGeom>
          <a:noFill/>
          <a:ln w="28440" cap="sq">
            <a:solidFill>
              <a:srgbClr val="CC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Text Box 102"/>
          <p:cNvSpPr txBox="1">
            <a:spLocks noChangeArrowheads="1"/>
          </p:cNvSpPr>
          <p:nvPr/>
        </p:nvSpPr>
        <p:spPr bwMode="auto">
          <a:xfrm flipH="1">
            <a:off x="3558170" y="3872245"/>
            <a:ext cx="1147762"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80000"/>
              </a:lnSpc>
              <a:defRPr/>
            </a:pPr>
            <a:r>
              <a:rPr lang="en-US" altLang="en-US" sz="1800" dirty="0" err="1">
                <a:latin typeface="Times New Roman" panose="02020603050405020304" pitchFamily="18" charset="0"/>
                <a:ea typeface="+mn-ea"/>
                <a:cs typeface="Times New Roman" panose="02020603050405020304" pitchFamily="18" charset="0"/>
              </a:rPr>
              <a:t>服务器：IP地址B</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97" name="Group 103"/>
          <p:cNvGrpSpPr/>
          <p:nvPr/>
        </p:nvGrpSpPr>
        <p:grpSpPr bwMode="auto">
          <a:xfrm>
            <a:off x="3697869" y="3095620"/>
            <a:ext cx="357187" cy="703263"/>
            <a:chOff x="1777" y="2011"/>
            <a:chExt cx="225" cy="443"/>
          </a:xfrm>
        </p:grpSpPr>
        <p:sp>
          <p:nvSpPr>
            <p:cNvPr id="98" name="Freeform 104"/>
            <p:cNvSpPr>
              <a:spLocks noChangeArrowheads="1"/>
            </p:cNvSpPr>
            <p:nvPr/>
          </p:nvSpPr>
          <p:spPr bwMode="auto">
            <a:xfrm>
              <a:off x="1956" y="2012"/>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Rectangle 105"/>
            <p:cNvSpPr>
              <a:spLocks noChangeArrowheads="1"/>
            </p:cNvSpPr>
            <p:nvPr/>
          </p:nvSpPr>
          <p:spPr bwMode="auto">
            <a:xfrm>
              <a:off x="1787" y="2011"/>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Freeform 106"/>
            <p:cNvSpPr>
              <a:spLocks noChangeArrowheads="1"/>
            </p:cNvSpPr>
            <p:nvPr/>
          </p:nvSpPr>
          <p:spPr bwMode="auto">
            <a:xfrm>
              <a:off x="1964" y="2037"/>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Freeform 107"/>
            <p:cNvSpPr>
              <a:spLocks noChangeArrowheads="1"/>
            </p:cNvSpPr>
            <p:nvPr/>
          </p:nvSpPr>
          <p:spPr bwMode="auto">
            <a:xfrm>
              <a:off x="1959" y="2236"/>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Rectangle 108"/>
            <p:cNvSpPr>
              <a:spLocks noChangeArrowheads="1"/>
            </p:cNvSpPr>
            <p:nvPr/>
          </p:nvSpPr>
          <p:spPr bwMode="auto">
            <a:xfrm>
              <a:off x="1788" y="2060"/>
              <a:ext cx="94" cy="8"/>
            </a:xfrm>
            <a:prstGeom prst="rect">
              <a:avLst/>
            </a:prstGeom>
            <a:solidFill>
              <a:srgbClr val="0000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3" name="Group 109"/>
            <p:cNvGrpSpPr/>
            <p:nvPr/>
          </p:nvGrpSpPr>
          <p:grpSpPr bwMode="auto">
            <a:xfrm>
              <a:off x="1874" y="2055"/>
              <a:ext cx="91" cy="26"/>
              <a:chOff x="1874" y="2055"/>
              <a:chExt cx="91" cy="26"/>
            </a:xfrm>
          </p:grpSpPr>
          <p:sp>
            <p:nvSpPr>
              <p:cNvPr id="128" name="AutoShape 110"/>
              <p:cNvSpPr>
                <a:spLocks noChangeArrowheads="1"/>
              </p:cNvSpPr>
              <p:nvPr/>
            </p:nvSpPr>
            <p:spPr bwMode="auto">
              <a:xfrm>
                <a:off x="1874" y="2055"/>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9" name="AutoShape 111"/>
              <p:cNvSpPr>
                <a:spLocks noChangeArrowheads="1"/>
              </p:cNvSpPr>
              <p:nvPr/>
            </p:nvSpPr>
            <p:spPr bwMode="auto">
              <a:xfrm>
                <a:off x="1875" y="2058"/>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4" name="Rectangle 112"/>
            <p:cNvSpPr>
              <a:spLocks noChangeArrowheads="1"/>
            </p:cNvSpPr>
            <p:nvPr/>
          </p:nvSpPr>
          <p:spPr bwMode="auto">
            <a:xfrm>
              <a:off x="1790" y="2120"/>
              <a:ext cx="94" cy="8"/>
            </a:xfrm>
            <a:prstGeom prst="rect">
              <a:avLst/>
            </a:prstGeom>
            <a:solidFill>
              <a:srgbClr val="0000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5" name="Group 113"/>
            <p:cNvGrpSpPr/>
            <p:nvPr/>
          </p:nvGrpSpPr>
          <p:grpSpPr bwMode="auto">
            <a:xfrm>
              <a:off x="1873" y="2116"/>
              <a:ext cx="91" cy="24"/>
              <a:chOff x="1873" y="2116"/>
              <a:chExt cx="91" cy="24"/>
            </a:xfrm>
          </p:grpSpPr>
          <p:sp>
            <p:nvSpPr>
              <p:cNvPr id="126" name="AutoShape 114"/>
              <p:cNvSpPr>
                <a:spLocks noChangeArrowheads="1"/>
              </p:cNvSpPr>
              <p:nvPr/>
            </p:nvSpPr>
            <p:spPr bwMode="auto">
              <a:xfrm>
                <a:off x="1873" y="2116"/>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7" name="AutoShape 115"/>
              <p:cNvSpPr>
                <a:spLocks noChangeArrowheads="1"/>
              </p:cNvSpPr>
              <p:nvPr/>
            </p:nvSpPr>
            <p:spPr bwMode="auto">
              <a:xfrm>
                <a:off x="1875" y="2118"/>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6" name="Rectangle 116"/>
            <p:cNvSpPr>
              <a:spLocks noChangeArrowheads="1"/>
            </p:cNvSpPr>
            <p:nvPr/>
          </p:nvSpPr>
          <p:spPr bwMode="auto">
            <a:xfrm>
              <a:off x="1789" y="2183"/>
              <a:ext cx="94" cy="8"/>
            </a:xfrm>
            <a:prstGeom prst="rect">
              <a:avLst/>
            </a:prstGeom>
            <a:solidFill>
              <a:srgbClr val="0000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Rectangle 117"/>
            <p:cNvSpPr>
              <a:spLocks noChangeArrowheads="1"/>
            </p:cNvSpPr>
            <p:nvPr/>
          </p:nvSpPr>
          <p:spPr bwMode="auto">
            <a:xfrm>
              <a:off x="1791" y="2238"/>
              <a:ext cx="93" cy="8"/>
            </a:xfrm>
            <a:prstGeom prst="rect">
              <a:avLst/>
            </a:prstGeom>
            <a:solidFill>
              <a:srgbClr val="000000"/>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8" name="Group 118"/>
            <p:cNvGrpSpPr/>
            <p:nvPr/>
          </p:nvGrpSpPr>
          <p:grpSpPr bwMode="auto">
            <a:xfrm>
              <a:off x="1871" y="2233"/>
              <a:ext cx="91" cy="27"/>
              <a:chOff x="1871" y="2233"/>
              <a:chExt cx="91" cy="27"/>
            </a:xfrm>
          </p:grpSpPr>
          <p:sp>
            <p:nvSpPr>
              <p:cNvPr id="124" name="AutoShape 119"/>
              <p:cNvSpPr>
                <a:spLocks noChangeArrowheads="1"/>
              </p:cNvSpPr>
              <p:nvPr/>
            </p:nvSpPr>
            <p:spPr bwMode="auto">
              <a:xfrm>
                <a:off x="1871" y="2233"/>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5" name="AutoShape 120"/>
              <p:cNvSpPr>
                <a:spLocks noChangeArrowheads="1"/>
              </p:cNvSpPr>
              <p:nvPr/>
            </p:nvSpPr>
            <p:spPr bwMode="auto">
              <a:xfrm>
                <a:off x="1873" y="2236"/>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9" name="Freeform 121"/>
            <p:cNvSpPr>
              <a:spLocks noChangeArrowheads="1"/>
            </p:cNvSpPr>
            <p:nvPr/>
          </p:nvSpPr>
          <p:spPr bwMode="auto">
            <a:xfrm>
              <a:off x="1959" y="2182"/>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10" name="Group 122"/>
            <p:cNvGrpSpPr/>
            <p:nvPr/>
          </p:nvGrpSpPr>
          <p:grpSpPr bwMode="auto">
            <a:xfrm>
              <a:off x="1872" y="2177"/>
              <a:ext cx="91" cy="25"/>
              <a:chOff x="1872" y="2177"/>
              <a:chExt cx="91" cy="25"/>
            </a:xfrm>
          </p:grpSpPr>
          <p:sp>
            <p:nvSpPr>
              <p:cNvPr id="122" name="AutoShape 123"/>
              <p:cNvSpPr>
                <a:spLocks noChangeArrowheads="1"/>
              </p:cNvSpPr>
              <p:nvPr/>
            </p:nvSpPr>
            <p:spPr bwMode="auto">
              <a:xfrm>
                <a:off x="1872" y="2177"/>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3" name="AutoShape 124"/>
              <p:cNvSpPr>
                <a:spLocks noChangeArrowheads="1"/>
              </p:cNvSpPr>
              <p:nvPr/>
            </p:nvSpPr>
            <p:spPr bwMode="auto">
              <a:xfrm>
                <a:off x="1874" y="2180"/>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1" name="Rectangle 125"/>
            <p:cNvSpPr>
              <a:spLocks noChangeArrowheads="1"/>
            </p:cNvSpPr>
            <p:nvPr/>
          </p:nvSpPr>
          <p:spPr bwMode="auto">
            <a:xfrm>
              <a:off x="1953" y="2011"/>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2" name="Freeform 126"/>
            <p:cNvSpPr>
              <a:spLocks noChangeArrowheads="1"/>
            </p:cNvSpPr>
            <p:nvPr/>
          </p:nvSpPr>
          <p:spPr bwMode="auto">
            <a:xfrm>
              <a:off x="1963" y="2118"/>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Freeform 127"/>
            <p:cNvSpPr>
              <a:spLocks noChangeArrowheads="1"/>
            </p:cNvSpPr>
            <p:nvPr/>
          </p:nvSpPr>
          <p:spPr bwMode="auto">
            <a:xfrm>
              <a:off x="1963" y="2057"/>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4" name="Oval 128"/>
            <p:cNvSpPr>
              <a:spLocks noChangeArrowheads="1"/>
            </p:cNvSpPr>
            <p:nvPr/>
          </p:nvSpPr>
          <p:spPr bwMode="auto">
            <a:xfrm>
              <a:off x="1995" y="2415"/>
              <a:ext cx="7" cy="17"/>
            </a:xfrm>
            <a:prstGeom prst="ellipse">
              <a:avLst/>
            </a:prstGeom>
            <a:solidFill>
              <a:srgbClr val="3333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5" name="Freeform 129"/>
            <p:cNvSpPr>
              <a:spLocks noChangeArrowheads="1"/>
            </p:cNvSpPr>
            <p:nvPr/>
          </p:nvSpPr>
          <p:spPr bwMode="auto">
            <a:xfrm>
              <a:off x="1961" y="2416"/>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6" name="AutoShape 130"/>
            <p:cNvSpPr>
              <a:spLocks noChangeArrowheads="1"/>
            </p:cNvSpPr>
            <p:nvPr/>
          </p:nvSpPr>
          <p:spPr bwMode="auto">
            <a:xfrm>
              <a:off x="1777" y="2428"/>
              <a:ext cx="189" cy="26"/>
            </a:xfrm>
            <a:prstGeom prst="roundRect">
              <a:avLst>
                <a:gd name="adj" fmla="val 50000"/>
              </a:avLst>
            </a:prstGeom>
            <a:solidFill>
              <a:srgbClr val="DDDDDD"/>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7" name="AutoShape 131"/>
            <p:cNvSpPr>
              <a:spLocks noChangeArrowheads="1"/>
            </p:cNvSpPr>
            <p:nvPr/>
          </p:nvSpPr>
          <p:spPr bwMode="auto">
            <a:xfrm>
              <a:off x="1787" y="2434"/>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8" name="Oval 132"/>
            <p:cNvSpPr>
              <a:spLocks noChangeArrowheads="1"/>
            </p:cNvSpPr>
            <p:nvPr/>
          </p:nvSpPr>
          <p:spPr bwMode="auto">
            <a:xfrm>
              <a:off x="1804" y="2373"/>
              <a:ext cx="24" cy="26"/>
            </a:xfrm>
            <a:prstGeom prst="ellipse">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9" name="Oval 133"/>
            <p:cNvSpPr>
              <a:spLocks noChangeArrowheads="1"/>
            </p:cNvSpPr>
            <p:nvPr/>
          </p:nvSpPr>
          <p:spPr bwMode="auto">
            <a:xfrm>
              <a:off x="1832" y="2373"/>
              <a:ext cx="24" cy="26"/>
            </a:xfrm>
            <a:prstGeom prst="ellipse">
              <a:avLst/>
            </a:prstGeom>
            <a:solidFill>
              <a:srgbClr val="FF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0" name="Oval 134"/>
            <p:cNvSpPr>
              <a:spLocks noChangeArrowheads="1"/>
            </p:cNvSpPr>
            <p:nvPr/>
          </p:nvSpPr>
          <p:spPr bwMode="auto">
            <a:xfrm>
              <a:off x="1860" y="2373"/>
              <a:ext cx="24" cy="25"/>
            </a:xfrm>
            <a:prstGeom prst="ellipse">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1" name="Rectangle 135"/>
            <p:cNvSpPr>
              <a:spLocks noChangeArrowheads="1"/>
            </p:cNvSpPr>
            <p:nvPr/>
          </p:nvSpPr>
          <p:spPr bwMode="auto">
            <a:xfrm>
              <a:off x="1923" y="2272"/>
              <a:ext cx="13" cy="140"/>
            </a:xfrm>
            <a:prstGeom prst="rect">
              <a:avLst/>
            </a:prstGeom>
            <a:solidFill>
              <a:srgbClr val="292929"/>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130" name="Group 139"/>
          <p:cNvGrpSpPr/>
          <p:nvPr/>
        </p:nvGrpSpPr>
        <p:grpSpPr bwMode="auto">
          <a:xfrm>
            <a:off x="10237023" y="3432170"/>
            <a:ext cx="709613" cy="668338"/>
            <a:chOff x="5202" y="2223"/>
            <a:chExt cx="447" cy="421"/>
          </a:xfrm>
        </p:grpSpPr>
        <p:pic>
          <p:nvPicPr>
            <p:cNvPr id="131" name="Picture 14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2" name="Freeform 141"/>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33" name="Text Box 48"/>
          <p:cNvSpPr txBox="1">
            <a:spLocks noChangeArrowheads="1"/>
          </p:cNvSpPr>
          <p:nvPr/>
        </p:nvSpPr>
        <p:spPr bwMode="auto">
          <a:xfrm flipH="1">
            <a:off x="88900" y="4608508"/>
            <a:ext cx="1147763"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IP地址A</a:t>
            </a:r>
            <a:endParaRPr lang="en-US" altLang="en-US" sz="1800" dirty="0">
              <a:latin typeface="Times New Roman" panose="02020603050405020304" pitchFamily="18" charset="0"/>
              <a:ea typeface="+mn-ea"/>
              <a:cs typeface="Times New Roman" panose="02020603050405020304" pitchFamily="18" charset="0"/>
            </a:endParaRPr>
          </a:p>
        </p:txBody>
      </p:sp>
      <p:sp>
        <p:nvSpPr>
          <p:cNvPr id="134" name="Text Box 98"/>
          <p:cNvSpPr txBox="1">
            <a:spLocks noChangeArrowheads="1"/>
          </p:cNvSpPr>
          <p:nvPr/>
        </p:nvSpPr>
        <p:spPr bwMode="auto">
          <a:xfrm>
            <a:off x="1285874" y="6123095"/>
            <a:ext cx="6283325"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dirty="0">
                <a:solidFill>
                  <a:srgbClr val="CC0000"/>
                </a:solidFill>
                <a:latin typeface="Times New Roman" panose="02020603050405020304" pitchFamily="18" charset="0"/>
                <a:ea typeface="+mn-ea"/>
                <a:cs typeface="Times New Roman" panose="02020603050405020304" pitchFamily="18" charset="0"/>
              </a:rPr>
              <a:t>三</a:t>
            </a:r>
            <a:r>
              <a:rPr lang="zh-CN" altLang="en-US" dirty="0">
                <a:solidFill>
                  <a:srgbClr val="CC0000"/>
                </a:solidFill>
                <a:latin typeface="Times New Roman" panose="02020603050405020304" pitchFamily="18" charset="0"/>
                <a:ea typeface="+mn-ea"/>
                <a:cs typeface="Times New Roman" panose="02020603050405020304" pitchFamily="18" charset="0"/>
              </a:rPr>
              <a:t>个报文</a:t>
            </a:r>
            <a:r>
              <a:rPr lang="en-US" altLang="en-US" dirty="0">
                <a:solidFill>
                  <a:srgbClr val="CC0000"/>
                </a:solidFill>
                <a:latin typeface="Times New Roman" panose="02020603050405020304" pitchFamily="18" charset="0"/>
                <a:ea typeface="+mn-ea"/>
                <a:cs typeface="Times New Roman" panose="02020603050405020304" pitchFamily="18" charset="0"/>
              </a:rPr>
              <a:t>段，</a:t>
            </a:r>
            <a:r>
              <a:rPr lang="zh-CN" altLang="en-US" dirty="0">
                <a:solidFill>
                  <a:srgbClr val="CC0000"/>
                </a:solidFill>
                <a:latin typeface="Times New Roman" panose="02020603050405020304" pitchFamily="18" charset="0"/>
                <a:ea typeface="+mn-ea"/>
                <a:cs typeface="Times New Roman" panose="02020603050405020304" pitchFamily="18" charset="0"/>
              </a:rPr>
              <a:t>都发送到</a:t>
            </a:r>
            <a:r>
              <a:rPr lang="en-US" altLang="en-US" dirty="0">
                <a:solidFill>
                  <a:srgbClr val="CC0000"/>
                </a:solidFill>
                <a:latin typeface="Times New Roman" panose="02020603050405020304" pitchFamily="18" charset="0"/>
                <a:ea typeface="+mn-ea"/>
                <a:cs typeface="Times New Roman" panose="02020603050405020304" pitchFamily="18" charset="0"/>
              </a:rPr>
              <a:t>IP地址：B，目的端口：80</a:t>
            </a:r>
            <a:r>
              <a:rPr lang="zh-CN" altLang="en-US" dirty="0">
                <a:solidFill>
                  <a:srgbClr val="CC0000"/>
                </a:solidFill>
                <a:latin typeface="Times New Roman" panose="02020603050405020304" pitchFamily="18" charset="0"/>
                <a:ea typeface="+mn-ea"/>
                <a:cs typeface="Times New Roman" panose="02020603050405020304" pitchFamily="18" charset="0"/>
              </a:rPr>
              <a:t>解复用到</a:t>
            </a:r>
            <a:r>
              <a:rPr lang="en-US" altLang="en-US" i="1" dirty="0" err="1">
                <a:solidFill>
                  <a:srgbClr val="CC0000"/>
                </a:solidFill>
                <a:latin typeface="Times New Roman" panose="02020603050405020304" pitchFamily="18" charset="0"/>
                <a:ea typeface="+mn-ea"/>
                <a:cs typeface="Times New Roman" panose="02020603050405020304" pitchFamily="18" charset="0"/>
              </a:rPr>
              <a:t>不同</a:t>
            </a:r>
            <a:r>
              <a:rPr lang="en-US" altLang="en-US" i="1" dirty="0">
                <a:solidFill>
                  <a:srgbClr val="CC0000"/>
                </a:solidFill>
                <a:latin typeface="Times New Roman" panose="02020603050405020304" pitchFamily="18" charset="0"/>
                <a:ea typeface="+mn-ea"/>
                <a:cs typeface="Times New Roman" panose="02020603050405020304" pitchFamily="18" charset="0"/>
              </a:rPr>
              <a:t> </a:t>
            </a:r>
            <a:r>
              <a:rPr lang="zh-CN" altLang="en-US" dirty="0">
                <a:solidFill>
                  <a:srgbClr val="CC0000"/>
                </a:solidFill>
                <a:latin typeface="Times New Roman" panose="02020603050405020304" pitchFamily="18" charset="0"/>
                <a:ea typeface="+mn-ea"/>
                <a:cs typeface="Times New Roman" panose="02020603050405020304" pitchFamily="18" charset="0"/>
              </a:rPr>
              <a:t>套接字</a:t>
            </a:r>
            <a:endParaRPr lang="en-US" altLang="en-US" dirty="0">
              <a:solidFill>
                <a:srgbClr val="CC0000"/>
              </a:solidFill>
              <a:latin typeface="Times New Roman" panose="02020603050405020304" pitchFamily="18" charset="0"/>
              <a:ea typeface="+mn-ea"/>
              <a:cs typeface="Times New Roman" panose="02020603050405020304" pitchFamily="18" charset="0"/>
            </a:endParaRPr>
          </a:p>
        </p:txBody>
      </p:sp>
      <p:sp>
        <p:nvSpPr>
          <p:cNvPr id="135" name="Text Box 49"/>
          <p:cNvSpPr txBox="1">
            <a:spLocks noChangeArrowheads="1"/>
          </p:cNvSpPr>
          <p:nvPr/>
        </p:nvSpPr>
        <p:spPr bwMode="auto">
          <a:xfrm flipH="1">
            <a:off x="10069542" y="4312438"/>
            <a:ext cx="1147763"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IP地址C</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136" name="组合 135"/>
          <p:cNvGrpSpPr/>
          <p:nvPr/>
        </p:nvGrpSpPr>
        <p:grpSpPr>
          <a:xfrm>
            <a:off x="430213" y="0"/>
            <a:ext cx="7039098" cy="1428589"/>
            <a:chOff x="551030" y="-368704"/>
            <a:chExt cx="7039098" cy="1428589"/>
          </a:xfrm>
        </p:grpSpPr>
        <p:grpSp>
          <p:nvGrpSpPr>
            <p:cNvPr id="137" name="组合 136"/>
            <p:cNvGrpSpPr/>
            <p:nvPr/>
          </p:nvGrpSpPr>
          <p:grpSpPr>
            <a:xfrm>
              <a:off x="1201631" y="303925"/>
              <a:ext cx="6388497" cy="686826"/>
              <a:chOff x="1839058" y="967769"/>
              <a:chExt cx="6388497" cy="686826"/>
            </a:xfrm>
          </p:grpSpPr>
          <p:sp>
            <p:nvSpPr>
              <p:cNvPr id="139" name="矩形: 圆角 138"/>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0" name="文本框 139"/>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38" name="图片 137"/>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1" name="Group 139"/>
          <p:cNvGrpSpPr/>
          <p:nvPr/>
        </p:nvGrpSpPr>
        <p:grpSpPr bwMode="auto">
          <a:xfrm>
            <a:off x="149225" y="3746495"/>
            <a:ext cx="709613" cy="668338"/>
            <a:chOff x="5202" y="2223"/>
            <a:chExt cx="447" cy="421"/>
          </a:xfrm>
        </p:grpSpPr>
        <p:pic>
          <p:nvPicPr>
            <p:cNvPr id="142" name="Picture 14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 name="Freeform 141"/>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9" presetClass="entr" presetSubtype="0" fill="hold" nodeType="withEffect">
                                  <p:stCondLst>
                                    <p:cond delay="0"/>
                                  </p:stCondLst>
                                  <p:childTnLst>
                                    <p:set>
                                      <p:cBhvr additive="repl">
                                        <p:cTn id="9" dur="1" fill="hold">
                                          <p:stCondLst>
                                            <p:cond delay="0"/>
                                          </p:stCondLst>
                                        </p:cTn>
                                        <p:tgtEl>
                                          <p:spTgt spid="93"/>
                                        </p:tgtEl>
                                        <p:attrNameLst>
                                          <p:attrName>style.visibility</p:attrName>
                                        </p:attrNameLst>
                                      </p:cBhvr>
                                      <p:to>
                                        <p:strVal val="visible"/>
                                      </p:to>
                                    </p:set>
                                    <p:animEffect transition="in" filter="dissolve">
                                      <p:cBhvr additive="repl">
                                        <p:cTn id="10" dur="500"/>
                                        <p:tgtEl>
                                          <p:spTgt spid="93"/>
                                        </p:tgtEl>
                                      </p:cBhvr>
                                    </p:animEffect>
                                  </p:childTnLst>
                                </p:cTn>
                              </p:par>
                              <p:par>
                                <p:cTn id="11" presetID="9" presetClass="entr" presetSubtype="0" fill="hold" nodeType="withEffect">
                                  <p:stCondLst>
                                    <p:cond delay="0"/>
                                  </p:stCondLst>
                                  <p:childTnLst>
                                    <p:set>
                                      <p:cBhvr additive="repl">
                                        <p:cTn id="12" dur="1" fill="hold">
                                          <p:stCondLst>
                                            <p:cond delay="0"/>
                                          </p:stCondLst>
                                        </p:cTn>
                                        <p:tgtEl>
                                          <p:spTgt spid="94"/>
                                        </p:tgtEl>
                                        <p:attrNameLst>
                                          <p:attrName>style.visibility</p:attrName>
                                        </p:attrNameLst>
                                      </p:cBhvr>
                                      <p:to>
                                        <p:strVal val="visible"/>
                                      </p:to>
                                    </p:set>
                                    <p:animEffect transition="in" filter="dissolve">
                                      <p:cBhvr additive="repl">
                                        <p:cTn id="13" dur="500"/>
                                        <p:tgtEl>
                                          <p:spTgt spid="94"/>
                                        </p:tgtEl>
                                      </p:cBhvr>
                                    </p:animEffect>
                                  </p:childTnLst>
                                </p:cTn>
                              </p:par>
                              <p:par>
                                <p:cTn id="14" presetID="9" presetClass="entr" presetSubtype="0" fill="hold" nodeType="withEffect">
                                  <p:stCondLst>
                                    <p:cond delay="0"/>
                                  </p:stCondLst>
                                  <p:childTnLst>
                                    <p:set>
                                      <p:cBhvr additive="repl">
                                        <p:cTn id="15" dur="1" fill="hold">
                                          <p:stCondLst>
                                            <p:cond delay="0"/>
                                          </p:stCondLst>
                                        </p:cTn>
                                        <p:tgtEl>
                                          <p:spTgt spid="95"/>
                                        </p:tgtEl>
                                        <p:attrNameLst>
                                          <p:attrName>style.visibility</p:attrName>
                                        </p:attrNameLst>
                                      </p:cBhvr>
                                      <p:to>
                                        <p:strVal val="visible"/>
                                      </p:to>
                                    </p:set>
                                    <p:animEffect transition="in" filter="dissolve">
                                      <p:cBhvr additive="repl">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additive="repl">
                                        <p:cTn id="20" dur="1" fill="hold">
                                          <p:stCondLst>
                                            <p:cond delay="0"/>
                                          </p:stCondLst>
                                        </p:cTn>
                                        <p:tgtEl>
                                          <p:spTgt spid="134"/>
                                        </p:tgtEl>
                                        <p:attrNameLst>
                                          <p:attrName>style.visibility</p:attrName>
                                        </p:attrNameLst>
                                      </p:cBhvr>
                                      <p:to>
                                        <p:strVal val="visible"/>
                                      </p:to>
                                    </p:set>
                                    <p:animEffect transition="in" filter="dissolve">
                                      <p:cBhvr additive="repl">
                                        <p:cTn id="2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746188" y="2398990"/>
            <a:ext cx="6699623" cy="2077444"/>
            <a:chOff x="1910822" y="2519624"/>
            <a:chExt cx="6699623" cy="2077444"/>
          </a:xfrm>
        </p:grpSpPr>
        <p:grpSp>
          <p:nvGrpSpPr>
            <p:cNvPr id="9" name="组合 8"/>
            <p:cNvGrpSpPr/>
            <p:nvPr/>
          </p:nvGrpSpPr>
          <p:grpSpPr>
            <a:xfrm>
              <a:off x="1910822" y="2519624"/>
              <a:ext cx="6699623" cy="1677261"/>
              <a:chOff x="1433124" y="1889716"/>
              <a:chExt cx="5024720" cy="1257945"/>
            </a:xfrm>
          </p:grpSpPr>
          <p:sp>
            <p:nvSpPr>
              <p:cNvPr id="11" name="矩形 10"/>
              <p:cNvSpPr/>
              <p:nvPr/>
            </p:nvSpPr>
            <p:spPr>
              <a:xfrm>
                <a:off x="1433124" y="1889716"/>
                <a:ext cx="4899425"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无连接传输：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UDP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1972768" y="2630002"/>
                <a:ext cx="4485076"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onnectionless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Transport : UDP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31943" y="2260670"/>
                <a:ext cx="568907"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1575421" y="3147661"/>
                <a:ext cx="4870404"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54977" y="388918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endParaRPr kumimoji="1" lang="en-US" altLang="zh-CN" sz="4000" b="1" dirty="0">
                <a:solidFill>
                  <a:srgbClr val="2E95D1"/>
                </a:solidFill>
                <a:latin typeface="造字工房朗倩（非商用）细体" pitchFamily="50" charset="-122"/>
                <a:ea typeface="造字工房朗倩（非商用）细体" pitchFamily="50" charset="-122"/>
              </a:endParaRP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5938" y="1725803"/>
            <a:ext cx="5960666" cy="526730"/>
            <a:chOff x="722008" y="1303131"/>
            <a:chExt cx="5691419" cy="502938"/>
          </a:xfrm>
        </p:grpSpPr>
        <p:grpSp>
          <p:nvGrpSpPr>
            <p:cNvPr id="3" name="组合 2"/>
            <p:cNvGrpSpPr/>
            <p:nvPr/>
          </p:nvGrpSpPr>
          <p:grpSpPr>
            <a:xfrm>
              <a:off x="722008" y="1303131"/>
              <a:ext cx="546594" cy="475865"/>
              <a:chOff x="708742" y="1296102"/>
              <a:chExt cx="454744" cy="283828"/>
            </a:xfrm>
          </p:grpSpPr>
          <p:sp>
            <p:nvSpPr>
              <p:cNvPr id="6" name="平行四边形 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 name="平行四边形 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 name="流程图: 手动输入 6"/>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5" name="Text Box 79"/>
            <p:cNvSpPr txBox="1">
              <a:spLocks noChangeArrowheads="1"/>
            </p:cNvSpPr>
            <p:nvPr/>
          </p:nvSpPr>
          <p:spPr bwMode="auto">
            <a:xfrm>
              <a:off x="1351236" y="1335869"/>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一个最简单的运输层协议必须提供</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8" name="组合 7"/>
          <p:cNvGrpSpPr/>
          <p:nvPr/>
        </p:nvGrpSpPr>
        <p:grpSpPr>
          <a:xfrm>
            <a:off x="994226" y="2728193"/>
            <a:ext cx="5831167" cy="498598"/>
            <a:chOff x="1403750" y="3593123"/>
            <a:chExt cx="5831167" cy="498598"/>
          </a:xfrm>
        </p:grpSpPr>
        <p:grpSp>
          <p:nvGrpSpPr>
            <p:cNvPr id="9" name="组合 8"/>
            <p:cNvGrpSpPr/>
            <p:nvPr/>
          </p:nvGrpSpPr>
          <p:grpSpPr>
            <a:xfrm>
              <a:off x="1403750" y="3593123"/>
              <a:ext cx="490436" cy="476221"/>
              <a:chOff x="1403750" y="3593123"/>
              <a:chExt cx="808892" cy="785446"/>
            </a:xfrm>
          </p:grpSpPr>
          <p:sp>
            <p:nvSpPr>
              <p:cNvPr id="11" name="对话气泡: 椭圆形 1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p:cNvSpPr txBox="1">
              <a:spLocks noChangeArrowheads="1"/>
            </p:cNvSpPr>
            <p:nvPr/>
          </p:nvSpPr>
          <p:spPr bwMode="auto">
            <a:xfrm>
              <a:off x="1985932" y="3593123"/>
              <a:ext cx="524898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多路复用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多路分解</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994226" y="3548878"/>
            <a:ext cx="3147629" cy="476221"/>
            <a:chOff x="1403750" y="3593123"/>
            <a:chExt cx="3147629" cy="476221"/>
          </a:xfrm>
        </p:grpSpPr>
        <p:grpSp>
          <p:nvGrpSpPr>
            <p:cNvPr id="14" name="组合 13"/>
            <p:cNvGrpSpPr/>
            <p:nvPr/>
          </p:nvGrpSpPr>
          <p:grpSpPr>
            <a:xfrm>
              <a:off x="1403750" y="3593123"/>
              <a:ext cx="490436" cy="476221"/>
              <a:chOff x="1403750" y="3593123"/>
              <a:chExt cx="808892" cy="785446"/>
            </a:xfrm>
          </p:grpSpPr>
          <p:sp>
            <p:nvSpPr>
              <p:cNvPr id="16" name="对话气泡: 椭圆形 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p:cNvSpPr txBox="1">
              <a:spLocks noChangeArrowheads="1"/>
            </p:cNvSpPr>
            <p:nvPr/>
          </p:nvSpPr>
          <p:spPr bwMode="auto">
            <a:xfrm>
              <a:off x="1985932" y="3593123"/>
              <a:ext cx="25654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差错检查</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p:cNvGrpSpPr/>
          <p:nvPr/>
        </p:nvGrpSpPr>
        <p:grpSpPr>
          <a:xfrm>
            <a:off x="3379111" y="3246165"/>
            <a:ext cx="7093281" cy="1557867"/>
            <a:chOff x="703264" y="1946585"/>
            <a:chExt cx="10972799" cy="4161037"/>
          </a:xfrm>
        </p:grpSpPr>
        <p:sp>
          <p:nvSpPr>
            <p:cNvPr id="19" name="任意多边形: 形状 18"/>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Text Box 79"/>
          <p:cNvSpPr txBox="1">
            <a:spLocks noChangeArrowheads="1"/>
          </p:cNvSpPr>
          <p:nvPr/>
        </p:nvSpPr>
        <p:spPr bwMode="auto">
          <a:xfrm>
            <a:off x="3706562" y="3708808"/>
            <a:ext cx="6438378"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实际上这就是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所提供的功能（</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 768</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4" name="组合 23"/>
          <p:cNvGrpSpPr/>
          <p:nvPr/>
        </p:nvGrpSpPr>
        <p:grpSpPr>
          <a:xfrm>
            <a:off x="430213" y="0"/>
            <a:ext cx="7039098" cy="1428589"/>
            <a:chOff x="551030" y="-368704"/>
            <a:chExt cx="7039098" cy="1428589"/>
          </a:xfrm>
        </p:grpSpPr>
        <p:grpSp>
          <p:nvGrpSpPr>
            <p:cNvPr id="25" name="组合 24"/>
            <p:cNvGrpSpPr/>
            <p:nvPr/>
          </p:nvGrpSpPr>
          <p:grpSpPr>
            <a:xfrm>
              <a:off x="1201631" y="303925"/>
              <a:ext cx="6388497" cy="686826"/>
              <a:chOff x="1839058" y="967769"/>
              <a:chExt cx="6388497" cy="686826"/>
            </a:xfrm>
          </p:grpSpPr>
          <p:sp>
            <p:nvSpPr>
              <p:cNvPr id="27" name="矩形: 圆角 26"/>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8" name="文本框 27"/>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无连接传输：</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6647920" cy="1428589"/>
            <a:chOff x="551030" y="-368704"/>
            <a:chExt cx="6647920" cy="1428589"/>
          </a:xfrm>
        </p:grpSpPr>
        <p:grpSp>
          <p:nvGrpSpPr>
            <p:cNvPr id="3" name="组合 2"/>
            <p:cNvGrpSpPr/>
            <p:nvPr/>
          </p:nvGrpSpPr>
          <p:grpSpPr>
            <a:xfrm>
              <a:off x="1201632" y="303925"/>
              <a:ext cx="5997318" cy="687997"/>
              <a:chOff x="1839059" y="967769"/>
              <a:chExt cx="5997318" cy="687997"/>
            </a:xfrm>
          </p:grpSpPr>
          <p:sp>
            <p:nvSpPr>
              <p:cNvPr id="5" name="矩形: 圆角 4"/>
              <p:cNvSpPr/>
              <p:nvPr/>
            </p:nvSpPr>
            <p:spPr>
              <a:xfrm>
                <a:off x="1839059" y="967769"/>
                <a:ext cx="5997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786093" y="1009435"/>
                <a:ext cx="48285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处理数据的流程</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645438" y="2399174"/>
            <a:ext cx="5831167" cy="476221"/>
            <a:chOff x="1403750" y="3593123"/>
            <a:chExt cx="5831167" cy="476221"/>
          </a:xfrm>
        </p:grpSpPr>
        <p:grpSp>
          <p:nvGrpSpPr>
            <p:cNvPr id="8" name="组合 7"/>
            <p:cNvGrpSpPr/>
            <p:nvPr/>
          </p:nvGrpSpPr>
          <p:grpSpPr>
            <a:xfrm>
              <a:off x="1403750" y="3593123"/>
              <a:ext cx="490436" cy="476221"/>
              <a:chOff x="1403750" y="3593123"/>
              <a:chExt cx="808892" cy="785446"/>
            </a:xfrm>
          </p:grpSpPr>
          <p:sp>
            <p:nvSpPr>
              <p:cNvPr id="10" name="对话气泡: 椭圆形 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 name="Text Box 79"/>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从应用进程得到数据</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 name="组合 11"/>
          <p:cNvGrpSpPr/>
          <p:nvPr/>
        </p:nvGrpSpPr>
        <p:grpSpPr>
          <a:xfrm>
            <a:off x="515938" y="1514318"/>
            <a:ext cx="3869796" cy="526731"/>
            <a:chOff x="722008" y="1303131"/>
            <a:chExt cx="3694995" cy="502939"/>
          </a:xfrm>
        </p:grpSpPr>
        <p:sp>
          <p:nvSpPr>
            <p:cNvPr id="13" name="流程图: 手动输入 6"/>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4" name="组合 13"/>
            <p:cNvGrpSpPr/>
            <p:nvPr/>
          </p:nvGrpSpPr>
          <p:grpSpPr>
            <a:xfrm>
              <a:off x="722008" y="1303131"/>
              <a:ext cx="546594" cy="475865"/>
              <a:chOff x="708742" y="1296102"/>
              <a:chExt cx="454744" cy="283828"/>
            </a:xfrm>
          </p:grpSpPr>
          <p:sp>
            <p:nvSpPr>
              <p:cNvPr id="16" name="平行四边形 1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7" name="平行四边形 1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Text Box 79"/>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8" name="组合 17"/>
          <p:cNvGrpSpPr/>
          <p:nvPr/>
        </p:nvGrpSpPr>
        <p:grpSpPr>
          <a:xfrm>
            <a:off x="645438" y="3359184"/>
            <a:ext cx="10380524" cy="902970"/>
            <a:chOff x="1403750" y="3593123"/>
            <a:chExt cx="10380524" cy="902970"/>
          </a:xfrm>
        </p:grpSpPr>
        <p:grpSp>
          <p:nvGrpSpPr>
            <p:cNvPr id="19" name="组合 18"/>
            <p:cNvGrpSpPr/>
            <p:nvPr/>
          </p:nvGrpSpPr>
          <p:grpSpPr>
            <a:xfrm>
              <a:off x="1403750" y="3593123"/>
              <a:ext cx="490436" cy="476221"/>
              <a:chOff x="1403750" y="3593123"/>
              <a:chExt cx="808892" cy="785446"/>
            </a:xfrm>
          </p:grpSpPr>
          <p:sp>
            <p:nvSpPr>
              <p:cNvPr id="21" name="对话气泡: 椭圆形 2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p:cNvSpPr txBox="1">
              <a:spLocks noChangeArrowheads="1"/>
            </p:cNvSpPr>
            <p:nvPr/>
          </p:nvSpPr>
          <p:spPr bwMode="auto">
            <a:xfrm>
              <a:off x="1985931" y="3593123"/>
              <a:ext cx="9798343"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附加上为多路复用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多路分解所需的</a:t>
              </a:r>
              <a:r>
                <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源和目的端口号</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及</a:t>
              </a:r>
              <a:r>
                <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差错检测信息</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，形成报文段（数据报）</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 name="组合 22"/>
          <p:cNvGrpSpPr/>
          <p:nvPr/>
        </p:nvGrpSpPr>
        <p:grpSpPr>
          <a:xfrm>
            <a:off x="645438" y="4725459"/>
            <a:ext cx="6872962" cy="476221"/>
            <a:chOff x="1403750" y="3593123"/>
            <a:chExt cx="6872962" cy="476221"/>
          </a:xfrm>
        </p:grpSpPr>
        <p:grpSp>
          <p:nvGrpSpPr>
            <p:cNvPr id="24" name="组合 23"/>
            <p:cNvGrpSpPr/>
            <p:nvPr/>
          </p:nvGrpSpPr>
          <p:grpSpPr>
            <a:xfrm>
              <a:off x="1403750" y="3593123"/>
              <a:ext cx="490436" cy="476221"/>
              <a:chOff x="1403750" y="3593123"/>
              <a:chExt cx="808892" cy="785446"/>
            </a:xfrm>
          </p:grpSpPr>
          <p:sp>
            <p:nvSpPr>
              <p:cNvPr id="26" name="对话气泡: 椭圆形 2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 name="Text Box 79"/>
            <p:cNvSpPr txBox="1">
              <a:spLocks noChangeArrowheads="1"/>
            </p:cNvSpPr>
            <p:nvPr/>
          </p:nvSpPr>
          <p:spPr bwMode="auto">
            <a:xfrm>
              <a:off x="1985932" y="3593123"/>
              <a:ext cx="62907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递交给网络层，尽力而为的交付给接收主机</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5438" y="2399174"/>
            <a:ext cx="5831167" cy="476221"/>
            <a:chOff x="1403750" y="3593123"/>
            <a:chExt cx="5831167" cy="476221"/>
          </a:xfrm>
        </p:grpSpPr>
        <p:grpSp>
          <p:nvGrpSpPr>
            <p:cNvPr id="3" name="组合 2"/>
            <p:cNvGrpSpPr/>
            <p:nvPr/>
          </p:nvGrpSpPr>
          <p:grpSpPr>
            <a:xfrm>
              <a:off x="1403750" y="3593123"/>
              <a:ext cx="490436" cy="476221"/>
              <a:chOff x="1403750" y="3593123"/>
              <a:chExt cx="808892" cy="785446"/>
            </a:xfrm>
          </p:grpSpPr>
          <p:sp>
            <p:nvSpPr>
              <p:cNvPr id="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 name="Text Box 79"/>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从网络层接收数据报</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 name="组合 6"/>
          <p:cNvGrpSpPr/>
          <p:nvPr/>
        </p:nvGrpSpPr>
        <p:grpSpPr>
          <a:xfrm>
            <a:off x="515938" y="1514318"/>
            <a:ext cx="3869796" cy="526731"/>
            <a:chOff x="722008" y="1303131"/>
            <a:chExt cx="3694995" cy="502939"/>
          </a:xfrm>
        </p:grpSpPr>
        <p:sp>
          <p:nvSpPr>
            <p:cNvPr id="8" name="流程图: 手动输入 6"/>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9" name="组合 8"/>
            <p:cNvGrpSpPr/>
            <p:nvPr/>
          </p:nvGrpSpPr>
          <p:grpSpPr>
            <a:xfrm>
              <a:off x="722008" y="1303131"/>
              <a:ext cx="546594" cy="475865"/>
              <a:chOff x="708742" y="1296102"/>
              <a:chExt cx="454744" cy="283828"/>
            </a:xfrm>
          </p:grpSpPr>
          <p:sp>
            <p:nvSpPr>
              <p:cNvPr id="11" name="平行四边形 1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 name="平行四边形 1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Text Box 79"/>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接收方</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3" name="组合 12"/>
          <p:cNvGrpSpPr/>
          <p:nvPr/>
        </p:nvGrpSpPr>
        <p:grpSpPr>
          <a:xfrm>
            <a:off x="645438" y="3192819"/>
            <a:ext cx="7669222" cy="476221"/>
            <a:chOff x="1403750" y="3593123"/>
            <a:chExt cx="7669222" cy="476221"/>
          </a:xfrm>
        </p:grpSpPr>
        <p:grpSp>
          <p:nvGrpSpPr>
            <p:cNvPr id="14" name="组合 13"/>
            <p:cNvGrpSpPr/>
            <p:nvPr/>
          </p:nvGrpSpPr>
          <p:grpSpPr>
            <a:xfrm>
              <a:off x="1403750" y="3593123"/>
              <a:ext cx="490436" cy="476221"/>
              <a:chOff x="1403750" y="3593123"/>
              <a:chExt cx="808892" cy="785446"/>
            </a:xfrm>
          </p:grpSpPr>
          <p:sp>
            <p:nvSpPr>
              <p:cNvPr id="16" name="对话气泡: 椭圆形 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p:cNvSpPr txBox="1">
              <a:spLocks noChangeArrowheads="1"/>
            </p:cNvSpPr>
            <p:nvPr/>
          </p:nvSpPr>
          <p:spPr bwMode="auto">
            <a:xfrm>
              <a:off x="1985932" y="3593123"/>
              <a:ext cx="70870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根据目的端口号，将数据交付给相应的应用进程</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p:cNvGrpSpPr/>
          <p:nvPr/>
        </p:nvGrpSpPr>
        <p:grpSpPr>
          <a:xfrm>
            <a:off x="1452290" y="4196995"/>
            <a:ext cx="6585924" cy="1557867"/>
            <a:chOff x="703264" y="1946585"/>
            <a:chExt cx="10972799" cy="4161037"/>
          </a:xfrm>
        </p:grpSpPr>
        <p:sp>
          <p:nvSpPr>
            <p:cNvPr id="19" name="任意多边形: 形状 18"/>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Text Box 79"/>
          <p:cNvSpPr txBox="1">
            <a:spLocks noChangeArrowheads="1"/>
          </p:cNvSpPr>
          <p:nvPr/>
        </p:nvSpPr>
        <p:spPr bwMode="auto">
          <a:xfrm>
            <a:off x="2014705" y="4707588"/>
            <a:ext cx="5323856"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通信事先无需握手，是</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无连接的</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5" name="组合 24"/>
          <p:cNvGrpSpPr/>
          <p:nvPr/>
        </p:nvGrpSpPr>
        <p:grpSpPr>
          <a:xfrm>
            <a:off x="430213" y="0"/>
            <a:ext cx="6647920" cy="1428589"/>
            <a:chOff x="551030" y="-368704"/>
            <a:chExt cx="6647920" cy="1428589"/>
          </a:xfrm>
        </p:grpSpPr>
        <p:grpSp>
          <p:nvGrpSpPr>
            <p:cNvPr id="26" name="组合 25"/>
            <p:cNvGrpSpPr/>
            <p:nvPr/>
          </p:nvGrpSpPr>
          <p:grpSpPr>
            <a:xfrm>
              <a:off x="1201632" y="303925"/>
              <a:ext cx="5997318" cy="687997"/>
              <a:chOff x="1839059" y="967769"/>
              <a:chExt cx="5997318" cy="687997"/>
            </a:xfrm>
          </p:grpSpPr>
          <p:sp>
            <p:nvSpPr>
              <p:cNvPr id="28" name="矩形: 圆角 27"/>
              <p:cNvSpPr/>
              <p:nvPr/>
            </p:nvSpPr>
            <p:spPr>
              <a:xfrm>
                <a:off x="1839059" y="967769"/>
                <a:ext cx="5997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9" name="文本框 28"/>
              <p:cNvSpPr txBox="1"/>
              <p:nvPr/>
            </p:nvSpPr>
            <p:spPr>
              <a:xfrm>
                <a:off x="2786093" y="1009435"/>
                <a:ext cx="48285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处理数据的流程</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1863412" y="1920340"/>
            <a:ext cx="5734724" cy="560173"/>
          </a:xfrm>
          <a:prstGeom prst="roundRect">
            <a:avLst>
              <a:gd name="adj" fmla="val 50000"/>
            </a:avLst>
          </a:prstGeom>
          <a:solidFill>
            <a:srgbClr val="009FF6"/>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rPr>
              <a:t>       建立连接会增加时延</a:t>
            </a:r>
            <a:endPar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 name="Rectangle 11"/>
          <p:cNvSpPr>
            <a:spLocks noChangeArrowheads="1"/>
          </p:cNvSpPr>
          <p:nvPr/>
        </p:nvSpPr>
        <p:spPr bwMode="auto">
          <a:xfrm>
            <a:off x="1863412" y="2928976"/>
            <a:ext cx="5734724" cy="560173"/>
          </a:xfrm>
          <a:prstGeom prst="roundRect">
            <a:avLst>
              <a:gd name="adj" fmla="val 50000"/>
            </a:avLst>
          </a:prstGeom>
          <a:solidFill>
            <a:srgbClr val="009FF6"/>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rPr>
              <a:t>       发送方和接收方无需维护连接状态</a:t>
            </a:r>
            <a:endPar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4" name="Rectangle 11"/>
          <p:cNvSpPr>
            <a:spLocks noChangeArrowheads="1"/>
          </p:cNvSpPr>
          <p:nvPr/>
        </p:nvSpPr>
        <p:spPr bwMode="auto">
          <a:xfrm>
            <a:off x="2037308" y="3937612"/>
            <a:ext cx="5560828" cy="560173"/>
          </a:xfrm>
          <a:prstGeom prst="roundRect">
            <a:avLst>
              <a:gd name="adj" fmla="val 50000"/>
            </a:avLst>
          </a:prstGeom>
          <a:solidFill>
            <a:srgbClr val="009FF6"/>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TCP:20Byte  vs UDP:8Byte</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Rectangle 11"/>
          <p:cNvSpPr>
            <a:spLocks noChangeArrowheads="1"/>
          </p:cNvSpPr>
          <p:nvPr/>
        </p:nvSpPr>
        <p:spPr bwMode="auto">
          <a:xfrm>
            <a:off x="2037306" y="4946247"/>
            <a:ext cx="5560828" cy="560173"/>
          </a:xfrm>
          <a:prstGeom prst="roundRect">
            <a:avLst>
              <a:gd name="adj" fmla="val 50000"/>
            </a:avLst>
          </a:prstGeom>
          <a:solidFill>
            <a:srgbClr val="009FF6"/>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b="1" dirty="0">
                <a:solidFill>
                  <a:schemeClr val="bg1"/>
                </a:solidFill>
                <a:effectLst>
                  <a:outerShdw blurRad="38100" dist="38100" dir="2700000" algn="tl">
                    <a:srgbClr val="000000">
                      <a:alpha val="43137"/>
                    </a:srgbClr>
                  </a:outerShdw>
                </a:effectLst>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UDP </a:t>
            </a:r>
            <a:r>
              <a:rPr kumimoji="1" lang="zh-CN" altLang="en-US" sz="2400" b="1" dirty="0">
                <a:solidFill>
                  <a:schemeClr val="bg1"/>
                </a:solidFill>
                <a:effectLst>
                  <a:outerShdw blurRad="38100" dist="38100" dir="2700000" algn="tl">
                    <a:srgbClr val="000000">
                      <a:alpha val="43137"/>
                    </a:srgbClr>
                  </a:outerShdw>
                </a:effectLst>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可按需随时发送</a:t>
            </a:r>
            <a:endParaRPr kumimoji="1" lang="zh-CN" altLang="en-US" sz="2400" b="1" dirty="0">
              <a:solidFill>
                <a:schemeClr val="bg1"/>
              </a:solidFill>
              <a:effectLst>
                <a:outerShdw blurRad="38100" dist="38100" dir="2700000" algn="tl">
                  <a:srgbClr val="000000">
                    <a:alpha val="43137"/>
                  </a:srgbClr>
                </a:outerShdw>
              </a:effectLst>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 name="组合 5"/>
          <p:cNvGrpSpPr/>
          <p:nvPr/>
        </p:nvGrpSpPr>
        <p:grpSpPr>
          <a:xfrm>
            <a:off x="430213" y="0"/>
            <a:ext cx="4700587" cy="1428589"/>
            <a:chOff x="551030" y="-368704"/>
            <a:chExt cx="4700587" cy="1428589"/>
          </a:xfrm>
        </p:grpSpPr>
        <p:grpSp>
          <p:nvGrpSpPr>
            <p:cNvPr id="7" name="组合 6"/>
            <p:cNvGrpSpPr/>
            <p:nvPr/>
          </p:nvGrpSpPr>
          <p:grpSpPr>
            <a:xfrm>
              <a:off x="1201632" y="303925"/>
              <a:ext cx="4049985" cy="687997"/>
              <a:chOff x="1839059" y="967769"/>
              <a:chExt cx="4049985" cy="687997"/>
            </a:xfrm>
          </p:grpSpPr>
          <p:sp>
            <p:nvSpPr>
              <p:cNvPr id="9" name="矩形: 圆角 8"/>
              <p:cNvSpPr/>
              <p:nvPr/>
            </p:nvSpPr>
            <p:spPr>
              <a:xfrm>
                <a:off x="1839059" y="967769"/>
                <a:ext cx="40499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 name="文本框 9"/>
              <p:cNvSpPr txBox="1"/>
              <p:nvPr/>
            </p:nvSpPr>
            <p:spPr>
              <a:xfrm>
                <a:off x="2786093" y="1009435"/>
                <a:ext cx="31029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的优势</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1" name="Rectangle 11"/>
          <p:cNvSpPr>
            <a:spLocks noChangeArrowheads="1"/>
          </p:cNvSpPr>
          <p:nvPr/>
        </p:nvSpPr>
        <p:spPr bwMode="auto">
          <a:xfrm>
            <a:off x="203946" y="1920340"/>
            <a:ext cx="218086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无需建立连接</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2" name="Rectangle 11"/>
          <p:cNvSpPr>
            <a:spLocks noChangeArrowheads="1"/>
          </p:cNvSpPr>
          <p:nvPr/>
        </p:nvSpPr>
        <p:spPr bwMode="auto">
          <a:xfrm>
            <a:off x="203946" y="2928976"/>
            <a:ext cx="218086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简      单</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3" name="Rectangle 11"/>
          <p:cNvSpPr>
            <a:spLocks noChangeArrowheads="1"/>
          </p:cNvSpPr>
          <p:nvPr/>
        </p:nvSpPr>
        <p:spPr bwMode="auto">
          <a:xfrm>
            <a:off x="203946" y="3937612"/>
            <a:ext cx="218086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段首部开销小</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 name="Rectangle 11"/>
          <p:cNvSpPr>
            <a:spLocks noChangeArrowheads="1"/>
          </p:cNvSpPr>
          <p:nvPr/>
        </p:nvSpPr>
        <p:spPr bwMode="auto">
          <a:xfrm>
            <a:off x="203946" y="4946247"/>
            <a:ext cx="218086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dirty="0">
                <a:solidFill>
                  <a:schemeClr val="tx1">
                    <a:lumMod val="85000"/>
                    <a:lumOff val="15000"/>
                  </a:schemeClr>
                </a:solidFill>
                <a:highlight>
                  <a:srgbClr val="FFFF00"/>
                </a:highlight>
                <a:latin typeface="思源黑体 CN Normal" panose="020B0400000000000000" pitchFamily="34" charset="-122"/>
                <a:ea typeface="思源黑体 CN Normal" panose="020B0400000000000000" pitchFamily="34" charset="-122"/>
                <a:cs typeface="Arial" panose="020B0604020202020204" pitchFamily="34" charset="0"/>
              </a:rPr>
              <a:t>无拥塞控制</a:t>
            </a:r>
            <a:endParaRPr kumimoji="1" lang="zh-CN" altLang="en-US" sz="2400" b="1" dirty="0">
              <a:solidFill>
                <a:schemeClr val="tx1">
                  <a:lumMod val="85000"/>
                  <a:lumOff val="15000"/>
                </a:schemeClr>
              </a:solidFill>
              <a:highlight>
                <a:srgbClr val="FFFF00"/>
              </a:highlight>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15" name="组合 14"/>
          <p:cNvGrpSpPr/>
          <p:nvPr/>
        </p:nvGrpSpPr>
        <p:grpSpPr>
          <a:xfrm>
            <a:off x="7466330" y="2242820"/>
            <a:ext cx="1286510" cy="1224451"/>
            <a:chOff x="1786748" y="1899878"/>
            <a:chExt cx="1473287" cy="1402095"/>
          </a:xfrm>
        </p:grpSpPr>
        <p:grpSp>
          <p:nvGrpSpPr>
            <p:cNvPr id="16" name="组合 15"/>
            <p:cNvGrpSpPr/>
            <p:nvPr/>
          </p:nvGrpSpPr>
          <p:grpSpPr>
            <a:xfrm>
              <a:off x="1878495" y="1899878"/>
              <a:ext cx="1381540" cy="1381540"/>
              <a:chOff x="6291469" y="2565800"/>
              <a:chExt cx="1222513" cy="1222513"/>
            </a:xfrm>
          </p:grpSpPr>
          <p:sp>
            <p:nvSpPr>
              <p:cNvPr id="17" name="椭圆 16"/>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1786748" y="2471354"/>
              <a:ext cx="268274" cy="260498"/>
              <a:chOff x="6046251" y="3814714"/>
              <a:chExt cx="490436" cy="476221"/>
            </a:xfrm>
          </p:grpSpPr>
          <p:sp>
            <p:nvSpPr>
              <p:cNvPr id="41" name="对话气泡: 椭圆形 17"/>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71963" y="2151659"/>
              <a:ext cx="1214482" cy="115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远程文件服务器（</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NFS</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9" name="组合 58"/>
          <p:cNvGrpSpPr/>
          <p:nvPr/>
        </p:nvGrpSpPr>
        <p:grpSpPr>
          <a:xfrm>
            <a:off x="9305290" y="1692910"/>
            <a:ext cx="1286510" cy="1206500"/>
            <a:chOff x="1786748" y="1899878"/>
            <a:chExt cx="1473287" cy="1381540"/>
          </a:xfrm>
        </p:grpSpPr>
        <p:grpSp>
          <p:nvGrpSpPr>
            <p:cNvPr id="60" name="组合 59"/>
            <p:cNvGrpSpPr/>
            <p:nvPr/>
          </p:nvGrpSpPr>
          <p:grpSpPr>
            <a:xfrm>
              <a:off x="1878495" y="1899878"/>
              <a:ext cx="1381540" cy="1381540"/>
              <a:chOff x="6291469" y="2565800"/>
              <a:chExt cx="1222513" cy="1222513"/>
            </a:xfrm>
          </p:grpSpPr>
          <p:sp>
            <p:nvSpPr>
              <p:cNvPr id="65" name="椭圆 64"/>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1786748" y="2471354"/>
              <a:ext cx="268274" cy="260498"/>
              <a:chOff x="6046251" y="3814714"/>
              <a:chExt cx="490436" cy="476221"/>
            </a:xfrm>
          </p:grpSpPr>
          <p:sp>
            <p:nvSpPr>
              <p:cNvPr id="63" name="对话气泡: 椭圆形 17"/>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1971963" y="2269027"/>
              <a:ext cx="1214482" cy="80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流式多</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媒体</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7" name="组合 66"/>
          <p:cNvGrpSpPr/>
          <p:nvPr/>
        </p:nvGrpSpPr>
        <p:grpSpPr>
          <a:xfrm>
            <a:off x="7300595" y="3943985"/>
            <a:ext cx="1286510" cy="1206500"/>
            <a:chOff x="1786748" y="1899878"/>
            <a:chExt cx="1473287" cy="1381540"/>
          </a:xfrm>
        </p:grpSpPr>
        <p:grpSp>
          <p:nvGrpSpPr>
            <p:cNvPr id="68" name="组合 67"/>
            <p:cNvGrpSpPr/>
            <p:nvPr/>
          </p:nvGrpSpPr>
          <p:grpSpPr>
            <a:xfrm>
              <a:off x="1878495" y="1899878"/>
              <a:ext cx="1381540" cy="1381540"/>
              <a:chOff x="6291469" y="2565800"/>
              <a:chExt cx="1222513" cy="1222513"/>
            </a:xfrm>
          </p:grpSpPr>
          <p:sp>
            <p:nvSpPr>
              <p:cNvPr id="73" name="椭圆 72"/>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786748" y="2471354"/>
              <a:ext cx="268274" cy="260498"/>
              <a:chOff x="6046251" y="3814714"/>
              <a:chExt cx="490436" cy="476221"/>
            </a:xfrm>
          </p:grpSpPr>
          <p:sp>
            <p:nvSpPr>
              <p:cNvPr id="71" name="对话气泡: 椭圆形 17"/>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round-web-cam_17861"/>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0" name="Text Box 79"/>
            <p:cNvSpPr txBox="1">
              <a:spLocks noChangeArrowheads="1"/>
            </p:cNvSpPr>
            <p:nvPr/>
          </p:nvSpPr>
          <p:spPr bwMode="auto">
            <a:xfrm>
              <a:off x="1971963" y="2269027"/>
              <a:ext cx="1214482" cy="80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网络管理（</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SNMP</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5" name="组合 74"/>
          <p:cNvGrpSpPr/>
          <p:nvPr/>
        </p:nvGrpSpPr>
        <p:grpSpPr>
          <a:xfrm>
            <a:off x="9244330" y="4332605"/>
            <a:ext cx="1286510" cy="1206500"/>
            <a:chOff x="1786748" y="1899878"/>
            <a:chExt cx="1473287" cy="1381540"/>
          </a:xfrm>
        </p:grpSpPr>
        <p:grpSp>
          <p:nvGrpSpPr>
            <p:cNvPr id="76" name="组合 75"/>
            <p:cNvGrpSpPr/>
            <p:nvPr/>
          </p:nvGrpSpPr>
          <p:grpSpPr>
            <a:xfrm>
              <a:off x="1878495" y="1899878"/>
              <a:ext cx="1381540" cy="1381540"/>
              <a:chOff x="6291469" y="2565800"/>
              <a:chExt cx="1222513" cy="1222513"/>
            </a:xfrm>
          </p:grpSpPr>
          <p:sp>
            <p:nvSpPr>
              <p:cNvPr id="81" name="椭圆 80"/>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1786748" y="2471354"/>
              <a:ext cx="268274" cy="260498"/>
              <a:chOff x="6046251" y="3814714"/>
              <a:chExt cx="490436" cy="476221"/>
            </a:xfrm>
          </p:grpSpPr>
          <p:sp>
            <p:nvSpPr>
              <p:cNvPr id="79" name="对话气泡: 椭圆形 17"/>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ound-web-cam_17861"/>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8" name="Text Box 79"/>
            <p:cNvSpPr txBox="1">
              <a:spLocks noChangeArrowheads="1"/>
            </p:cNvSpPr>
            <p:nvPr/>
          </p:nvSpPr>
          <p:spPr bwMode="auto">
            <a:xfrm>
              <a:off x="1971821" y="2419434"/>
              <a:ext cx="1214482" cy="4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HTTP/3</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3" name="组合 82"/>
          <p:cNvGrpSpPr/>
          <p:nvPr/>
        </p:nvGrpSpPr>
        <p:grpSpPr>
          <a:xfrm>
            <a:off x="11090275" y="3954780"/>
            <a:ext cx="1286510" cy="1206500"/>
            <a:chOff x="1786748" y="1899878"/>
            <a:chExt cx="1473287" cy="1381540"/>
          </a:xfrm>
        </p:grpSpPr>
        <p:grpSp>
          <p:nvGrpSpPr>
            <p:cNvPr id="84" name="组合 83"/>
            <p:cNvGrpSpPr/>
            <p:nvPr/>
          </p:nvGrpSpPr>
          <p:grpSpPr>
            <a:xfrm>
              <a:off x="1878495" y="1899878"/>
              <a:ext cx="1381540" cy="1381540"/>
              <a:chOff x="6291469" y="2565800"/>
              <a:chExt cx="1222513" cy="1222513"/>
            </a:xfrm>
          </p:grpSpPr>
          <p:sp>
            <p:nvSpPr>
              <p:cNvPr id="89" name="椭圆 88"/>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1786748" y="2471354"/>
              <a:ext cx="268274" cy="260498"/>
              <a:chOff x="6046251" y="3814714"/>
              <a:chExt cx="490436" cy="476221"/>
            </a:xfrm>
          </p:grpSpPr>
          <p:sp>
            <p:nvSpPr>
              <p:cNvPr id="87" name="对话气泡: 椭圆形 17"/>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ound-web-cam_17861"/>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6" name="Text Box 79"/>
            <p:cNvSpPr txBox="1">
              <a:spLocks noChangeArrowheads="1"/>
            </p:cNvSpPr>
            <p:nvPr/>
          </p:nvSpPr>
          <p:spPr bwMode="auto">
            <a:xfrm>
              <a:off x="1971963" y="2269027"/>
              <a:ext cx="1214482" cy="80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域名解析（</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1" name="组合 90"/>
          <p:cNvGrpSpPr/>
          <p:nvPr/>
        </p:nvGrpSpPr>
        <p:grpSpPr>
          <a:xfrm>
            <a:off x="11125835" y="2150110"/>
            <a:ext cx="1286510" cy="1206500"/>
            <a:chOff x="1786748" y="1899878"/>
            <a:chExt cx="1473287" cy="1381540"/>
          </a:xfrm>
        </p:grpSpPr>
        <p:grpSp>
          <p:nvGrpSpPr>
            <p:cNvPr id="92" name="组合 91"/>
            <p:cNvGrpSpPr/>
            <p:nvPr/>
          </p:nvGrpSpPr>
          <p:grpSpPr>
            <a:xfrm>
              <a:off x="1878495" y="1899878"/>
              <a:ext cx="1381540" cy="1381540"/>
              <a:chOff x="6291469" y="2565800"/>
              <a:chExt cx="1222513" cy="1222513"/>
            </a:xfrm>
          </p:grpSpPr>
          <p:sp>
            <p:nvSpPr>
              <p:cNvPr id="97" name="椭圆 96"/>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1786748" y="2471354"/>
              <a:ext cx="268274" cy="260498"/>
              <a:chOff x="6046251" y="3814714"/>
              <a:chExt cx="490436" cy="476221"/>
            </a:xfrm>
          </p:grpSpPr>
          <p:sp>
            <p:nvSpPr>
              <p:cNvPr id="95" name="对话气泡: 椭圆形 17"/>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p:cNvSpPr txBox="1">
              <a:spLocks noChangeArrowheads="1"/>
            </p:cNvSpPr>
            <p:nvPr/>
          </p:nvSpPr>
          <p:spPr bwMode="auto">
            <a:xfrm>
              <a:off x="1878495" y="2269027"/>
              <a:ext cx="1379819" cy="80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因特网</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电话</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37"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900" decel="100000" fill="hold"/>
                                        <p:tgtEl>
                                          <p:spTgt spid="15"/>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6" presetID="37" presetClass="entr" presetSubtype="0" fill="hold" nodeType="withEffect">
                                  <p:stCondLst>
                                    <p:cond delay="20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1000"/>
                                        <p:tgtEl>
                                          <p:spTgt spid="59"/>
                                        </p:tgtEl>
                                      </p:cBhvr>
                                    </p:animEffect>
                                    <p:anim calcmode="lin" valueType="num">
                                      <p:cBhvr>
                                        <p:cTn id="59" dur="1000" fill="hold"/>
                                        <p:tgtEl>
                                          <p:spTgt spid="59"/>
                                        </p:tgtEl>
                                        <p:attrNameLst>
                                          <p:attrName>ppt_x</p:attrName>
                                        </p:attrNameLst>
                                      </p:cBhvr>
                                      <p:tavLst>
                                        <p:tav tm="0">
                                          <p:val>
                                            <p:strVal val="#ppt_x"/>
                                          </p:val>
                                        </p:tav>
                                        <p:tav tm="100000">
                                          <p:val>
                                            <p:strVal val="#ppt_x"/>
                                          </p:val>
                                        </p:tav>
                                      </p:tavLst>
                                    </p:anim>
                                    <p:anim calcmode="lin" valueType="num">
                                      <p:cBhvr>
                                        <p:cTn id="60" dur="900" decel="100000" fill="hold"/>
                                        <p:tgtEl>
                                          <p:spTgt spid="59"/>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62" presetID="37" presetClass="entr" presetSubtype="0" fill="hold" nodeType="withEffect">
                                  <p:stCondLst>
                                    <p:cond delay="500"/>
                                  </p:stCondLst>
                                  <p:childTnLst>
                                    <p:set>
                                      <p:cBhvr>
                                        <p:cTn id="63" dur="1" fill="hold">
                                          <p:stCondLst>
                                            <p:cond delay="0"/>
                                          </p:stCondLst>
                                        </p:cTn>
                                        <p:tgtEl>
                                          <p:spTgt spid="91"/>
                                        </p:tgtEl>
                                        <p:attrNameLst>
                                          <p:attrName>style.visibility</p:attrName>
                                        </p:attrNameLst>
                                      </p:cBhvr>
                                      <p:to>
                                        <p:strVal val="visible"/>
                                      </p:to>
                                    </p:set>
                                    <p:animEffect transition="in" filter="fade">
                                      <p:cBhvr>
                                        <p:cTn id="64" dur="1000"/>
                                        <p:tgtEl>
                                          <p:spTgt spid="91"/>
                                        </p:tgtEl>
                                      </p:cBhvr>
                                    </p:animEffect>
                                    <p:anim calcmode="lin" valueType="num">
                                      <p:cBhvr>
                                        <p:cTn id="65" dur="1000" fill="hold"/>
                                        <p:tgtEl>
                                          <p:spTgt spid="91"/>
                                        </p:tgtEl>
                                        <p:attrNameLst>
                                          <p:attrName>ppt_x</p:attrName>
                                        </p:attrNameLst>
                                      </p:cBhvr>
                                      <p:tavLst>
                                        <p:tav tm="0">
                                          <p:val>
                                            <p:strVal val="#ppt_x"/>
                                          </p:val>
                                        </p:tav>
                                        <p:tav tm="100000">
                                          <p:val>
                                            <p:strVal val="#ppt_x"/>
                                          </p:val>
                                        </p:tav>
                                      </p:tavLst>
                                    </p:anim>
                                    <p:anim calcmode="lin" valueType="num">
                                      <p:cBhvr>
                                        <p:cTn id="66" dur="900" decel="100000" fill="hold"/>
                                        <p:tgtEl>
                                          <p:spTgt spid="91"/>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par>
                                <p:cTn id="68" presetID="37" presetClass="entr" presetSubtype="0" fill="hold" nodeType="withEffect">
                                  <p:stCondLst>
                                    <p:cond delay="80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1000"/>
                                        <p:tgtEl>
                                          <p:spTgt spid="67"/>
                                        </p:tgtEl>
                                      </p:cBhvr>
                                    </p:animEffect>
                                    <p:anim calcmode="lin" valueType="num">
                                      <p:cBhvr>
                                        <p:cTn id="71" dur="1000" fill="hold"/>
                                        <p:tgtEl>
                                          <p:spTgt spid="67"/>
                                        </p:tgtEl>
                                        <p:attrNameLst>
                                          <p:attrName>ppt_x</p:attrName>
                                        </p:attrNameLst>
                                      </p:cBhvr>
                                      <p:tavLst>
                                        <p:tav tm="0">
                                          <p:val>
                                            <p:strVal val="#ppt_x"/>
                                          </p:val>
                                        </p:tav>
                                        <p:tav tm="100000">
                                          <p:val>
                                            <p:strVal val="#ppt_x"/>
                                          </p:val>
                                        </p:tav>
                                      </p:tavLst>
                                    </p:anim>
                                    <p:anim calcmode="lin" valueType="num">
                                      <p:cBhvr>
                                        <p:cTn id="72" dur="900" decel="100000" fill="hold"/>
                                        <p:tgtEl>
                                          <p:spTgt spid="67"/>
                                        </p:tgtEl>
                                        <p:attrNameLst>
                                          <p:attrName>ppt_y</p:attrName>
                                        </p:attrNameLst>
                                      </p:cBhvr>
                                      <p:tavLst>
                                        <p:tav tm="0">
                                          <p:val>
                                            <p:strVal val="#ppt_y+1"/>
                                          </p:val>
                                        </p:tav>
                                        <p:tav tm="100000">
                                          <p:val>
                                            <p:strVal val="#ppt_y-.03"/>
                                          </p:val>
                                        </p:tav>
                                      </p:tavLst>
                                    </p:anim>
                                    <p:anim calcmode="lin" valueType="num">
                                      <p:cBhvr>
                                        <p:cTn id="73"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par>
                                <p:cTn id="74" presetID="37" presetClass="entr" presetSubtype="0" fill="hold" nodeType="withEffect">
                                  <p:stCondLst>
                                    <p:cond delay="100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1000"/>
                                        <p:tgtEl>
                                          <p:spTgt spid="75"/>
                                        </p:tgtEl>
                                      </p:cBhvr>
                                    </p:animEffect>
                                    <p:anim calcmode="lin" valueType="num">
                                      <p:cBhvr>
                                        <p:cTn id="77" dur="1000" fill="hold"/>
                                        <p:tgtEl>
                                          <p:spTgt spid="75"/>
                                        </p:tgtEl>
                                        <p:attrNameLst>
                                          <p:attrName>ppt_x</p:attrName>
                                        </p:attrNameLst>
                                      </p:cBhvr>
                                      <p:tavLst>
                                        <p:tav tm="0">
                                          <p:val>
                                            <p:strVal val="#ppt_x"/>
                                          </p:val>
                                        </p:tav>
                                        <p:tav tm="100000">
                                          <p:val>
                                            <p:strVal val="#ppt_x"/>
                                          </p:val>
                                        </p:tav>
                                      </p:tavLst>
                                    </p:anim>
                                    <p:anim calcmode="lin" valueType="num">
                                      <p:cBhvr>
                                        <p:cTn id="78" dur="900" decel="100000" fill="hold"/>
                                        <p:tgtEl>
                                          <p:spTgt spid="75"/>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par>
                                <p:cTn id="80" presetID="37" presetClass="entr" presetSubtype="0" fill="hold" nodeType="withEffect">
                                  <p:stCondLst>
                                    <p:cond delay="130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1000"/>
                                        <p:tgtEl>
                                          <p:spTgt spid="83"/>
                                        </p:tgtEl>
                                      </p:cBhvr>
                                    </p:animEffect>
                                    <p:anim calcmode="lin" valueType="num">
                                      <p:cBhvr>
                                        <p:cTn id="83" dur="1000" fill="hold"/>
                                        <p:tgtEl>
                                          <p:spTgt spid="83"/>
                                        </p:tgtEl>
                                        <p:attrNameLst>
                                          <p:attrName>ppt_x</p:attrName>
                                        </p:attrNameLst>
                                      </p:cBhvr>
                                      <p:tavLst>
                                        <p:tav tm="0">
                                          <p:val>
                                            <p:strVal val="#ppt_x"/>
                                          </p:val>
                                        </p:tav>
                                        <p:tav tm="100000">
                                          <p:val>
                                            <p:strVal val="#ppt_x"/>
                                          </p:val>
                                        </p:tav>
                                      </p:tavLst>
                                    </p:anim>
                                    <p:anim calcmode="lin" valueType="num">
                                      <p:cBhvr>
                                        <p:cTn id="84" dur="900" decel="100000" fill="hold"/>
                                        <p:tgtEl>
                                          <p:spTgt spid="83"/>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11" grpId="0" bldLvl="0" animBg="1"/>
      <p:bldP spid="12" grpId="0" bldLvl="0" animBg="1"/>
      <p:bldP spid="13" grpId="0" bldLvl="0" animBg="1"/>
      <p:bldP spid="1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430213" y="0"/>
            <a:ext cx="6046392" cy="1428589"/>
            <a:chOff x="551030" y="-368704"/>
            <a:chExt cx="6046392" cy="1428589"/>
          </a:xfrm>
        </p:grpSpPr>
        <p:grpSp>
          <p:nvGrpSpPr>
            <p:cNvPr id="39" name="组合 38"/>
            <p:cNvGrpSpPr/>
            <p:nvPr/>
          </p:nvGrpSpPr>
          <p:grpSpPr>
            <a:xfrm>
              <a:off x="1201632" y="303925"/>
              <a:ext cx="5395790" cy="687997"/>
              <a:chOff x="1839059" y="967769"/>
              <a:chExt cx="5395790" cy="687997"/>
            </a:xfrm>
          </p:grpSpPr>
          <p:sp>
            <p:nvSpPr>
              <p:cNvPr id="41" name="矩形: 圆角 40"/>
              <p:cNvSpPr/>
              <p:nvPr/>
            </p:nvSpPr>
            <p:spPr>
              <a:xfrm>
                <a:off x="1839059" y="967769"/>
                <a:ext cx="539579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2" name="文本框 41"/>
              <p:cNvSpPr txBox="1"/>
              <p:nvPr/>
            </p:nvSpPr>
            <p:spPr>
              <a:xfrm>
                <a:off x="2786093" y="1009435"/>
                <a:ext cx="415156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无连接传输 </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 UDP</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0" name="图片 3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8" name="组合 57"/>
          <p:cNvGrpSpPr/>
          <p:nvPr/>
        </p:nvGrpSpPr>
        <p:grpSpPr>
          <a:xfrm>
            <a:off x="1043762" y="1514317"/>
            <a:ext cx="5960666" cy="526732"/>
            <a:chOff x="722008" y="1303131"/>
            <a:chExt cx="5691419" cy="502940"/>
          </a:xfrm>
        </p:grpSpPr>
        <p:grpSp>
          <p:nvGrpSpPr>
            <p:cNvPr id="59" name="组合 58"/>
            <p:cNvGrpSpPr/>
            <p:nvPr/>
          </p:nvGrpSpPr>
          <p:grpSpPr>
            <a:xfrm>
              <a:off x="722008" y="1303131"/>
              <a:ext cx="546594" cy="475865"/>
              <a:chOff x="708742" y="1296102"/>
              <a:chExt cx="454744" cy="283828"/>
            </a:xfrm>
          </p:grpSpPr>
          <p:sp>
            <p:nvSpPr>
              <p:cNvPr id="62" name="平行四边形 6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3" name="平行四边形 6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0" name="流程图: 手动输入 6"/>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61" name="Text Box 79"/>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大量应用可能导致的严重后果</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4" name="组合 63"/>
          <p:cNvGrpSpPr/>
          <p:nvPr/>
        </p:nvGrpSpPr>
        <p:grpSpPr>
          <a:xfrm>
            <a:off x="1173262" y="2303639"/>
            <a:ext cx="5831167" cy="476221"/>
            <a:chOff x="1403750" y="3593123"/>
            <a:chExt cx="5831167" cy="476221"/>
          </a:xfrm>
        </p:grpSpPr>
        <p:grpSp>
          <p:nvGrpSpPr>
            <p:cNvPr id="65" name="组合 64"/>
            <p:cNvGrpSpPr/>
            <p:nvPr/>
          </p:nvGrpSpPr>
          <p:grpSpPr>
            <a:xfrm>
              <a:off x="1403750" y="3593123"/>
              <a:ext cx="490436" cy="476221"/>
              <a:chOff x="1403750" y="3593123"/>
              <a:chExt cx="808892" cy="785446"/>
            </a:xfrm>
          </p:grpSpPr>
          <p:sp>
            <p:nvSpPr>
              <p:cNvPr id="67" name="对话气泡: 椭圆形 6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6" name="Text Box 79"/>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路由器中大量的分组溢出</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0" name="组合 69"/>
          <p:cNvGrpSpPr/>
          <p:nvPr/>
        </p:nvGrpSpPr>
        <p:grpSpPr>
          <a:xfrm>
            <a:off x="1173262" y="3042450"/>
            <a:ext cx="6974562" cy="476221"/>
            <a:chOff x="1403750" y="3593123"/>
            <a:chExt cx="6974562" cy="476221"/>
          </a:xfrm>
        </p:grpSpPr>
        <p:grpSp>
          <p:nvGrpSpPr>
            <p:cNvPr id="71" name="组合 70"/>
            <p:cNvGrpSpPr/>
            <p:nvPr/>
          </p:nvGrpSpPr>
          <p:grpSpPr>
            <a:xfrm>
              <a:off x="1403750" y="3593123"/>
              <a:ext cx="490436" cy="476221"/>
              <a:chOff x="1403750" y="3593123"/>
              <a:chExt cx="808892" cy="785446"/>
            </a:xfrm>
          </p:grpSpPr>
          <p:sp>
            <p:nvSpPr>
              <p:cNvPr id="73" name="对话气泡: 椭圆形 7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2" name="Text Box 79"/>
            <p:cNvSpPr txBox="1">
              <a:spLocks noChangeArrowheads="1"/>
            </p:cNvSpPr>
            <p:nvPr/>
          </p:nvSpPr>
          <p:spPr bwMode="auto">
            <a:xfrm>
              <a:off x="1985932" y="3593123"/>
              <a:ext cx="63923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显著减小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通信的速率，甚至挤垮</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会话</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5" name="组合 74"/>
          <p:cNvGrpSpPr/>
          <p:nvPr/>
        </p:nvGrpSpPr>
        <p:grpSpPr>
          <a:xfrm>
            <a:off x="1043762" y="3781261"/>
            <a:ext cx="4767262" cy="526732"/>
            <a:chOff x="722008" y="1303131"/>
            <a:chExt cx="4551922" cy="502940"/>
          </a:xfrm>
        </p:grpSpPr>
        <p:grpSp>
          <p:nvGrpSpPr>
            <p:cNvPr id="76" name="组合 75"/>
            <p:cNvGrpSpPr/>
            <p:nvPr/>
          </p:nvGrpSpPr>
          <p:grpSpPr>
            <a:xfrm>
              <a:off x="722008" y="1303131"/>
              <a:ext cx="546594" cy="475865"/>
              <a:chOff x="708742" y="1296102"/>
              <a:chExt cx="454744" cy="283828"/>
            </a:xfrm>
          </p:grpSpPr>
          <p:sp>
            <p:nvSpPr>
              <p:cNvPr id="79" name="平行四边形 7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0" name="平行四边形 7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7" name="流程图: 手动输入 6"/>
            <p:cNvSpPr/>
            <p:nvPr/>
          </p:nvSpPr>
          <p:spPr>
            <a:xfrm rot="5400000" flipV="1">
              <a:off x="2893333" y="-598198"/>
              <a:ext cx="475861" cy="42853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78" name="Text Box 79"/>
            <p:cNvSpPr txBox="1">
              <a:spLocks noChangeArrowheads="1"/>
            </p:cNvSpPr>
            <p:nvPr/>
          </p:nvSpPr>
          <p:spPr bwMode="auto">
            <a:xfrm>
              <a:off x="1351236" y="1335871"/>
              <a:ext cx="392269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使用</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的可靠数据传输</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87" name="组合 86"/>
          <p:cNvGrpSpPr/>
          <p:nvPr/>
        </p:nvGrpSpPr>
        <p:grpSpPr>
          <a:xfrm>
            <a:off x="1173262" y="4570583"/>
            <a:ext cx="5298163" cy="497205"/>
            <a:chOff x="1403750" y="3593123"/>
            <a:chExt cx="5298163" cy="497205"/>
          </a:xfrm>
        </p:grpSpPr>
        <p:grpSp>
          <p:nvGrpSpPr>
            <p:cNvPr id="88" name="组合 87"/>
            <p:cNvGrpSpPr/>
            <p:nvPr/>
          </p:nvGrpSpPr>
          <p:grpSpPr>
            <a:xfrm>
              <a:off x="1403750" y="3593123"/>
              <a:ext cx="490436" cy="476221"/>
              <a:chOff x="1403750" y="3593123"/>
              <a:chExt cx="808892" cy="785446"/>
            </a:xfrm>
          </p:grpSpPr>
          <p:sp>
            <p:nvSpPr>
              <p:cNvPr id="90" name="对话气泡: 椭圆形 8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p:cNvSpPr txBox="1">
              <a:spLocks noChangeArrowheads="1"/>
            </p:cNvSpPr>
            <p:nvPr/>
          </p:nvSpPr>
          <p:spPr bwMode="auto">
            <a:xfrm>
              <a:off x="1985933" y="3593123"/>
              <a:ext cx="471598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在应用层实现数据的可靠传输</a:t>
              </a:r>
              <a:endPar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2" name="组合 91"/>
          <p:cNvGrpSpPr/>
          <p:nvPr/>
        </p:nvGrpSpPr>
        <p:grpSpPr>
          <a:xfrm>
            <a:off x="1173262" y="5309394"/>
            <a:ext cx="4637762" cy="476221"/>
            <a:chOff x="1403750" y="3593123"/>
            <a:chExt cx="4637762" cy="476221"/>
          </a:xfrm>
        </p:grpSpPr>
        <p:grpSp>
          <p:nvGrpSpPr>
            <p:cNvPr id="93" name="组合 92"/>
            <p:cNvGrpSpPr/>
            <p:nvPr/>
          </p:nvGrpSpPr>
          <p:grpSpPr>
            <a:xfrm>
              <a:off x="1403750" y="3593123"/>
              <a:ext cx="490436" cy="476221"/>
              <a:chOff x="1403750" y="3593123"/>
              <a:chExt cx="808892" cy="785446"/>
            </a:xfrm>
          </p:grpSpPr>
          <p:sp>
            <p:nvSpPr>
              <p:cNvPr id="95" name="对话气泡: 椭圆形 9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p:cNvSpPr txBox="1">
              <a:spLocks noChangeArrowheads="1"/>
            </p:cNvSpPr>
            <p:nvPr/>
          </p:nvSpPr>
          <p:spPr bwMode="auto">
            <a:xfrm>
              <a:off x="1985932" y="3593123"/>
              <a:ext cx="40555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增加了应用进程的实现难度</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left)">
                                      <p:cBhvr>
                                        <p:cTn id="24" dur="500"/>
                                        <p:tgtEl>
                                          <p:spTgt spid="7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500"/>
                                        <p:tgtEl>
                                          <p:spTgt spid="87"/>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wipe(left)">
                                      <p:cBhvr>
                                        <p:cTn id="3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450852" y="1911951"/>
            <a:ext cx="3720771" cy="4457952"/>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概述和运输层服务</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多路复用与多路分解</a:t>
            </a:r>
            <a:endPar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无连接传输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UDP</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可靠数据传输的原理</a:t>
            </a:r>
            <a:endPar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面向连接的传输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TCP</a:t>
            </a:r>
            <a:endPar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拥塞控制原理</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拥塞控制</a:t>
            </a:r>
            <a:endPar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运输层功能的演化</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组合 6"/>
          <p:cNvGrpSpPr/>
          <p:nvPr/>
        </p:nvGrpSpPr>
        <p:grpSpPr>
          <a:xfrm>
            <a:off x="7269458" y="898896"/>
            <a:ext cx="3952872" cy="792886"/>
            <a:chOff x="1638299" y="2533650"/>
            <a:chExt cx="7301525" cy="822836"/>
          </a:xfrm>
        </p:grpSpPr>
        <p:sp>
          <p:nvSpPr>
            <p:cNvPr id="8" name="矩形: 圆角 53"/>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内    容</a:t>
              </a:r>
              <a:endParaRPr lang="zh-CN" altLang="en-US" sz="3200" dirty="0">
                <a:latin typeface="思源黑体 CN Medium" panose="020B0600000000000000" pitchFamily="34" charset="-122"/>
                <a:ea typeface="思源黑体 CN Medium" panose="020B0600000000000000" pitchFamily="34" charset="-122"/>
              </a:endParaRPr>
            </a:p>
          </p:txBody>
        </p:sp>
        <p:sp>
          <p:nvSpPr>
            <p:cNvPr id="10" name="矩形: 圆角 55"/>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6266506" y="613780"/>
            <a:ext cx="1241446" cy="1166374"/>
            <a:chOff x="787397" y="1578243"/>
            <a:chExt cx="1679793" cy="1536555"/>
          </a:xfrm>
        </p:grpSpPr>
        <p:sp>
          <p:nvSpPr>
            <p:cNvPr id="14"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grpSp>
        <p:nvGrpSpPr>
          <p:cNvPr id="11" name="组合 10"/>
          <p:cNvGrpSpPr/>
          <p:nvPr/>
        </p:nvGrpSpPr>
        <p:grpSpPr>
          <a:xfrm>
            <a:off x="1810453" y="866423"/>
            <a:ext cx="3952872" cy="792886"/>
            <a:chOff x="1638299" y="2533650"/>
            <a:chExt cx="7301525" cy="822836"/>
          </a:xfrm>
        </p:grpSpPr>
        <p:sp>
          <p:nvSpPr>
            <p:cNvPr id="12" name="矩形: 圆角 53"/>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目    标</a:t>
              </a:r>
              <a:endParaRPr lang="zh-CN" altLang="en-US" sz="3200" dirty="0">
                <a:latin typeface="思源黑体 CN Medium" panose="020B0600000000000000" pitchFamily="34" charset="-122"/>
                <a:ea typeface="思源黑体 CN Medium" panose="020B0600000000000000" pitchFamily="34" charset="-122"/>
              </a:endParaRPr>
            </a:p>
          </p:txBody>
        </p:sp>
        <p:sp>
          <p:nvSpPr>
            <p:cNvPr id="17" name="矩形: 圆角 55"/>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807501" y="581307"/>
            <a:ext cx="1241446" cy="1166374"/>
            <a:chOff x="787397" y="1578243"/>
            <a:chExt cx="1679793" cy="1536555"/>
          </a:xfrm>
        </p:grpSpPr>
        <p:sp>
          <p:nvSpPr>
            <p:cNvPr id="19"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20" name="图片 19"/>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sp>
        <p:nvSpPr>
          <p:cNvPr id="21" name="文本框 20"/>
          <p:cNvSpPr txBox="1"/>
          <p:nvPr/>
        </p:nvSpPr>
        <p:spPr>
          <a:xfrm>
            <a:off x="1810453" y="1911951"/>
            <a:ext cx="3952872" cy="3914983"/>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了解运输层服务的原理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多路复用和多路分解</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可靠数据传输</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流量控制</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拥塞控制</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学习因特网运输层协议</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Effect transition="in" filter="fade">
                                      <p:cBhvr>
                                        <p:cTn id="26" dur="1000"/>
                                        <p:tgtEl>
                                          <p:spTgt spid="11"/>
                                        </p:tgtEl>
                                      </p:cBhvr>
                                    </p:animEffect>
                                  </p:childTnLst>
                                </p:cTn>
                              </p:par>
                              <p:par>
                                <p:cTn id="27" presetID="53" presetClass="entr" presetSubtype="16"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Line 13"/>
          <p:cNvSpPr>
            <a:spLocks noChangeShapeType="1"/>
          </p:cNvSpPr>
          <p:nvPr/>
        </p:nvSpPr>
        <p:spPr bwMode="auto">
          <a:xfrm rot="10800000">
            <a:off x="4081702" y="2227076"/>
            <a:ext cx="1128712"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8" name="组合 27"/>
          <p:cNvGrpSpPr/>
          <p:nvPr/>
        </p:nvGrpSpPr>
        <p:grpSpPr>
          <a:xfrm>
            <a:off x="430213" y="0"/>
            <a:ext cx="8459787" cy="1428589"/>
            <a:chOff x="551030" y="-368704"/>
            <a:chExt cx="8459787" cy="1428589"/>
          </a:xfrm>
        </p:grpSpPr>
        <p:grpSp>
          <p:nvGrpSpPr>
            <p:cNvPr id="29" name="组合 28"/>
            <p:cNvGrpSpPr/>
            <p:nvPr/>
          </p:nvGrpSpPr>
          <p:grpSpPr>
            <a:xfrm>
              <a:off x="1201631" y="303925"/>
              <a:ext cx="7809186" cy="675443"/>
              <a:chOff x="1839058" y="967769"/>
              <a:chExt cx="7809186" cy="675443"/>
            </a:xfrm>
          </p:grpSpPr>
          <p:sp>
            <p:nvSpPr>
              <p:cNvPr id="31" name="矩形: 圆角 30"/>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50" name="Text Box 11"/>
          <p:cNvSpPr txBox="1">
            <a:spLocks noChangeArrowheads="1"/>
          </p:cNvSpPr>
          <p:nvPr/>
        </p:nvSpPr>
        <p:spPr bwMode="auto">
          <a:xfrm>
            <a:off x="5242634" y="2020701"/>
            <a:ext cx="7681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32 </a:t>
            </a: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位</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2"/>
          <p:cNvSpPr>
            <a:spLocks noChangeShapeType="1"/>
          </p:cNvSpPr>
          <p:nvPr/>
        </p:nvSpPr>
        <p:spPr bwMode="auto">
          <a:xfrm flipV="1">
            <a:off x="6045399" y="2224933"/>
            <a:ext cx="1287083"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p:cNvGrpSpPr/>
          <p:nvPr/>
        </p:nvGrpSpPr>
        <p:grpSpPr>
          <a:xfrm>
            <a:off x="3993969" y="2355663"/>
            <a:ext cx="3419475" cy="3295650"/>
            <a:chOff x="3993969" y="2355663"/>
            <a:chExt cx="3419475" cy="3295650"/>
          </a:xfrm>
        </p:grpSpPr>
        <p:sp>
          <p:nvSpPr>
            <p:cNvPr id="43" name="Rectangle 4"/>
            <p:cNvSpPr>
              <a:spLocks noChangeArrowheads="1"/>
            </p:cNvSpPr>
            <p:nvPr/>
          </p:nvSpPr>
          <p:spPr bwMode="auto">
            <a:xfrm>
              <a:off x="4089219" y="2355663"/>
              <a:ext cx="3324225" cy="3200400"/>
            </a:xfrm>
            <a:prstGeom prst="rect">
              <a:avLst/>
            </a:prstGeom>
            <a:solidFill>
              <a:schemeClr val="accent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5"/>
            <p:cNvSpPr>
              <a:spLocks noChangeArrowheads="1"/>
            </p:cNvSpPr>
            <p:nvPr/>
          </p:nvSpPr>
          <p:spPr bwMode="auto">
            <a:xfrm>
              <a:off x="4013019" y="2450913"/>
              <a:ext cx="3324225" cy="3200400"/>
            </a:xfrm>
            <a:prstGeom prst="rect">
              <a:avLst/>
            </a:prstGeom>
            <a:solidFill>
              <a:schemeClr val="bg1"/>
            </a:solidFill>
            <a:ln w="1905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6"/>
            <p:cNvSpPr txBox="1">
              <a:spLocks noChangeArrowheads="1"/>
            </p:cNvSpPr>
            <p:nvPr/>
          </p:nvSpPr>
          <p:spPr bwMode="auto">
            <a:xfrm>
              <a:off x="4247730" y="2473138"/>
              <a:ext cx="11657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latin typeface="Times New Roman" panose="02020603050405020304" pitchFamily="18" charset="0"/>
                  <a:ea typeface="思源黑体 CN Normal" panose="020B0400000000000000" pitchFamily="34" charset="-122"/>
                  <a:cs typeface="Times New Roman" panose="02020603050405020304" pitchFamily="18" charset="0"/>
                </a:rPr>
                <a:t>源端口 </a:t>
              </a:r>
              <a:r>
                <a:rPr lang="en-US" altLang="zh-CN" sz="2000" b="1">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8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Text Box 7"/>
            <p:cNvSpPr txBox="1">
              <a:spLocks noChangeArrowheads="1"/>
            </p:cNvSpPr>
            <p:nvPr/>
          </p:nvSpPr>
          <p:spPr bwMode="auto">
            <a:xfrm>
              <a:off x="5788715" y="2473138"/>
              <a:ext cx="14285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latin typeface="Times New Roman" panose="02020603050405020304" pitchFamily="18" charset="0"/>
                  <a:ea typeface="思源黑体 CN Normal" panose="020B0400000000000000" pitchFamily="34" charset="-122"/>
                  <a:cs typeface="Times New Roman" panose="02020603050405020304" pitchFamily="18" charset="0"/>
                </a:rPr>
                <a:t>目的端口 </a:t>
              </a:r>
              <a:r>
                <a:rPr lang="en-US" altLang="zh-CN" sz="2000" b="1">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8"/>
            <p:cNvSpPr>
              <a:spLocks noChangeShapeType="1"/>
            </p:cNvSpPr>
            <p:nvPr/>
          </p:nvSpPr>
          <p:spPr bwMode="auto">
            <a:xfrm flipV="1">
              <a:off x="4003494" y="2850963"/>
              <a:ext cx="3328988" cy="0"/>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9"/>
            <p:cNvSpPr>
              <a:spLocks noChangeShapeType="1"/>
            </p:cNvSpPr>
            <p:nvPr/>
          </p:nvSpPr>
          <p:spPr bwMode="auto">
            <a:xfrm flipV="1">
              <a:off x="3993969" y="3251013"/>
              <a:ext cx="3324225" cy="0"/>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Line 10"/>
            <p:cNvSpPr>
              <a:spLocks noChangeShapeType="1"/>
            </p:cNvSpPr>
            <p:nvPr/>
          </p:nvSpPr>
          <p:spPr bwMode="auto">
            <a:xfrm flipV="1">
              <a:off x="5651319" y="2450913"/>
              <a:ext cx="0" cy="395288"/>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Text Box 14"/>
            <p:cNvSpPr txBox="1">
              <a:spLocks noChangeArrowheads="1"/>
            </p:cNvSpPr>
            <p:nvPr/>
          </p:nvSpPr>
          <p:spPr bwMode="auto">
            <a:xfrm>
              <a:off x="4888931" y="4131132"/>
              <a:ext cx="15247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应用数据 </a:t>
              </a:r>
              <a:endPar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报文</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16"/>
            <p:cNvSpPr>
              <a:spLocks noChangeShapeType="1"/>
            </p:cNvSpPr>
            <p:nvPr/>
          </p:nvSpPr>
          <p:spPr bwMode="auto">
            <a:xfrm flipV="1">
              <a:off x="5651319" y="2860488"/>
              <a:ext cx="0" cy="395288"/>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7"/>
            <p:cNvSpPr txBox="1">
              <a:spLocks noChangeArrowheads="1"/>
            </p:cNvSpPr>
            <p:nvPr/>
          </p:nvSpPr>
          <p:spPr bwMode="auto">
            <a:xfrm>
              <a:off x="4448370" y="2878066"/>
              <a:ext cx="710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长度</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18"/>
            <p:cNvSpPr txBox="1">
              <a:spLocks noChangeArrowheads="1"/>
            </p:cNvSpPr>
            <p:nvPr/>
          </p:nvSpPr>
          <p:spPr bwMode="auto">
            <a:xfrm>
              <a:off x="6043329" y="2868541"/>
              <a:ext cx="9733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检查和</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7" name="Text Box 19"/>
          <p:cNvSpPr txBox="1">
            <a:spLocks noChangeArrowheads="1"/>
          </p:cNvSpPr>
          <p:nvPr/>
        </p:nvSpPr>
        <p:spPr bwMode="auto">
          <a:xfrm>
            <a:off x="636444" y="2527113"/>
            <a:ext cx="228780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包括首部在内的</a:t>
            </a:r>
            <a:endPar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UDP</a:t>
            </a: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报文段长度</a:t>
            </a: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（以字节为单位）</a:t>
            </a:r>
            <a:endPar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Line 20"/>
          <p:cNvSpPr>
            <a:spLocks noChangeShapeType="1"/>
          </p:cNvSpPr>
          <p:nvPr/>
        </p:nvSpPr>
        <p:spPr bwMode="auto">
          <a:xfrm>
            <a:off x="2741432" y="3030351"/>
            <a:ext cx="1656385"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randombar(horizontal)">
                                      <p:cBhvr>
                                        <p:cTn id="25" dur="500"/>
                                        <p:tgtEl>
                                          <p:spTgt spid="57"/>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0" grpId="0"/>
      <p:bldP spid="51" grpId="0" animBg="1"/>
      <p:bldP spid="57" grpId="0"/>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020174" y="395569"/>
            <a:ext cx="2129866" cy="438606"/>
          </a:xfrm>
          <a:prstGeom prst="rect">
            <a:avLst/>
          </a:prstGeom>
          <a:noFill/>
        </p:spPr>
        <p:txBody>
          <a:bodyPr wrap="square" lIns="68604" tIns="34302" rIns="68604" bIns="34302" rtlCol="0">
            <a:spAutoFit/>
          </a:bodyPr>
          <a:lstStyle/>
          <a:p>
            <a:r>
              <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rPr>
              <a:t>一级标题</a:t>
            </a:r>
            <a:endPar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5" name="文本框 14"/>
          <p:cNvSpPr txBox="1"/>
          <p:nvPr/>
        </p:nvSpPr>
        <p:spPr>
          <a:xfrm>
            <a:off x="5034375" y="1088761"/>
            <a:ext cx="2500376" cy="438606"/>
          </a:xfrm>
          <a:prstGeom prst="rect">
            <a:avLst/>
          </a:prstGeom>
          <a:noFill/>
        </p:spPr>
        <p:txBody>
          <a:bodyPr wrap="square" lIns="68604" tIns="34302" rIns="68604" bIns="34302" rtlCol="0">
            <a:spAutoFit/>
          </a:bodyPr>
          <a:lstStyle/>
          <a:p>
            <a:r>
              <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rPr>
              <a:t>二级标题</a:t>
            </a:r>
            <a:endPar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6" name="椭圆 15"/>
          <p:cNvSpPr/>
          <p:nvPr/>
        </p:nvSpPr>
        <p:spPr bwMode="auto">
          <a:xfrm>
            <a:off x="2236067" y="5237224"/>
            <a:ext cx="671081" cy="671081"/>
          </a:xfrm>
          <a:prstGeom prst="ellipse">
            <a:avLst/>
          </a:prstGeom>
          <a:solidFill>
            <a:srgbClr val="009F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椭圆 16"/>
          <p:cNvSpPr/>
          <p:nvPr/>
        </p:nvSpPr>
        <p:spPr bwMode="auto">
          <a:xfrm>
            <a:off x="2157699" y="3981544"/>
            <a:ext cx="671081" cy="671081"/>
          </a:xfrm>
          <a:prstGeom prst="ellipse">
            <a:avLst/>
          </a:prstGeom>
          <a:solidFill>
            <a:srgbClr val="FDECC7"/>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椭圆 17"/>
          <p:cNvSpPr/>
          <p:nvPr/>
        </p:nvSpPr>
        <p:spPr bwMode="auto">
          <a:xfrm>
            <a:off x="3041811" y="3990408"/>
            <a:ext cx="671081" cy="671081"/>
          </a:xfrm>
          <a:prstGeom prst="ellipse">
            <a:avLst/>
          </a:prstGeom>
          <a:solidFill>
            <a:srgbClr val="009F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文本框 18"/>
          <p:cNvSpPr txBox="1"/>
          <p:nvPr/>
        </p:nvSpPr>
        <p:spPr>
          <a:xfrm>
            <a:off x="777801" y="2166673"/>
            <a:ext cx="5506762" cy="961289"/>
          </a:xfrm>
          <a:prstGeom prst="rect">
            <a:avLst/>
          </a:prstGeom>
          <a:noFill/>
        </p:spPr>
        <p:txBody>
          <a:bodyPr wrap="square" rtlCol="0">
            <a:spAutoFit/>
          </a:bodyPr>
          <a:lstStyle/>
          <a:p>
            <a:pPr>
              <a:lnSpc>
                <a:spcPct val="150000"/>
              </a:lnSpc>
            </a:pPr>
            <a:r>
              <a:rPr lang="zh-CN" altLang="en-US" sz="2000" spc="-150" dirty="0">
                <a:latin typeface="微软雅黑" panose="020B0503020204020204" pitchFamily="34" charset="-122"/>
                <a:ea typeface="微软雅黑" panose="020B0503020204020204" pitchFamily="34" charset="-122"/>
              </a:rPr>
              <a:t>字体：中文：思源黑体 </a:t>
            </a:r>
            <a:r>
              <a:rPr lang="en-US" altLang="zh-CN" sz="2000" spc="-150" dirty="0">
                <a:latin typeface="微软雅黑" panose="020B0503020204020204" pitchFamily="34" charset="-122"/>
                <a:ea typeface="微软雅黑" panose="020B0503020204020204" pitchFamily="34" charset="-122"/>
              </a:rPr>
              <a:t>CN Medium</a:t>
            </a:r>
            <a:endParaRPr lang="en-US" altLang="zh-CN" sz="2000" spc="-150" dirty="0">
              <a:latin typeface="微软雅黑" panose="020B0503020204020204" pitchFamily="34" charset="-122"/>
              <a:ea typeface="微软雅黑" panose="020B0503020204020204" pitchFamily="34" charset="-122"/>
            </a:endParaRPr>
          </a:p>
          <a:p>
            <a:pPr>
              <a:lnSpc>
                <a:spcPct val="150000"/>
              </a:lnSpc>
            </a:pPr>
            <a:r>
              <a:rPr lang="zh-CN" altLang="en-US" sz="2000" spc="-150" dirty="0">
                <a:latin typeface="微软雅黑" panose="020B0503020204020204" pitchFamily="34" charset="-122"/>
                <a:ea typeface="微软雅黑" panose="020B0503020204020204" pitchFamily="34" charset="-122"/>
              </a:rPr>
              <a:t>             英文：新罗马</a:t>
            </a:r>
            <a:endParaRPr lang="zh-CN" altLang="en-US" sz="28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00129" y="4087297"/>
            <a:ext cx="124453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主要用色：</a:t>
            </a:r>
            <a:endParaRPr lang="zh-CN" altLang="en-US" sz="2000" dirty="0">
              <a:latin typeface="微软雅黑" panose="020B0503020204020204" pitchFamily="34" charset="-122"/>
              <a:ea typeface="微软雅黑" panose="020B0503020204020204" pitchFamily="34" charset="-122"/>
            </a:endParaRPr>
          </a:p>
        </p:txBody>
      </p:sp>
      <p:graphicFrame>
        <p:nvGraphicFramePr>
          <p:cNvPr id="21" name="对象 20"/>
          <p:cNvGraphicFramePr>
            <a:graphicFrameLocks noChangeAspect="1"/>
          </p:cNvGraphicFramePr>
          <p:nvPr/>
        </p:nvGraphicFramePr>
        <p:xfrm>
          <a:off x="7000320" y="4080584"/>
          <a:ext cx="3338513" cy="711200"/>
        </p:xfrm>
        <a:graphic>
          <a:graphicData uri="http://schemas.openxmlformats.org/presentationml/2006/ole">
            <mc:AlternateContent xmlns:mc="http://schemas.openxmlformats.org/markup-compatibility/2006">
              <mc:Choice xmlns:v="urn:schemas-microsoft-com:vml" Requires="v">
                <p:oleObj spid="_x0000_s7278" name="包装程序外壳对象" showAsIcon="1" r:id="rId1" imgW="2495550" imgH="523875" progId="Package">
                  <p:embed/>
                </p:oleObj>
              </mc:Choice>
              <mc:Fallback>
                <p:oleObj name="包装程序外壳对象" showAsIcon="1" r:id="rId1" imgW="2495550" imgH="523875" progId="Package">
                  <p:embed/>
                  <p:pic>
                    <p:nvPicPr>
                      <p:cNvPr id="0" name="对象 20"/>
                      <p:cNvPicPr/>
                      <p:nvPr/>
                    </p:nvPicPr>
                    <p:blipFill>
                      <a:blip r:embed="rId2"/>
                      <a:stretch>
                        <a:fillRect/>
                      </a:stretch>
                    </p:blipFill>
                    <p:spPr>
                      <a:xfrm>
                        <a:off x="7000320" y="4080584"/>
                        <a:ext cx="3338513" cy="711200"/>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015766" y="5141667"/>
          <a:ext cx="3363913" cy="711200"/>
        </p:xfrm>
        <a:graphic>
          <a:graphicData uri="http://schemas.openxmlformats.org/presentationml/2006/ole">
            <mc:AlternateContent xmlns:mc="http://schemas.openxmlformats.org/markup-compatibility/2006">
              <mc:Choice xmlns:v="urn:schemas-microsoft-com:vml" Requires="v">
                <p:oleObj spid="_x0000_s7279" name="包装程序外壳对象" showAsIcon="1" r:id="rId3" imgW="2514600" imgH="523875" progId="Package">
                  <p:embed/>
                </p:oleObj>
              </mc:Choice>
              <mc:Fallback>
                <p:oleObj name="包装程序外壳对象" showAsIcon="1" r:id="rId3" imgW="2514600" imgH="523875" progId="Package">
                  <p:embed/>
                  <p:pic>
                    <p:nvPicPr>
                      <p:cNvPr id="0" name="对象 21"/>
                      <p:cNvPicPr/>
                      <p:nvPr/>
                    </p:nvPicPr>
                    <p:blipFill>
                      <a:blip r:embed="rId4"/>
                      <a:stretch>
                        <a:fillRect/>
                      </a:stretch>
                    </p:blipFill>
                    <p:spPr>
                      <a:xfrm>
                        <a:off x="7015766" y="5141667"/>
                        <a:ext cx="3363913" cy="711200"/>
                      </a:xfrm>
                      <a:prstGeom prst="rect">
                        <a:avLst/>
                      </a:prstGeom>
                    </p:spPr>
                  </p:pic>
                </p:oleObj>
              </mc:Fallback>
            </mc:AlternateContent>
          </a:graphicData>
        </a:graphic>
      </p:graphicFrame>
      <p:sp>
        <p:nvSpPr>
          <p:cNvPr id="23" name="文本框 50"/>
          <p:cNvSpPr txBox="1">
            <a:spLocks noChangeArrowheads="1"/>
          </p:cNvSpPr>
          <p:nvPr/>
        </p:nvSpPr>
        <p:spPr bwMode="auto">
          <a:xfrm>
            <a:off x="7470402" y="3309598"/>
            <a:ext cx="30146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思源黑体 CN Normal" panose="020B0400000000000000" pitchFamily="34" charset="-122"/>
                <a:ea typeface="思源黑体 CN Normal" panose="020B0400000000000000"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思源黑体 CN Normal" panose="020B0400000000000000" pitchFamily="34" charset="-122"/>
                <a:ea typeface="思源黑体 CN Normal" panose="020B0400000000000000"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思源黑体 CN Normal" panose="020B0400000000000000" pitchFamily="34" charset="-122"/>
                <a:ea typeface="思源黑体 CN Normal" panose="020B0400000000000000"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9pPr>
          </a:lstStyle>
          <a:p>
            <a:pPr eaLnBrk="1" hangingPunct="1">
              <a:lnSpc>
                <a:spcPct val="100000"/>
              </a:lnSpc>
              <a:spcBef>
                <a:spcPct val="0"/>
              </a:spcBef>
              <a:buFontTx/>
              <a:buNone/>
            </a:pPr>
            <a:r>
              <a:rPr lang="zh-CN" altLang="en-US" sz="2000" dirty="0">
                <a:latin typeface="微软雅黑" panose="020B0503020204020204" pitchFamily="34" charset="-122"/>
                <a:ea typeface="微软雅黑" panose="020B0503020204020204" pitchFamily="34" charset="-122"/>
              </a:rPr>
              <a:t>特殊字体双击安装</a:t>
            </a:r>
            <a:endParaRPr lang="zh-CN" altLang="en-US" sz="2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697930" y="5372710"/>
            <a:ext cx="187367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重点字用色：</a:t>
            </a:r>
            <a:endParaRPr lang="zh-CN" altLang="en-US" sz="2000" dirty="0">
              <a:latin typeface="微软雅黑" panose="020B0503020204020204" pitchFamily="34" charset="-122"/>
              <a:ea typeface="微软雅黑" panose="020B0503020204020204" pitchFamily="34" charset="-122"/>
            </a:endParaRPr>
          </a:p>
        </p:txBody>
      </p:sp>
      <p:graphicFrame>
        <p:nvGraphicFramePr>
          <p:cNvPr id="25" name="对象 24"/>
          <p:cNvGraphicFramePr>
            <a:graphicFrameLocks noChangeAspect="1"/>
          </p:cNvGraphicFramePr>
          <p:nvPr/>
        </p:nvGraphicFramePr>
        <p:xfrm>
          <a:off x="5689540" y="4521146"/>
          <a:ext cx="1460500" cy="533400"/>
        </p:xfrm>
        <a:graphic>
          <a:graphicData uri="http://schemas.openxmlformats.org/presentationml/2006/ole">
            <mc:AlternateContent xmlns:mc="http://schemas.openxmlformats.org/markup-compatibility/2006">
              <mc:Choice xmlns:v="urn:schemas-microsoft-com:vml" Requires="v">
                <p:oleObj spid="_x0000_s7280" name="包装程序外壳对象" showAsIcon="1" r:id="rId5" imgW="1447800" imgH="523875" progId="Package">
                  <p:embed/>
                </p:oleObj>
              </mc:Choice>
              <mc:Fallback>
                <p:oleObj name="包装程序外壳对象" showAsIcon="1" r:id="rId5" imgW="1447800" imgH="523875" progId="Package">
                  <p:embed/>
                  <p:pic>
                    <p:nvPicPr>
                      <p:cNvPr id="0" name="对象 24"/>
                      <p:cNvPicPr/>
                      <p:nvPr/>
                    </p:nvPicPr>
                    <p:blipFill>
                      <a:blip r:embed="rId6"/>
                      <a:stretch>
                        <a:fillRect/>
                      </a:stretch>
                    </p:blipFill>
                    <p:spPr>
                      <a:xfrm>
                        <a:off x="5689540" y="4521146"/>
                        <a:ext cx="1460500" cy="533400"/>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5632390" y="5289401"/>
          <a:ext cx="1574800" cy="533400"/>
        </p:xfrm>
        <a:graphic>
          <a:graphicData uri="http://schemas.openxmlformats.org/presentationml/2006/ole">
            <mc:AlternateContent xmlns:mc="http://schemas.openxmlformats.org/markup-compatibility/2006">
              <mc:Choice xmlns:v="urn:schemas-microsoft-com:vml" Requires="v">
                <p:oleObj spid="_x0000_s7281" name="包装程序外壳对象" showAsIcon="1" r:id="rId7" imgW="1562100" imgH="523875" progId="Package">
                  <p:embed/>
                </p:oleObj>
              </mc:Choice>
              <mc:Fallback>
                <p:oleObj name="包装程序外壳对象" showAsIcon="1" r:id="rId7" imgW="1562100" imgH="523875" progId="Package">
                  <p:embed/>
                  <p:pic>
                    <p:nvPicPr>
                      <p:cNvPr id="0" name="对象 25"/>
                      <p:cNvPicPr/>
                      <p:nvPr/>
                    </p:nvPicPr>
                    <p:blipFill>
                      <a:blip r:embed="rId8"/>
                      <a:stretch>
                        <a:fillRect/>
                      </a:stretch>
                    </p:blipFill>
                    <p:spPr>
                      <a:xfrm>
                        <a:off x="5632390" y="5289401"/>
                        <a:ext cx="1574800" cy="533400"/>
                      </a:xfrm>
                      <a:prstGeom prst="rect">
                        <a:avLst/>
                      </a:prstGeom>
                    </p:spPr>
                  </p:pic>
                </p:oleObj>
              </mc:Fallback>
            </mc:AlternateContent>
          </a:graphicData>
        </a:graphic>
      </p:graphicFrame>
      <p:sp>
        <p:nvSpPr>
          <p:cNvPr id="40" name="椭圆 39"/>
          <p:cNvSpPr/>
          <p:nvPr/>
        </p:nvSpPr>
        <p:spPr bwMode="auto">
          <a:xfrm>
            <a:off x="3943187" y="3981543"/>
            <a:ext cx="671081" cy="671081"/>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矩形 40"/>
          <p:cNvSpPr/>
          <p:nvPr/>
        </p:nvSpPr>
        <p:spPr>
          <a:xfrm>
            <a:off x="5678389" y="3500763"/>
            <a:ext cx="5361288" cy="18502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29529" y="315996"/>
            <a:ext cx="4266321" cy="1006462"/>
            <a:chOff x="658104" y="373146"/>
            <a:chExt cx="4266321" cy="1006462"/>
          </a:xfrm>
        </p:grpSpPr>
        <p:grpSp>
          <p:nvGrpSpPr>
            <p:cNvPr id="43" name="组合 42"/>
            <p:cNvGrpSpPr/>
            <p:nvPr/>
          </p:nvGrpSpPr>
          <p:grpSpPr>
            <a:xfrm>
              <a:off x="1080814" y="763297"/>
              <a:ext cx="3843611" cy="616311"/>
              <a:chOff x="1839058" y="1058437"/>
              <a:chExt cx="3843611" cy="616311"/>
            </a:xfrm>
          </p:grpSpPr>
          <p:sp>
            <p:nvSpPr>
              <p:cNvPr id="45" name="矩形: 圆角 44"/>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6" name="文本框 45"/>
              <p:cNvSpPr txBox="1"/>
              <p:nvPr/>
            </p:nvSpPr>
            <p:spPr>
              <a:xfrm>
                <a:off x="2681319" y="1089973"/>
                <a:ext cx="3001350"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端口与套接字</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4" name="图片 43"/>
            <p:cNvPicPr>
              <a:picLocks noChangeAspect="1"/>
            </p:cNvPicPr>
            <p:nvPr/>
          </p:nvPicPr>
          <p:blipFill>
            <a:blip r:embed="rId9">
              <a:lum contrast="20000"/>
            </a:blip>
            <a:stretch>
              <a:fillRect/>
            </a:stretch>
          </p:blipFill>
          <p:spPr>
            <a:xfrm>
              <a:off x="658104" y="373146"/>
              <a:ext cx="1178667" cy="987480"/>
            </a:xfrm>
            <a:prstGeom prst="rect">
              <a:avLst/>
            </a:prstGeom>
          </p:spPr>
        </p:pic>
      </p:grpSp>
      <p:grpSp>
        <p:nvGrpSpPr>
          <p:cNvPr id="47" name="组合 46"/>
          <p:cNvGrpSpPr/>
          <p:nvPr/>
        </p:nvGrpSpPr>
        <p:grpSpPr>
          <a:xfrm>
            <a:off x="393244" y="1027557"/>
            <a:ext cx="4435930" cy="526729"/>
            <a:chOff x="722008" y="1303131"/>
            <a:chExt cx="4235556" cy="502937"/>
          </a:xfrm>
        </p:grpSpPr>
        <p:grpSp>
          <p:nvGrpSpPr>
            <p:cNvPr id="48" name="组合 47"/>
            <p:cNvGrpSpPr/>
            <p:nvPr/>
          </p:nvGrpSpPr>
          <p:grpSpPr>
            <a:xfrm>
              <a:off x="722008" y="1303131"/>
              <a:ext cx="546594" cy="475865"/>
              <a:chOff x="708742" y="1296102"/>
              <a:chExt cx="454744" cy="283828"/>
            </a:xfrm>
          </p:grpSpPr>
          <p:sp>
            <p:nvSpPr>
              <p:cNvPr id="51" name="平行四边形 5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2" name="平行四边形 5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9"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50" name="Text Box 79"/>
            <p:cNvSpPr txBox="1">
              <a:spLocks noChangeArrowheads="1"/>
            </p:cNvSpPr>
            <p:nvPr/>
          </p:nvSpPr>
          <p:spPr bwMode="auto">
            <a:xfrm>
              <a:off x="1351236" y="1335868"/>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数据的准确的精准投递</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pic>
        <p:nvPicPr>
          <p:cNvPr id="28" name="图片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00" y="-29089"/>
            <a:ext cx="12192000" cy="6880682"/>
          </a:xfrm>
          <a:prstGeom prst="rect">
            <a:avLst/>
          </a:prstGeom>
          <a:blipFill>
            <a:blip r:embed="rId11"/>
            <a:stretch>
              <a:fillRect/>
            </a:stretch>
          </a:blipFill>
        </p:spPr>
      </p:pic>
      <p:grpSp>
        <p:nvGrpSpPr>
          <p:cNvPr id="30" name="组合 29"/>
          <p:cNvGrpSpPr/>
          <p:nvPr/>
        </p:nvGrpSpPr>
        <p:grpSpPr>
          <a:xfrm>
            <a:off x="171527" y="-284829"/>
            <a:ext cx="4971342" cy="1428589"/>
            <a:chOff x="551030" y="-368704"/>
            <a:chExt cx="4971342" cy="1428589"/>
          </a:xfrm>
        </p:grpSpPr>
        <p:grpSp>
          <p:nvGrpSpPr>
            <p:cNvPr id="31" name="组合 30"/>
            <p:cNvGrpSpPr/>
            <p:nvPr/>
          </p:nvGrpSpPr>
          <p:grpSpPr>
            <a:xfrm>
              <a:off x="1201632" y="303925"/>
              <a:ext cx="4320740" cy="675443"/>
              <a:chOff x="1839059" y="967769"/>
              <a:chExt cx="4320740" cy="675443"/>
            </a:xfrm>
          </p:grpSpPr>
          <p:sp>
            <p:nvSpPr>
              <p:cNvPr id="33" name="矩形: 圆角 32"/>
              <p:cNvSpPr/>
              <p:nvPr/>
            </p:nvSpPr>
            <p:spPr>
              <a:xfrm>
                <a:off x="1839059" y="967769"/>
                <a:ext cx="432074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4" name="文本框 33"/>
              <p:cNvSpPr txBox="1"/>
              <p:nvPr/>
            </p:nvSpPr>
            <p:spPr>
              <a:xfrm>
                <a:off x="2786093" y="1042741"/>
                <a:ext cx="306001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的检查和</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2" name="图片 31"/>
            <p:cNvPicPr>
              <a:picLocks noChangeAspect="1"/>
            </p:cNvPicPr>
            <p:nvPr/>
          </p:nvPicPr>
          <p:blipFill rotWithShape="1">
            <a:blip r:embed="rId1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 name="组合 53"/>
          <p:cNvGrpSpPr/>
          <p:nvPr/>
        </p:nvGrpSpPr>
        <p:grpSpPr>
          <a:xfrm>
            <a:off x="1088927" y="1334692"/>
            <a:ext cx="1482682" cy="476222"/>
            <a:chOff x="1403750" y="3593123"/>
            <a:chExt cx="1482682" cy="476222"/>
          </a:xfrm>
        </p:grpSpPr>
        <p:grpSp>
          <p:nvGrpSpPr>
            <p:cNvPr id="55" name="组合 54"/>
            <p:cNvGrpSpPr/>
            <p:nvPr/>
          </p:nvGrpSpPr>
          <p:grpSpPr>
            <a:xfrm>
              <a:off x="1403750" y="3593124"/>
              <a:ext cx="490436" cy="476221"/>
              <a:chOff x="1403752" y="3593124"/>
              <a:chExt cx="808893" cy="785446"/>
            </a:xfrm>
          </p:grpSpPr>
          <p:sp>
            <p:nvSpPr>
              <p:cNvPr id="57" name="对话气泡: 椭圆形 22"/>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ound-web-cam_17861"/>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6" name="Text Box 79"/>
            <p:cNvSpPr txBox="1">
              <a:spLocks noChangeArrowheads="1"/>
            </p:cNvSpPr>
            <p:nvPr/>
          </p:nvSpPr>
          <p:spPr bwMode="auto">
            <a:xfrm>
              <a:off x="1985934" y="3593123"/>
              <a:ext cx="90049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9" name="Text Box 79"/>
          <p:cNvSpPr txBox="1">
            <a:spLocks noChangeArrowheads="1"/>
          </p:cNvSpPr>
          <p:nvPr/>
        </p:nvSpPr>
        <p:spPr bwMode="auto">
          <a:xfrm>
            <a:off x="1691591" y="1587294"/>
            <a:ext cx="94563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检测收到的报文段的“差错”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出现突变的比特</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0" name="组合 59"/>
          <p:cNvGrpSpPr/>
          <p:nvPr/>
        </p:nvGrpSpPr>
        <p:grpSpPr>
          <a:xfrm>
            <a:off x="1096168" y="2685583"/>
            <a:ext cx="1810980" cy="498598"/>
            <a:chOff x="1403750" y="3593123"/>
            <a:chExt cx="1810980" cy="498598"/>
          </a:xfrm>
        </p:grpSpPr>
        <p:grpSp>
          <p:nvGrpSpPr>
            <p:cNvPr id="61" name="组合 60"/>
            <p:cNvGrpSpPr/>
            <p:nvPr/>
          </p:nvGrpSpPr>
          <p:grpSpPr>
            <a:xfrm>
              <a:off x="1403750" y="3593124"/>
              <a:ext cx="490436" cy="476221"/>
              <a:chOff x="1403752" y="3593124"/>
              <a:chExt cx="808893" cy="785446"/>
            </a:xfrm>
          </p:grpSpPr>
          <p:sp>
            <p:nvSpPr>
              <p:cNvPr id="63" name="对话气泡: 椭圆形 22"/>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1985934" y="3593123"/>
              <a:ext cx="122879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5" name="Text Box 79"/>
          <p:cNvSpPr txBox="1">
            <a:spLocks noChangeArrowheads="1"/>
          </p:cNvSpPr>
          <p:nvPr/>
        </p:nvSpPr>
        <p:spPr bwMode="auto">
          <a:xfrm>
            <a:off x="1662064" y="3051821"/>
            <a:ext cx="9456398"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Clr>
                <a:srgbClr val="009FF6"/>
              </a:buClr>
              <a:buFont typeface="Wingdings" panose="05000000000000000000" pitchFamily="2" charset="2"/>
              <a:buChar char="p"/>
            </a:pP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把报文段看作是</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比特字的序列</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检查和：对报文段的所有</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比特字的和进行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补运算</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发送方将计算校验和的结果写入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校验和字段中</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6" name="组合 65"/>
          <p:cNvGrpSpPr/>
          <p:nvPr/>
        </p:nvGrpSpPr>
        <p:grpSpPr>
          <a:xfrm>
            <a:off x="1088927" y="4581708"/>
            <a:ext cx="1810980" cy="476222"/>
            <a:chOff x="1403750" y="3593123"/>
            <a:chExt cx="1810980" cy="476222"/>
          </a:xfrm>
        </p:grpSpPr>
        <p:grpSp>
          <p:nvGrpSpPr>
            <p:cNvPr id="67" name="组合 66"/>
            <p:cNvGrpSpPr/>
            <p:nvPr/>
          </p:nvGrpSpPr>
          <p:grpSpPr>
            <a:xfrm>
              <a:off x="1403750" y="3593124"/>
              <a:ext cx="490436" cy="476221"/>
              <a:chOff x="1403752" y="3593124"/>
              <a:chExt cx="808893" cy="785446"/>
            </a:xfrm>
          </p:grpSpPr>
          <p:sp>
            <p:nvSpPr>
              <p:cNvPr id="69" name="对话气泡: 椭圆形 22"/>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p:cNvSpPr txBox="1">
              <a:spLocks noChangeArrowheads="1"/>
            </p:cNvSpPr>
            <p:nvPr/>
          </p:nvSpPr>
          <p:spPr bwMode="auto">
            <a:xfrm>
              <a:off x="1985934" y="3593123"/>
              <a:ext cx="122879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1" name="Text Box 79"/>
          <p:cNvSpPr txBox="1">
            <a:spLocks noChangeArrowheads="1"/>
          </p:cNvSpPr>
          <p:nvPr/>
        </p:nvSpPr>
        <p:spPr bwMode="auto">
          <a:xfrm>
            <a:off x="1655995" y="4917331"/>
            <a:ext cx="945639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计算接收到的报文段的校验和</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检查计算结果是否与收到报文段的校验和字段中的值相同</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1085850" lvl="1" indent="-342900">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检测到错误</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1085850" lvl="1" indent="-342900">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相同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没有检测到错误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但仍可能存在错误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wipe(left)">
                                      <p:cBhvr>
                                        <p:cTn id="15" dur="500"/>
                                        <p:tgtEl>
                                          <p:spTgt spid="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5">
                                            <p:txEl>
                                              <p:pRg st="0" end="0"/>
                                            </p:txEl>
                                          </p:spTgt>
                                        </p:tgtEl>
                                        <p:attrNameLst>
                                          <p:attrName>style.visibility</p:attrName>
                                        </p:attrNameLst>
                                      </p:cBhvr>
                                      <p:to>
                                        <p:strVal val="visible"/>
                                      </p:to>
                                    </p:set>
                                    <p:animEffect transition="in" filter="wipe(left)">
                                      <p:cBhvr>
                                        <p:cTn id="20" dur="500"/>
                                        <p:tgtEl>
                                          <p:spTgt spid="65">
                                            <p:txEl>
                                              <p:pRg st="0" end="0"/>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65">
                                            <p:txEl>
                                              <p:pRg st="1" end="1"/>
                                            </p:txEl>
                                          </p:spTgt>
                                        </p:tgtEl>
                                        <p:attrNameLst>
                                          <p:attrName>style.visibility</p:attrName>
                                        </p:attrNameLst>
                                      </p:cBhvr>
                                      <p:to>
                                        <p:strVal val="visible"/>
                                      </p:to>
                                    </p:set>
                                    <p:animEffect transition="in" filter="wipe(left)">
                                      <p:cBhvr>
                                        <p:cTn id="24" dur="500"/>
                                        <p:tgtEl>
                                          <p:spTgt spid="65">
                                            <p:txEl>
                                              <p:pRg st="1" end="1"/>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5">
                                            <p:txEl>
                                              <p:pRg st="2" end="2"/>
                                            </p:txEl>
                                          </p:spTgt>
                                        </p:tgtEl>
                                        <p:attrNameLst>
                                          <p:attrName>style.visibility</p:attrName>
                                        </p:attrNameLst>
                                      </p:cBhvr>
                                      <p:to>
                                        <p:strVal val="visible"/>
                                      </p:to>
                                    </p:set>
                                    <p:animEffect transition="in" filter="wipe(left)">
                                      <p:cBhvr>
                                        <p:cTn id="28" dur="500"/>
                                        <p:tgtEl>
                                          <p:spTgt spid="6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1">
                                            <p:txEl>
                                              <p:pRg st="0" end="0"/>
                                            </p:txEl>
                                          </p:spTgt>
                                        </p:tgtEl>
                                        <p:attrNameLst>
                                          <p:attrName>style.visibility</p:attrName>
                                        </p:attrNameLst>
                                      </p:cBhvr>
                                      <p:to>
                                        <p:strVal val="visible"/>
                                      </p:to>
                                    </p:set>
                                    <p:animEffect transition="in" filter="wipe(left)">
                                      <p:cBhvr>
                                        <p:cTn id="33" dur="500"/>
                                        <p:tgtEl>
                                          <p:spTgt spid="71">
                                            <p:txEl>
                                              <p:pRg st="0" end="0"/>
                                            </p:txEl>
                                          </p:spTgt>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71">
                                            <p:txEl>
                                              <p:pRg st="1" end="1"/>
                                            </p:txEl>
                                          </p:spTgt>
                                        </p:tgtEl>
                                        <p:attrNameLst>
                                          <p:attrName>style.visibility</p:attrName>
                                        </p:attrNameLst>
                                      </p:cBhvr>
                                      <p:to>
                                        <p:strVal val="visible"/>
                                      </p:to>
                                    </p:set>
                                    <p:animEffect transition="in" filter="wipe(left)">
                                      <p:cBhvr>
                                        <p:cTn id="37" dur="500"/>
                                        <p:tgtEl>
                                          <p:spTgt spid="71">
                                            <p:txEl>
                                              <p:pRg st="1" end="1"/>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1">
                                            <p:txEl>
                                              <p:pRg st="2" end="2"/>
                                            </p:txEl>
                                          </p:spTgt>
                                        </p:tgtEl>
                                        <p:attrNameLst>
                                          <p:attrName>style.visibility</p:attrName>
                                        </p:attrNameLst>
                                      </p:cBhvr>
                                      <p:to>
                                        <p:strVal val="visible"/>
                                      </p:to>
                                    </p:set>
                                    <p:animEffect transition="in" filter="wipe(left)">
                                      <p:cBhvr>
                                        <p:cTn id="40" dur="500"/>
                                        <p:tgtEl>
                                          <p:spTgt spid="71">
                                            <p:txEl>
                                              <p:pRg st="2" end="2"/>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1">
                                            <p:txEl>
                                              <p:pRg st="3" end="3"/>
                                            </p:txEl>
                                          </p:spTgt>
                                        </p:tgtEl>
                                        <p:attrNameLst>
                                          <p:attrName>style.visibility</p:attrName>
                                        </p:attrNameLst>
                                      </p:cBhvr>
                                      <p:to>
                                        <p:strVal val="visible"/>
                                      </p:to>
                                    </p:set>
                                    <p:animEffect transition="in" filter="wipe(left)">
                                      <p:cBhvr>
                                        <p:cTn id="43" dur="500"/>
                                        <p:tgtEl>
                                          <p:spTgt spid="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65" grpId="0" uiExpand="1" build="p"/>
      <p:bldP spid="7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981200" y="2162175"/>
            <a:ext cx="64008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1  1  1  0  0  1  1  0  0  1  1  0  0  1  1  0</a:t>
            </a: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1  1  0  1  0  1  0  1  0  1  0  1  0  1  0  1</a:t>
            </a:r>
            <a:endParaRPr lang="en-US" altLang="en-US" sz="2000" b="1" dirty="0">
              <a:latin typeface="Comic Sans MS" panose="030F0702030302020204" pitchFamily="66" charset="0"/>
            </a:endParaRPr>
          </a:p>
          <a:p>
            <a:pPr>
              <a:lnSpc>
                <a:spcPct val="120000"/>
              </a:lnSpc>
            </a:pPr>
            <a:endParaRPr lang="en-US" altLang="en-US" sz="2000" b="1" dirty="0">
              <a:latin typeface="Comic Sans MS" panose="030F0702030302020204" pitchFamily="66" charset="0"/>
            </a:endParaRPr>
          </a:p>
          <a:p>
            <a:r>
              <a:rPr lang="en-US" altLang="en-US" sz="2000" b="1" dirty="0">
                <a:latin typeface="Comic Sans MS" panose="030F0702030302020204" pitchFamily="66" charset="0"/>
              </a:rPr>
              <a:t>1  1  0  1  1  1  0  1  1  1  0  1  1  1  0  1  1</a:t>
            </a:r>
            <a:endParaRPr lang="en-US" altLang="en-US" sz="2000" b="1" dirty="0">
              <a:latin typeface="Comic Sans MS" panose="030F0702030302020204" pitchFamily="66" charset="0"/>
            </a:endParaRPr>
          </a:p>
          <a:p>
            <a:pPr>
              <a:lnSpc>
                <a:spcPct val="120000"/>
              </a:lnSpc>
            </a:pP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1  0  1  1  1  0  1  1  1  0  1  1  1  1  0  0</a:t>
            </a: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0  1  0  0  0  1  0  0  0  1  0  0  0  0  1  1</a:t>
            </a:r>
            <a:endParaRPr lang="en-US" altLang="en-US" sz="2400" b="1" dirty="0">
              <a:latin typeface="Comic Sans MS" panose="030F0702030302020204" pitchFamily="66" charset="0"/>
            </a:endParaRPr>
          </a:p>
        </p:txBody>
      </p:sp>
      <p:sp>
        <p:nvSpPr>
          <p:cNvPr id="5" name="Line 5"/>
          <p:cNvSpPr>
            <a:spLocks noChangeShapeType="1"/>
          </p:cNvSpPr>
          <p:nvPr/>
        </p:nvSpPr>
        <p:spPr bwMode="auto">
          <a:xfrm flipH="1">
            <a:off x="1905000" y="2989263"/>
            <a:ext cx="6477000" cy="0"/>
          </a:xfrm>
          <a:prstGeom prst="line">
            <a:avLst/>
          </a:prstGeom>
          <a:noFill/>
          <a:ln w="12700">
            <a:solidFill>
              <a:schemeClr val="tx1"/>
            </a:solidFill>
            <a:round/>
            <a:head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Oval 6"/>
          <p:cNvSpPr>
            <a:spLocks noChangeArrowheads="1"/>
          </p:cNvSpPr>
          <p:nvPr/>
        </p:nvSpPr>
        <p:spPr bwMode="auto">
          <a:xfrm>
            <a:off x="1981200" y="3165475"/>
            <a:ext cx="304800" cy="304800"/>
          </a:xfrm>
          <a:prstGeom prst="ellipse">
            <a:avLst/>
          </a:prstGeom>
          <a:noFill/>
          <a:ln w="9525">
            <a:solidFill>
              <a:srgbClr val="FF0000"/>
            </a:solidFill>
            <a:round/>
            <a:head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7"/>
          <p:cNvSpPr txBox="1">
            <a:spLocks noChangeArrowheads="1"/>
          </p:cNvSpPr>
          <p:nvPr/>
        </p:nvSpPr>
        <p:spPr bwMode="auto">
          <a:xfrm>
            <a:off x="990600" y="31337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回卷</a:t>
            </a:r>
            <a:endParaRPr lang="zh-CN" altLang="en-US" sz="2000">
              <a:ea typeface="楷体" panose="02010609060101010101" pitchFamily="49" charset="-122"/>
              <a:cs typeface="Arial" panose="020B0604020202020204" pitchFamily="34" charset="0"/>
            </a:endParaRPr>
          </a:p>
        </p:txBody>
      </p:sp>
      <p:sp>
        <p:nvSpPr>
          <p:cNvPr id="8" name="Text Box 8"/>
          <p:cNvSpPr txBox="1">
            <a:spLocks noChangeArrowheads="1"/>
          </p:cNvSpPr>
          <p:nvPr/>
        </p:nvSpPr>
        <p:spPr bwMode="auto">
          <a:xfrm>
            <a:off x="1290638" y="37290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和</a:t>
            </a:r>
            <a:endParaRPr lang="zh-CN" altLang="en-US" sz="2000">
              <a:ea typeface="楷体" panose="02010609060101010101" pitchFamily="49" charset="-122"/>
              <a:cs typeface="Arial" panose="020B0604020202020204" pitchFamily="34" charset="0"/>
            </a:endParaRPr>
          </a:p>
        </p:txBody>
      </p:sp>
      <p:sp>
        <p:nvSpPr>
          <p:cNvPr id="9" name="Text Box 9"/>
          <p:cNvSpPr txBox="1">
            <a:spLocks noChangeArrowheads="1"/>
          </p:cNvSpPr>
          <p:nvPr/>
        </p:nvSpPr>
        <p:spPr bwMode="auto">
          <a:xfrm>
            <a:off x="762000" y="40481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检查和</a:t>
            </a:r>
            <a:endParaRPr lang="zh-CN" altLang="en-US" sz="2000">
              <a:ea typeface="楷体" panose="02010609060101010101" pitchFamily="49" charset="-122"/>
              <a:cs typeface="Arial" panose="020B0604020202020204" pitchFamily="34" charset="0"/>
            </a:endParaRPr>
          </a:p>
        </p:txBody>
      </p:sp>
      <p:sp>
        <p:nvSpPr>
          <p:cNvPr id="10" name="Line 10"/>
          <p:cNvSpPr>
            <a:spLocks noChangeShapeType="1"/>
          </p:cNvSpPr>
          <p:nvPr/>
        </p:nvSpPr>
        <p:spPr bwMode="auto">
          <a:xfrm flipH="1">
            <a:off x="1905000" y="3708400"/>
            <a:ext cx="6477000" cy="0"/>
          </a:xfrm>
          <a:prstGeom prst="line">
            <a:avLst/>
          </a:prstGeom>
          <a:noFill/>
          <a:ln w="12700">
            <a:solidFill>
              <a:schemeClr val="tx1"/>
            </a:solidFill>
            <a:round/>
            <a:head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Freeform 11"/>
          <p:cNvSpPr/>
          <p:nvPr/>
        </p:nvSpPr>
        <p:spPr bwMode="auto">
          <a:xfrm>
            <a:off x="2143125" y="3471863"/>
            <a:ext cx="6013450" cy="92075"/>
          </a:xfrm>
          <a:custGeom>
            <a:avLst/>
            <a:gdLst>
              <a:gd name="T0" fmla="*/ 0 w 3788"/>
              <a:gd name="T1" fmla="*/ 0 h 58"/>
              <a:gd name="T2" fmla="*/ 0 w 3788"/>
              <a:gd name="T3" fmla="*/ 2147483646 h 58"/>
              <a:gd name="T4" fmla="*/ 2147483646 w 3788"/>
              <a:gd name="T5" fmla="*/ 2147483646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a:solidFill>
              <a:srgbClr val="FF0000"/>
            </a:solidFill>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 name="Rectangle 12"/>
          <p:cNvSpPr>
            <a:spLocks noChangeArrowheads="1"/>
          </p:cNvSpPr>
          <p:nvPr/>
        </p:nvSpPr>
        <p:spPr bwMode="auto">
          <a:xfrm>
            <a:off x="430213" y="5013325"/>
            <a:ext cx="8534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0000"/>
              </a:spcBef>
              <a:buClr>
                <a:schemeClr val="accent1"/>
              </a:buClr>
              <a:buSzPct val="65000"/>
              <a:buFont typeface="Wingdings" panose="05000000000000000000" pitchFamily="2" charset="2"/>
              <a:buNone/>
            </a:pPr>
            <a:r>
              <a:rPr lang="zh-CN" altLang="en-US" sz="3200" b="1">
                <a:solidFill>
                  <a:srgbClr val="FF0000"/>
                </a:solidFill>
                <a:ea typeface="楷体" panose="02010609060101010101" pitchFamily="49" charset="-122"/>
                <a:cs typeface="Arial" panose="020B0604020202020204" pitchFamily="34" charset="0"/>
              </a:rPr>
              <a:t>注意：</a:t>
            </a:r>
            <a:r>
              <a:rPr lang="zh-CN" altLang="en-US" sz="3200">
                <a:solidFill>
                  <a:srgbClr val="FF0000"/>
                </a:solidFill>
                <a:ea typeface="楷体" panose="02010609060101010101" pitchFamily="49" charset="-122"/>
                <a:cs typeface="Arial" panose="020B0604020202020204" pitchFamily="34" charset="0"/>
              </a:rPr>
              <a:t>最高有效位的进位要回卷加到结果当中</a:t>
            </a:r>
            <a:endParaRPr lang="en-US" altLang="en-US" sz="3200">
              <a:solidFill>
                <a:srgbClr val="FF0000"/>
              </a:solidFill>
              <a:ea typeface="楷体" panose="02010609060101010101" pitchFamily="49" charset="-122"/>
              <a:cs typeface="Arial" panose="020B0604020202020204" pitchFamily="34" charset="0"/>
            </a:endParaRPr>
          </a:p>
        </p:txBody>
      </p:sp>
      <p:grpSp>
        <p:nvGrpSpPr>
          <p:cNvPr id="16" name="组合 15"/>
          <p:cNvGrpSpPr/>
          <p:nvPr/>
        </p:nvGrpSpPr>
        <p:grpSpPr>
          <a:xfrm>
            <a:off x="171527" y="-284829"/>
            <a:ext cx="4896232" cy="1428589"/>
            <a:chOff x="551030" y="-368704"/>
            <a:chExt cx="4896232" cy="1428589"/>
          </a:xfrm>
        </p:grpSpPr>
        <p:grpSp>
          <p:nvGrpSpPr>
            <p:cNvPr id="17" name="组合 16"/>
            <p:cNvGrpSpPr/>
            <p:nvPr/>
          </p:nvGrpSpPr>
          <p:grpSpPr>
            <a:xfrm>
              <a:off x="1201631" y="303925"/>
              <a:ext cx="4245631" cy="675443"/>
              <a:chOff x="1839058" y="967769"/>
              <a:chExt cx="4245631" cy="675443"/>
            </a:xfrm>
          </p:grpSpPr>
          <p:sp>
            <p:nvSpPr>
              <p:cNvPr id="19" name="矩形: 圆角 18"/>
              <p:cNvSpPr/>
              <p:nvPr/>
            </p:nvSpPr>
            <p:spPr>
              <a:xfrm>
                <a:off x="1839058" y="967769"/>
                <a:ext cx="424563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0" name="文本框 19"/>
              <p:cNvSpPr txBox="1"/>
              <p:nvPr/>
            </p:nvSpPr>
            <p:spPr>
              <a:xfrm>
                <a:off x="2786094" y="1042741"/>
                <a:ext cx="2946056"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的检查和</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7" name="组合 26"/>
          <p:cNvGrpSpPr/>
          <p:nvPr/>
        </p:nvGrpSpPr>
        <p:grpSpPr>
          <a:xfrm>
            <a:off x="571331" y="1363368"/>
            <a:ext cx="5161918" cy="557508"/>
            <a:chOff x="722008" y="1303131"/>
            <a:chExt cx="4928751" cy="532326"/>
          </a:xfrm>
        </p:grpSpPr>
        <p:sp>
          <p:nvSpPr>
            <p:cNvPr id="28" name="流程图: 手动输入 6"/>
            <p:cNvSpPr/>
            <p:nvPr/>
          </p:nvSpPr>
          <p:spPr>
            <a:xfrm rot="5400000" flipV="1">
              <a:off x="3081749" y="-788910"/>
              <a:ext cx="475861" cy="46621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29" name="组合 28"/>
            <p:cNvGrpSpPr/>
            <p:nvPr/>
          </p:nvGrpSpPr>
          <p:grpSpPr>
            <a:xfrm>
              <a:off x="722008" y="1303131"/>
              <a:ext cx="546594" cy="475865"/>
              <a:chOff x="708742" y="1296102"/>
              <a:chExt cx="454744" cy="283828"/>
            </a:xfrm>
          </p:grpSpPr>
          <p:sp>
            <p:nvSpPr>
              <p:cNvPr id="31" name="平行四边形 3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2" name="平行四边形 3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0" name="Text Box 79"/>
            <p:cNvSpPr txBox="1">
              <a:spLocks noChangeArrowheads="1"/>
            </p:cNvSpPr>
            <p:nvPr/>
          </p:nvSpPr>
          <p:spPr bwMode="auto">
            <a:xfrm>
              <a:off x="1351236" y="1335870"/>
              <a:ext cx="4299523" cy="49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ea typeface="楷体" panose="02010609060101010101" pitchFamily="49" charset="-122"/>
                  <a:cs typeface="Arial" panose="020B0604020202020204" pitchFamily="34" charset="0"/>
                </a:rPr>
                <a:t>例子</a:t>
              </a:r>
              <a:r>
                <a:rPr lang="en-US" altLang="en-US" sz="2800" b="1" dirty="0">
                  <a:ea typeface="楷体" panose="02010609060101010101" pitchFamily="49" charset="-122"/>
                  <a:cs typeface="Arial" panose="020B0604020202020204" pitchFamily="34" charset="0"/>
                </a:rPr>
                <a:t>: </a:t>
              </a:r>
              <a:r>
                <a:rPr lang="zh-CN" altLang="en-US" sz="2800" b="1" dirty="0">
                  <a:ea typeface="楷体" panose="02010609060101010101" pitchFamily="49" charset="-122"/>
                  <a:cs typeface="Arial" panose="020B0604020202020204" pitchFamily="34" charset="0"/>
                </a:rPr>
                <a:t>将两个</a:t>
              </a:r>
              <a:r>
                <a:rPr lang="en-US" altLang="zh-CN" sz="2800" b="1" dirty="0">
                  <a:ea typeface="楷体" panose="02010609060101010101" pitchFamily="49" charset="-122"/>
                  <a:cs typeface="Arial" panose="020B0604020202020204" pitchFamily="34" charset="0"/>
                </a:rPr>
                <a:t>16</a:t>
              </a:r>
              <a:r>
                <a:rPr lang="zh-CN" altLang="en-US" sz="2800" b="1" dirty="0">
                  <a:ea typeface="楷体" panose="02010609060101010101" pitchFamily="49" charset="-122"/>
                  <a:cs typeface="Arial" panose="020B0604020202020204" pitchFamily="34" charset="0"/>
                </a:rPr>
                <a:t>比特字相加</a:t>
              </a:r>
              <a:endParaRPr lang="zh-CN" altLang="en-US" sz="2800" b="1" dirty="0">
                <a:ea typeface="楷体" panose="02010609060101010101" pitchFamily="49"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981200" y="2162175"/>
            <a:ext cx="64008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1  1  1  0  0  1  1  0  0  1  1  0  0  1  1  0</a:t>
            </a: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1  1  0  1  0  1  0  1  0  1  0  1  0  1  0  1</a:t>
            </a:r>
            <a:endParaRPr lang="en-US" altLang="en-US" sz="2000" b="1" dirty="0">
              <a:latin typeface="Comic Sans MS" panose="030F0702030302020204" pitchFamily="66" charset="0"/>
            </a:endParaRPr>
          </a:p>
          <a:p>
            <a:pPr>
              <a:lnSpc>
                <a:spcPct val="120000"/>
              </a:lnSpc>
            </a:pPr>
            <a:endParaRPr lang="en-US" altLang="en-US" sz="2000" b="1" dirty="0">
              <a:latin typeface="Comic Sans MS" panose="030F0702030302020204" pitchFamily="66" charset="0"/>
            </a:endParaRPr>
          </a:p>
          <a:p>
            <a:r>
              <a:rPr lang="en-US" altLang="en-US" sz="2000" b="1" dirty="0">
                <a:latin typeface="Comic Sans MS" panose="030F0702030302020204" pitchFamily="66" charset="0"/>
              </a:rPr>
              <a:t>1  1  0  1  1  1  0  1  1  1  0  1  1  1  0  1  1</a:t>
            </a:r>
            <a:endParaRPr lang="en-US" altLang="en-US" sz="2000" b="1" dirty="0">
              <a:latin typeface="Comic Sans MS" panose="030F0702030302020204" pitchFamily="66" charset="0"/>
            </a:endParaRPr>
          </a:p>
          <a:p>
            <a:pPr>
              <a:lnSpc>
                <a:spcPct val="120000"/>
              </a:lnSpc>
            </a:pP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1  0  1  1  1  0  1  1  1  0  1  1  1  1  0  0</a:t>
            </a: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0  1  0  0  0  1  0  0  0  1  0  0  0  0  1  1</a:t>
            </a:r>
            <a:endParaRPr lang="en-US" altLang="en-US" sz="2400" b="1" dirty="0">
              <a:latin typeface="Comic Sans MS" panose="030F0702030302020204" pitchFamily="66" charset="0"/>
            </a:endParaRPr>
          </a:p>
        </p:txBody>
      </p:sp>
      <p:sp>
        <p:nvSpPr>
          <p:cNvPr id="5" name="Line 5"/>
          <p:cNvSpPr>
            <a:spLocks noChangeShapeType="1"/>
          </p:cNvSpPr>
          <p:nvPr/>
        </p:nvSpPr>
        <p:spPr bwMode="auto">
          <a:xfrm flipH="1">
            <a:off x="1905000" y="2989263"/>
            <a:ext cx="6477000" cy="0"/>
          </a:xfrm>
          <a:prstGeom prst="line">
            <a:avLst/>
          </a:prstGeom>
          <a:noFill/>
          <a:ln w="12700">
            <a:solidFill>
              <a:schemeClr val="tx1"/>
            </a:solidFill>
            <a:round/>
            <a:head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Oval 6"/>
          <p:cNvSpPr>
            <a:spLocks noChangeArrowheads="1"/>
          </p:cNvSpPr>
          <p:nvPr/>
        </p:nvSpPr>
        <p:spPr bwMode="auto">
          <a:xfrm>
            <a:off x="1981200" y="3165475"/>
            <a:ext cx="304800" cy="304800"/>
          </a:xfrm>
          <a:prstGeom prst="ellipse">
            <a:avLst/>
          </a:prstGeom>
          <a:noFill/>
          <a:ln w="9525">
            <a:solidFill>
              <a:srgbClr val="FF0000"/>
            </a:solidFill>
            <a:round/>
            <a:head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7"/>
          <p:cNvSpPr txBox="1">
            <a:spLocks noChangeArrowheads="1"/>
          </p:cNvSpPr>
          <p:nvPr/>
        </p:nvSpPr>
        <p:spPr bwMode="auto">
          <a:xfrm>
            <a:off x="990600" y="31337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回卷</a:t>
            </a:r>
            <a:endParaRPr lang="zh-CN" altLang="en-US" sz="2000">
              <a:ea typeface="楷体" panose="02010609060101010101" pitchFamily="49" charset="-122"/>
              <a:cs typeface="Arial" panose="020B0604020202020204" pitchFamily="34" charset="0"/>
            </a:endParaRPr>
          </a:p>
        </p:txBody>
      </p:sp>
      <p:sp>
        <p:nvSpPr>
          <p:cNvPr id="8" name="Text Box 8"/>
          <p:cNvSpPr txBox="1">
            <a:spLocks noChangeArrowheads="1"/>
          </p:cNvSpPr>
          <p:nvPr/>
        </p:nvSpPr>
        <p:spPr bwMode="auto">
          <a:xfrm>
            <a:off x="1290638" y="37290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和</a:t>
            </a:r>
            <a:endParaRPr lang="zh-CN" altLang="en-US" sz="2000">
              <a:ea typeface="楷体" panose="02010609060101010101" pitchFamily="49" charset="-122"/>
              <a:cs typeface="Arial" panose="020B0604020202020204" pitchFamily="34" charset="0"/>
            </a:endParaRPr>
          </a:p>
        </p:txBody>
      </p:sp>
      <p:sp>
        <p:nvSpPr>
          <p:cNvPr id="9" name="Text Box 9"/>
          <p:cNvSpPr txBox="1">
            <a:spLocks noChangeArrowheads="1"/>
          </p:cNvSpPr>
          <p:nvPr/>
        </p:nvSpPr>
        <p:spPr bwMode="auto">
          <a:xfrm>
            <a:off x="762000" y="40481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检查和</a:t>
            </a:r>
            <a:endParaRPr lang="zh-CN" altLang="en-US" sz="2000">
              <a:ea typeface="楷体" panose="02010609060101010101" pitchFamily="49" charset="-122"/>
              <a:cs typeface="Arial" panose="020B0604020202020204" pitchFamily="34" charset="0"/>
            </a:endParaRPr>
          </a:p>
        </p:txBody>
      </p:sp>
      <p:sp>
        <p:nvSpPr>
          <p:cNvPr id="10" name="Line 10"/>
          <p:cNvSpPr>
            <a:spLocks noChangeShapeType="1"/>
          </p:cNvSpPr>
          <p:nvPr/>
        </p:nvSpPr>
        <p:spPr bwMode="auto">
          <a:xfrm flipH="1">
            <a:off x="1905000" y="3708400"/>
            <a:ext cx="6477000" cy="0"/>
          </a:xfrm>
          <a:prstGeom prst="line">
            <a:avLst/>
          </a:prstGeom>
          <a:noFill/>
          <a:ln w="12700">
            <a:solidFill>
              <a:schemeClr val="tx1"/>
            </a:solidFill>
            <a:round/>
            <a:head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Freeform 11"/>
          <p:cNvSpPr/>
          <p:nvPr/>
        </p:nvSpPr>
        <p:spPr bwMode="auto">
          <a:xfrm>
            <a:off x="2143125" y="3471863"/>
            <a:ext cx="6013450" cy="92075"/>
          </a:xfrm>
          <a:custGeom>
            <a:avLst/>
            <a:gdLst>
              <a:gd name="T0" fmla="*/ 0 w 3788"/>
              <a:gd name="T1" fmla="*/ 0 h 58"/>
              <a:gd name="T2" fmla="*/ 0 w 3788"/>
              <a:gd name="T3" fmla="*/ 2147483646 h 58"/>
              <a:gd name="T4" fmla="*/ 2147483646 w 3788"/>
              <a:gd name="T5" fmla="*/ 2147483646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a:solidFill>
              <a:srgbClr val="FF0000"/>
            </a:solidFill>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6" name="组合 15"/>
          <p:cNvGrpSpPr/>
          <p:nvPr/>
        </p:nvGrpSpPr>
        <p:grpSpPr>
          <a:xfrm>
            <a:off x="171527" y="-284829"/>
            <a:ext cx="4841148" cy="1428589"/>
            <a:chOff x="551030" y="-368704"/>
            <a:chExt cx="4841148" cy="1428589"/>
          </a:xfrm>
        </p:grpSpPr>
        <p:grpSp>
          <p:nvGrpSpPr>
            <p:cNvPr id="17" name="组合 16"/>
            <p:cNvGrpSpPr/>
            <p:nvPr/>
          </p:nvGrpSpPr>
          <p:grpSpPr>
            <a:xfrm>
              <a:off x="1201631" y="303925"/>
              <a:ext cx="4190547" cy="675443"/>
              <a:chOff x="1839058" y="967769"/>
              <a:chExt cx="4190547" cy="675443"/>
            </a:xfrm>
          </p:grpSpPr>
          <p:sp>
            <p:nvSpPr>
              <p:cNvPr id="19" name="矩形: 圆角 18"/>
              <p:cNvSpPr/>
              <p:nvPr/>
            </p:nvSpPr>
            <p:spPr>
              <a:xfrm>
                <a:off x="1839058" y="967769"/>
                <a:ext cx="41905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0" name="文本框 19"/>
              <p:cNvSpPr txBox="1"/>
              <p:nvPr/>
            </p:nvSpPr>
            <p:spPr>
              <a:xfrm>
                <a:off x="2786093" y="1042741"/>
                <a:ext cx="290198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的检查和</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7" name="组合 26"/>
          <p:cNvGrpSpPr/>
          <p:nvPr/>
        </p:nvGrpSpPr>
        <p:grpSpPr>
          <a:xfrm>
            <a:off x="571331" y="1363368"/>
            <a:ext cx="5161918" cy="557508"/>
            <a:chOff x="722008" y="1303131"/>
            <a:chExt cx="4928751" cy="532326"/>
          </a:xfrm>
        </p:grpSpPr>
        <p:sp>
          <p:nvSpPr>
            <p:cNvPr id="28" name="流程图: 手动输入 6"/>
            <p:cNvSpPr/>
            <p:nvPr/>
          </p:nvSpPr>
          <p:spPr>
            <a:xfrm rot="5400000" flipV="1">
              <a:off x="3081749" y="-788910"/>
              <a:ext cx="475861" cy="46621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29" name="组合 28"/>
            <p:cNvGrpSpPr/>
            <p:nvPr/>
          </p:nvGrpSpPr>
          <p:grpSpPr>
            <a:xfrm>
              <a:off x="722008" y="1303131"/>
              <a:ext cx="546594" cy="475865"/>
              <a:chOff x="708742" y="1296102"/>
              <a:chExt cx="454744" cy="283828"/>
            </a:xfrm>
          </p:grpSpPr>
          <p:sp>
            <p:nvSpPr>
              <p:cNvPr id="31" name="平行四边形 3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2" name="平行四边形 3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0" name="Text Box 79"/>
            <p:cNvSpPr txBox="1">
              <a:spLocks noChangeArrowheads="1"/>
            </p:cNvSpPr>
            <p:nvPr/>
          </p:nvSpPr>
          <p:spPr bwMode="auto">
            <a:xfrm>
              <a:off x="1351236" y="1335870"/>
              <a:ext cx="4299523" cy="49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ea typeface="楷体" panose="02010609060101010101" pitchFamily="49" charset="-122"/>
                  <a:cs typeface="Arial" panose="020B0604020202020204" pitchFamily="34" charset="0"/>
                </a:rPr>
                <a:t>例子</a:t>
              </a:r>
              <a:r>
                <a:rPr lang="en-US" altLang="en-US" sz="2800" b="1" dirty="0">
                  <a:ea typeface="楷体" panose="02010609060101010101" pitchFamily="49" charset="-122"/>
                  <a:cs typeface="Arial" panose="020B0604020202020204" pitchFamily="34" charset="0"/>
                </a:rPr>
                <a:t>: </a:t>
              </a:r>
              <a:r>
                <a:rPr lang="zh-CN" altLang="en-US" sz="2800" b="1" dirty="0">
                  <a:ea typeface="楷体" panose="02010609060101010101" pitchFamily="49" charset="-122"/>
                  <a:cs typeface="Arial" panose="020B0604020202020204" pitchFamily="34" charset="0"/>
                </a:rPr>
                <a:t>将两个</a:t>
              </a:r>
              <a:r>
                <a:rPr lang="en-US" altLang="zh-CN" sz="2800" b="1" dirty="0">
                  <a:ea typeface="楷体" panose="02010609060101010101" pitchFamily="49" charset="-122"/>
                  <a:cs typeface="Arial" panose="020B0604020202020204" pitchFamily="34" charset="0"/>
                </a:rPr>
                <a:t>16</a:t>
              </a:r>
              <a:r>
                <a:rPr lang="zh-CN" altLang="en-US" sz="2800" b="1" dirty="0">
                  <a:ea typeface="楷体" panose="02010609060101010101" pitchFamily="49" charset="-122"/>
                  <a:cs typeface="Arial" panose="020B0604020202020204" pitchFamily="34" charset="0"/>
                </a:rPr>
                <a:t>比特字相加</a:t>
              </a:r>
              <a:endParaRPr lang="zh-CN" altLang="en-US" sz="2800" b="1" dirty="0">
                <a:ea typeface="楷体" panose="02010609060101010101" pitchFamily="49" charset="-122"/>
                <a:cs typeface="Arial" panose="020B0604020202020204" pitchFamily="34" charset="0"/>
              </a:endParaRPr>
            </a:p>
          </p:txBody>
        </p:sp>
      </p:grpSp>
      <p:grpSp>
        <p:nvGrpSpPr>
          <p:cNvPr id="22" name="Group 24"/>
          <p:cNvGrpSpPr/>
          <p:nvPr/>
        </p:nvGrpSpPr>
        <p:grpSpPr>
          <a:xfrm>
            <a:off x="7530270" y="1837607"/>
            <a:ext cx="2249559" cy="712515"/>
            <a:chOff x="9436187" y="4862446"/>
            <a:chExt cx="2249559" cy="712515"/>
          </a:xfrm>
        </p:grpSpPr>
        <p:sp>
          <p:nvSpPr>
            <p:cNvPr id="23" name="Oval 5"/>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Arrow Connector 17"/>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2"/>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grpSp>
      <p:grpSp>
        <p:nvGrpSpPr>
          <p:cNvPr id="26" name="Group 25"/>
          <p:cNvGrpSpPr/>
          <p:nvPr/>
        </p:nvGrpSpPr>
        <p:grpSpPr>
          <a:xfrm>
            <a:off x="7545260" y="2199298"/>
            <a:ext cx="2249559" cy="712515"/>
            <a:chOff x="9436187" y="4862446"/>
            <a:chExt cx="2249559" cy="712515"/>
          </a:xfrm>
        </p:grpSpPr>
        <p:sp>
          <p:nvSpPr>
            <p:cNvPr id="33" name="Oval 26"/>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Straight Arrow Connector 27"/>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28"/>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grpSp>
      <p:sp>
        <p:nvSpPr>
          <p:cNvPr id="36" name="Right Brace 30"/>
          <p:cNvSpPr/>
          <p:nvPr/>
        </p:nvSpPr>
        <p:spPr>
          <a:xfrm>
            <a:off x="8662117" y="3020188"/>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TextBox 31"/>
          <p:cNvSpPr txBox="1"/>
          <p:nvPr/>
        </p:nvSpPr>
        <p:spPr>
          <a:xfrm>
            <a:off x="9104442" y="3227850"/>
            <a:ext cx="2656638"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思源黑体 CN Normal"/>
              </a:rPr>
              <a:t>尽管数字发生了变化（位翻转），但校验和</a:t>
            </a:r>
            <a:r>
              <a:rPr kumimoji="0" lang="zh-CN" altLang="en-US" sz="2400" b="0" i="0" u="none" strike="noStrike" kern="1200" cap="none" spc="0" normalizeH="0" baseline="0" noProof="0" dirty="0">
                <a:ln>
                  <a:noFill/>
                </a:ln>
                <a:solidFill>
                  <a:srgbClr val="FF0000"/>
                </a:solidFill>
                <a:effectLst/>
                <a:uLnTx/>
                <a:uFillTx/>
                <a:latin typeface="思源黑体 CN Normal"/>
              </a:rPr>
              <a:t>没有</a:t>
            </a:r>
            <a:r>
              <a:rPr kumimoji="0" lang="zh-CN" altLang="en-US" sz="2400" b="0" i="0" u="none" strike="noStrike" kern="1200" cap="none" spc="0" normalizeH="0" baseline="0" noProof="0" dirty="0">
                <a:ln>
                  <a:noFill/>
                </a:ln>
                <a:solidFill>
                  <a:prstClr val="black"/>
                </a:solidFill>
                <a:effectLst/>
                <a:uLnTx/>
                <a:uFillTx/>
                <a:latin typeface="思源黑体 CN Normal"/>
              </a:rPr>
              <a:t>变化！</a:t>
            </a:r>
            <a:endParaRPr kumimoji="0" lang="en-US" sz="2400" b="0" i="0" u="none" strike="noStrike" kern="1200" cap="none" spc="0" normalizeH="0" baseline="0" noProof="0" dirty="0">
              <a:ln>
                <a:noFill/>
              </a:ln>
              <a:solidFill>
                <a:prstClr val="black"/>
              </a:solidFill>
              <a:effectLst/>
              <a:uLnTx/>
              <a:uFillTx/>
              <a:latin typeface="思源黑体 CN Norm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68241"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026494" y="2398988"/>
            <a:ext cx="7803517" cy="2249939"/>
            <a:chOff x="1276045" y="2519622"/>
            <a:chExt cx="7803517" cy="2249939"/>
          </a:xfrm>
        </p:grpSpPr>
        <p:grpSp>
          <p:nvGrpSpPr>
            <p:cNvPr id="9" name="组合 8"/>
            <p:cNvGrpSpPr/>
            <p:nvPr/>
          </p:nvGrpSpPr>
          <p:grpSpPr>
            <a:xfrm>
              <a:off x="1276045" y="2519622"/>
              <a:ext cx="7802437" cy="1694679"/>
              <a:chOff x="957033" y="1889716"/>
              <a:chExt cx="5851836" cy="1271009"/>
            </a:xfrm>
          </p:grpSpPr>
          <p:sp>
            <p:nvSpPr>
              <p:cNvPr id="11" name="矩形 10"/>
              <p:cNvSpPr/>
              <p:nvPr/>
            </p:nvSpPr>
            <p:spPr>
              <a:xfrm>
                <a:off x="957033" y="1889716"/>
                <a:ext cx="585160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可靠数据传输的原理</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1738291" y="2663382"/>
                <a:ext cx="5070578"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rinciples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Reliable Data Transfer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488085" y="2260670"/>
                <a:ext cx="500378"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1579991" y="3160725"/>
                <a:ext cx="510929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840120"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endParaRPr kumimoji="1" lang="en-US" altLang="zh-CN" sz="4000" b="1" dirty="0">
                <a:solidFill>
                  <a:srgbClr val="2E95D1"/>
                </a:solidFill>
                <a:latin typeface="造字工房朗倩（非商用）细体" pitchFamily="50" charset="-122"/>
                <a:ea typeface="造字工房朗倩（非商用）细体" pitchFamily="50" charset="-122"/>
              </a:endParaRP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a:off x="200977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94525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3449954" y="2743211"/>
            <a:ext cx="509587" cy="296997"/>
            <a:chOff x="3535679" y="2965316"/>
            <a:chExt cx="509587" cy="296997"/>
          </a:xfrm>
        </p:grpSpPr>
        <p:cxnSp>
          <p:nvCxnSpPr>
            <p:cNvPr id="57" name="直接箭头连接符 56"/>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rot="5400000">
            <a:off x="2101089" y="2665526"/>
            <a:ext cx="283368" cy="465998"/>
            <a:chOff x="3535679" y="2965316"/>
            <a:chExt cx="509587" cy="296997"/>
          </a:xfrm>
        </p:grpSpPr>
        <p:cxnSp>
          <p:nvCxnSpPr>
            <p:cNvPr id="59" name="直接箭头连接符 58"/>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箭头连接符 64"/>
          <p:cNvCxnSpPr/>
          <p:nvPr/>
        </p:nvCxnSpPr>
        <p:spPr>
          <a:xfrm>
            <a:off x="4962525"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6711794"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rot="5400000">
            <a:off x="4926439" y="4015013"/>
            <a:ext cx="477011" cy="294547"/>
            <a:chOff x="3535679" y="2965316"/>
            <a:chExt cx="509587" cy="296997"/>
          </a:xfrm>
        </p:grpSpPr>
        <p:cxnSp>
          <p:nvCxnSpPr>
            <p:cNvPr id="68" name="直接箭头连接符 67"/>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rot="16200000" flipH="1">
            <a:off x="6336992" y="4011917"/>
            <a:ext cx="477011" cy="266215"/>
            <a:chOff x="3535679" y="2965316"/>
            <a:chExt cx="509587" cy="296997"/>
          </a:xfrm>
        </p:grpSpPr>
        <p:cxnSp>
          <p:nvCxnSpPr>
            <p:cNvPr id="72" name="直接箭头连接符 71"/>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4417695" y="4521420"/>
            <a:ext cx="2802255" cy="297030"/>
            <a:chOff x="4503420" y="4743525"/>
            <a:chExt cx="2802255" cy="297030"/>
          </a:xfrm>
        </p:grpSpPr>
        <p:cxnSp>
          <p:nvCxnSpPr>
            <p:cNvPr id="25" name="直接连接符 24"/>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575440" y="4513800"/>
            <a:ext cx="2745823" cy="297030"/>
            <a:chOff x="1604733" y="4735905"/>
            <a:chExt cx="2802255" cy="297030"/>
          </a:xfrm>
        </p:grpSpPr>
        <p:grpSp>
          <p:nvGrpSpPr>
            <p:cNvPr id="77" name="组合 76"/>
            <p:cNvGrpSpPr/>
            <p:nvPr/>
          </p:nvGrpSpPr>
          <p:grpSpPr>
            <a:xfrm>
              <a:off x="1604733" y="4735905"/>
              <a:ext cx="2802255" cy="297030"/>
              <a:chOff x="4503420" y="4743525"/>
              <a:chExt cx="2802255" cy="297030"/>
            </a:xfrm>
          </p:grpSpPr>
          <p:cxnSp>
            <p:nvCxnSpPr>
              <p:cNvPr id="78" name="直接连接符 77"/>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cxnSp>
          <p:nvCxnSpPr>
            <p:cNvPr id="81" name="直接连接符 80"/>
            <p:cNvCxnSpPr/>
            <p:nvPr/>
          </p:nvCxnSpPr>
          <p:spPr>
            <a:xfrm>
              <a:off x="1619426" y="4863427"/>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nvSpPr>
        <p:spPr>
          <a:xfrm>
            <a:off x="2009774" y="4722829"/>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提供的服务</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文本框 85"/>
          <p:cNvSpPr txBox="1"/>
          <p:nvPr/>
        </p:nvSpPr>
        <p:spPr>
          <a:xfrm>
            <a:off x="4985263" y="4717267"/>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 服务实现</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文本框 86"/>
          <p:cNvSpPr txBox="1"/>
          <p:nvPr/>
        </p:nvSpPr>
        <p:spPr>
          <a:xfrm>
            <a:off x="6708605" y="3482985"/>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文本框 87"/>
          <p:cNvSpPr txBox="1"/>
          <p:nvPr/>
        </p:nvSpPr>
        <p:spPr>
          <a:xfrm flipH="1">
            <a:off x="6510498" y="2619214"/>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文本框 88"/>
          <p:cNvSpPr txBox="1"/>
          <p:nvPr/>
        </p:nvSpPr>
        <p:spPr>
          <a:xfrm>
            <a:off x="3970659" y="2610769"/>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文本框 89"/>
          <p:cNvSpPr txBox="1"/>
          <p:nvPr/>
        </p:nvSpPr>
        <p:spPr>
          <a:xfrm flipH="1">
            <a:off x="3959540" y="3469046"/>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91" name="直接箭头连接符 90"/>
          <p:cNvCxnSpPr/>
          <p:nvPr/>
        </p:nvCxnSpPr>
        <p:spPr>
          <a:xfrm>
            <a:off x="4985263" y="3584080"/>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6711794" y="3604752"/>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2104437" y="2269023"/>
            <a:ext cx="680899" cy="349711"/>
            <a:chOff x="2217074" y="2472144"/>
            <a:chExt cx="680899" cy="349711"/>
          </a:xfrm>
        </p:grpSpPr>
        <p:sp>
          <p:nvSpPr>
            <p:cNvPr id="95" name="文本框 94"/>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264429" y="2517389"/>
              <a:ext cx="586188" cy="286127"/>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98" name="组合 97"/>
          <p:cNvGrpSpPr/>
          <p:nvPr/>
        </p:nvGrpSpPr>
        <p:grpSpPr>
          <a:xfrm>
            <a:off x="3169695" y="2268476"/>
            <a:ext cx="680899" cy="349711"/>
            <a:chOff x="2217074" y="2472144"/>
            <a:chExt cx="680899" cy="349711"/>
          </a:xfrm>
        </p:grpSpPr>
        <p:sp>
          <p:nvSpPr>
            <p:cNvPr id="99" name="文本框 98"/>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100" name="矩形 99"/>
            <p:cNvSpPr/>
            <p:nvPr/>
          </p:nvSpPr>
          <p:spPr>
            <a:xfrm>
              <a:off x="2264429" y="2517389"/>
              <a:ext cx="586188" cy="286127"/>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01" name="组合 100"/>
          <p:cNvGrpSpPr/>
          <p:nvPr/>
        </p:nvGrpSpPr>
        <p:grpSpPr>
          <a:xfrm>
            <a:off x="5028052" y="2653576"/>
            <a:ext cx="672335" cy="349711"/>
            <a:chOff x="2217074" y="2434044"/>
            <a:chExt cx="672335" cy="349711"/>
          </a:xfrm>
        </p:grpSpPr>
        <p:sp>
          <p:nvSpPr>
            <p:cNvPr id="103" name="矩形 102"/>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2" name="文本框 101"/>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4" name="组合 103"/>
          <p:cNvGrpSpPr/>
          <p:nvPr/>
        </p:nvGrpSpPr>
        <p:grpSpPr>
          <a:xfrm>
            <a:off x="5840404" y="2653576"/>
            <a:ext cx="676416" cy="349711"/>
            <a:chOff x="2221557" y="2434044"/>
            <a:chExt cx="676416" cy="349711"/>
          </a:xfrm>
        </p:grpSpPr>
        <p:sp>
          <p:nvSpPr>
            <p:cNvPr id="105" name="矩形 104"/>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6" name="文本框 105"/>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7" name="组合 106"/>
          <p:cNvGrpSpPr/>
          <p:nvPr/>
        </p:nvGrpSpPr>
        <p:grpSpPr>
          <a:xfrm>
            <a:off x="5021730" y="3534616"/>
            <a:ext cx="672335" cy="349711"/>
            <a:chOff x="2217074" y="2434044"/>
            <a:chExt cx="672335" cy="349711"/>
          </a:xfrm>
        </p:grpSpPr>
        <p:sp>
          <p:nvSpPr>
            <p:cNvPr id="108" name="矩形 107"/>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9" name="文本框 108"/>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0" name="组合 109"/>
          <p:cNvGrpSpPr/>
          <p:nvPr/>
        </p:nvGrpSpPr>
        <p:grpSpPr>
          <a:xfrm>
            <a:off x="5834082" y="3534616"/>
            <a:ext cx="676416" cy="349711"/>
            <a:chOff x="2221557" y="2434044"/>
            <a:chExt cx="676416" cy="349711"/>
          </a:xfrm>
        </p:grpSpPr>
        <p:sp>
          <p:nvSpPr>
            <p:cNvPr id="111" name="矩形 110"/>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2" name="文本框 111"/>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4" name="组合 113"/>
          <p:cNvGrpSpPr/>
          <p:nvPr/>
        </p:nvGrpSpPr>
        <p:grpSpPr>
          <a:xfrm>
            <a:off x="1607555" y="1698529"/>
            <a:ext cx="1270435" cy="515839"/>
            <a:chOff x="1693280" y="1920634"/>
            <a:chExt cx="1270435" cy="515839"/>
          </a:xfrm>
        </p:grpSpPr>
        <p:sp>
          <p:nvSpPr>
            <p:cNvPr id="2" name="立方体 1"/>
            <p:cNvSpPr/>
            <p:nvPr/>
          </p:nvSpPr>
          <p:spPr>
            <a:xfrm rot="10800000" flipH="1">
              <a:off x="1874176" y="1945354"/>
              <a:ext cx="1012621" cy="491119"/>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3" name="文本框 112"/>
            <p:cNvSpPr txBox="1"/>
            <p:nvPr/>
          </p:nvSpPr>
          <p:spPr>
            <a:xfrm>
              <a:off x="1693280" y="1920634"/>
              <a:ext cx="1270435" cy="349711"/>
            </a:xfrm>
            <a:prstGeom prst="rect">
              <a:avLst/>
            </a:prstGeom>
            <a:noFill/>
          </p:spPr>
          <p:txBody>
            <a:bodyPr wrap="square" rtlCol="0" anchor="ctr">
              <a:spAutoFit/>
            </a:bodyPr>
            <a:lstStyle/>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发送进程</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2" name="组合 121"/>
          <p:cNvGrpSpPr/>
          <p:nvPr/>
        </p:nvGrpSpPr>
        <p:grpSpPr>
          <a:xfrm>
            <a:off x="3801719" y="2989245"/>
            <a:ext cx="1874742" cy="583369"/>
            <a:chOff x="3887444" y="3211350"/>
            <a:chExt cx="1874742" cy="583369"/>
          </a:xfrm>
        </p:grpSpPr>
        <p:sp>
          <p:nvSpPr>
            <p:cNvPr id="62" name="立方体 61"/>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5" name="文本框 114"/>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3" name="组合 122"/>
          <p:cNvGrpSpPr/>
          <p:nvPr/>
        </p:nvGrpSpPr>
        <p:grpSpPr>
          <a:xfrm>
            <a:off x="5737843" y="2999886"/>
            <a:ext cx="1853905" cy="584194"/>
            <a:chOff x="5823568" y="3221991"/>
            <a:chExt cx="1853905" cy="584194"/>
          </a:xfrm>
        </p:grpSpPr>
        <p:sp>
          <p:nvSpPr>
            <p:cNvPr id="63" name="立方体 62"/>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6" name="文本框 115"/>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21" name="组合 120"/>
          <p:cNvGrpSpPr/>
          <p:nvPr/>
        </p:nvGrpSpPr>
        <p:grpSpPr>
          <a:xfrm>
            <a:off x="2816822" y="1722883"/>
            <a:ext cx="1692314" cy="491484"/>
            <a:chOff x="2902547" y="1944988"/>
            <a:chExt cx="1692314" cy="491484"/>
          </a:xfrm>
        </p:grpSpPr>
        <p:sp>
          <p:nvSpPr>
            <p:cNvPr id="55" name="立方体 54"/>
            <p:cNvSpPr/>
            <p:nvPr/>
          </p:nvSpPr>
          <p:spPr>
            <a:xfrm rot="10800000" flipH="1">
              <a:off x="3299462" y="1945353"/>
              <a:ext cx="1012621" cy="491119"/>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7" name="文本框 116"/>
            <p:cNvSpPr txBox="1"/>
            <p:nvPr/>
          </p:nvSpPr>
          <p:spPr>
            <a:xfrm>
              <a:off x="2902547" y="1944988"/>
              <a:ext cx="1692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接收进程</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31" name="组合 130"/>
          <p:cNvGrpSpPr/>
          <p:nvPr/>
        </p:nvGrpSpPr>
        <p:grpSpPr>
          <a:xfrm>
            <a:off x="781316" y="5478009"/>
            <a:ext cx="8904944" cy="476221"/>
            <a:chOff x="1403750" y="3593123"/>
            <a:chExt cx="8904944" cy="476221"/>
          </a:xfrm>
        </p:grpSpPr>
        <p:grpSp>
          <p:nvGrpSpPr>
            <p:cNvPr id="132" name="组合 131"/>
            <p:cNvGrpSpPr/>
            <p:nvPr/>
          </p:nvGrpSpPr>
          <p:grpSpPr>
            <a:xfrm>
              <a:off x="1403750" y="3593123"/>
              <a:ext cx="490436" cy="476221"/>
              <a:chOff x="1403750" y="3593123"/>
              <a:chExt cx="808892" cy="785446"/>
            </a:xfrm>
          </p:grpSpPr>
          <p:sp>
            <p:nvSpPr>
              <p:cNvPr id="134" name="对话气泡: 椭圆形 13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3" name="Text Box 79"/>
            <p:cNvSpPr txBox="1">
              <a:spLocks noChangeArrowheads="1"/>
            </p:cNvSpPr>
            <p:nvPr/>
          </p:nvSpPr>
          <p:spPr bwMode="auto">
            <a:xfrm>
              <a:off x="1984100" y="3598757"/>
              <a:ext cx="832459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不可靠信道的特性决定了可靠数据传输协议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的复杂性。</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 name="组合 7"/>
          <p:cNvGrpSpPr/>
          <p:nvPr/>
        </p:nvGrpSpPr>
        <p:grpSpPr>
          <a:xfrm>
            <a:off x="5065450" y="4191941"/>
            <a:ext cx="1410314" cy="372410"/>
            <a:chOff x="7540297" y="1969695"/>
            <a:chExt cx="1410314" cy="372410"/>
          </a:xfrm>
        </p:grpSpPr>
        <p:grpSp>
          <p:nvGrpSpPr>
            <p:cNvPr id="138" name="组合 137"/>
            <p:cNvGrpSpPr/>
            <p:nvPr/>
          </p:nvGrpSpPr>
          <p:grpSpPr>
            <a:xfrm>
              <a:off x="7764162" y="2003615"/>
              <a:ext cx="1152055" cy="296998"/>
              <a:chOff x="7764162" y="1134422"/>
              <a:chExt cx="1152055" cy="296998"/>
            </a:xfrm>
          </p:grpSpPr>
          <p:sp>
            <p:nvSpPr>
              <p:cNvPr id="139" name="Rectangle 11"/>
              <p:cNvSpPr>
                <a:spLocks noChangeArrowheads="1"/>
              </p:cNvSpPr>
              <p:nvPr/>
            </p:nvSpPr>
            <p:spPr bwMode="auto">
              <a:xfrm>
                <a:off x="7764162" y="1134422"/>
                <a:ext cx="1152055" cy="296998"/>
              </a:xfrm>
              <a:prstGeom prst="flowChartMagneticDrum">
                <a:avLst/>
              </a:prstGeom>
              <a:solidFill>
                <a:srgbClr val="FFC000"/>
              </a:solidFill>
              <a:ln w="9525">
                <a:noFill/>
                <a:miter lim="800000"/>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0" name="椭圆 13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文本框 135"/>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7" name="组合 6"/>
          <p:cNvGrpSpPr/>
          <p:nvPr/>
        </p:nvGrpSpPr>
        <p:grpSpPr>
          <a:xfrm>
            <a:off x="2170775" y="2857409"/>
            <a:ext cx="1410314" cy="349711"/>
            <a:chOff x="7635032" y="1100829"/>
            <a:chExt cx="1410314" cy="349711"/>
          </a:xfrm>
        </p:grpSpPr>
        <p:grpSp>
          <p:nvGrpSpPr>
            <p:cNvPr id="6" name="组合 5"/>
            <p:cNvGrpSpPr/>
            <p:nvPr/>
          </p:nvGrpSpPr>
          <p:grpSpPr>
            <a:xfrm>
              <a:off x="7920946" y="1134422"/>
              <a:ext cx="995271" cy="296998"/>
              <a:chOff x="7920946" y="1134422"/>
              <a:chExt cx="995271" cy="296998"/>
            </a:xfrm>
          </p:grpSpPr>
          <p:sp>
            <p:nvSpPr>
              <p:cNvPr id="93" name="Rectangle 11"/>
              <p:cNvSpPr>
                <a:spLocks noChangeArrowheads="1"/>
              </p:cNvSpPr>
              <p:nvPr/>
            </p:nvSpPr>
            <p:spPr bwMode="auto">
              <a:xfrm>
                <a:off x="7920946" y="1134422"/>
                <a:ext cx="995271" cy="296998"/>
              </a:xfrm>
              <a:prstGeom prst="flowChartMagneticDrum">
                <a:avLst/>
              </a:prstGeom>
              <a:solidFill>
                <a:srgbClr val="FFC000"/>
              </a:solidFill>
              <a:ln w="9525">
                <a:noFill/>
                <a:miter lim="800000"/>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24" name="椭圆 123"/>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 name="文本框 119"/>
            <p:cNvSpPr txBox="1"/>
            <p:nvPr/>
          </p:nvSpPr>
          <p:spPr>
            <a:xfrm>
              <a:off x="7635032" y="1100829"/>
              <a:ext cx="1410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42" name="组合 141"/>
          <p:cNvGrpSpPr/>
          <p:nvPr/>
        </p:nvGrpSpPr>
        <p:grpSpPr>
          <a:xfrm>
            <a:off x="430213" y="2147570"/>
            <a:ext cx="6789737" cy="2347334"/>
            <a:chOff x="515938" y="2105904"/>
            <a:chExt cx="6789737" cy="2347334"/>
          </a:xfrm>
        </p:grpSpPr>
        <p:cxnSp>
          <p:nvCxnSpPr>
            <p:cNvPr id="143" name="直接连接符 142"/>
            <p:cNvCxnSpPr/>
            <p:nvPr/>
          </p:nvCxnSpPr>
          <p:spPr>
            <a:xfrm>
              <a:off x="515938" y="2664962"/>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515938" y="3892307"/>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666866" y="21059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应用层</a:t>
              </a:r>
              <a:endParaRPr lang="en-US" altLang="zh-CN" dirty="0">
                <a:latin typeface="思源黑体 CN Normal" panose="020B0400000000000000" pitchFamily="34" charset="-122"/>
                <a:ea typeface="思源黑体 CN Normal" panose="020B0400000000000000" pitchFamily="34" charset="-122"/>
              </a:endParaRPr>
            </a:p>
          </p:txBody>
        </p:sp>
        <p:sp>
          <p:nvSpPr>
            <p:cNvPr id="146" name="文本框 145"/>
            <p:cNvSpPr txBox="1"/>
            <p:nvPr/>
          </p:nvSpPr>
          <p:spPr>
            <a:xfrm>
              <a:off x="666866" y="29312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运输层</a:t>
              </a:r>
              <a:endParaRPr lang="en-US" altLang="zh-CN" dirty="0">
                <a:latin typeface="思源黑体 CN Normal" panose="020B0400000000000000" pitchFamily="34" charset="-122"/>
                <a:ea typeface="思源黑体 CN Normal" panose="020B0400000000000000" pitchFamily="34" charset="-122"/>
              </a:endParaRPr>
            </a:p>
          </p:txBody>
        </p:sp>
        <p:sp>
          <p:nvSpPr>
            <p:cNvPr id="147" name="文本框 146"/>
            <p:cNvSpPr txBox="1"/>
            <p:nvPr/>
          </p:nvSpPr>
          <p:spPr>
            <a:xfrm>
              <a:off x="666865" y="4029981"/>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网络层</a:t>
              </a:r>
              <a:endParaRPr lang="en-US" altLang="zh-CN" dirty="0">
                <a:latin typeface="思源黑体 CN Normal" panose="020B0400000000000000" pitchFamily="34" charset="-122"/>
                <a:ea typeface="思源黑体 CN Normal" panose="020B0400000000000000" pitchFamily="34" charset="-122"/>
              </a:endParaRPr>
            </a:p>
          </p:txBody>
        </p:sp>
      </p:grpSp>
      <mc:AlternateContent xmlns:mc="http://schemas.openxmlformats.org/markup-compatibility/2006" xmlns:p14="http://schemas.microsoft.com/office/powerpoint/2010/main">
        <mc:Choice Requires="p14">
          <p:contentPart r:id="rId1" p14:bwMode="auto">
            <p14:nvContentPartPr>
              <p14:cNvPr id="3" name="墨迹 2"/>
              <p14:cNvContentPartPr/>
              <p14:nvPr/>
            </p14:nvContentPartPr>
            <p14:xfrm>
              <a:off x="3611139" y="4967757"/>
              <a:ext cx="13320" cy="25560"/>
            </p14:xfrm>
          </p:contentPart>
        </mc:Choice>
        <mc:Fallback xmlns="">
          <p:pic>
            <p:nvPicPr>
              <p:cNvPr id="3" name="墨迹 2"/>
            </p:nvPicPr>
            <p:blipFill>
              <a:blip r:embed="rId2"/>
            </p:blipFill>
            <p:spPr>
              <a:xfrm>
                <a:off x="3611139" y="4967757"/>
                <a:ext cx="13320" cy="25560"/>
              </a:xfrm>
              <a:prstGeom prst="rect"/>
            </p:spPr>
          </p:pic>
        </mc:Fallback>
      </mc:AlternateContent>
      <p:grpSp>
        <p:nvGrpSpPr>
          <p:cNvPr id="127" name="组合 126"/>
          <p:cNvGrpSpPr/>
          <p:nvPr/>
        </p:nvGrpSpPr>
        <p:grpSpPr>
          <a:xfrm>
            <a:off x="430213" y="0"/>
            <a:ext cx="6614890" cy="1428589"/>
            <a:chOff x="551030" y="-368704"/>
            <a:chExt cx="6614890" cy="1428589"/>
          </a:xfrm>
        </p:grpSpPr>
        <p:grpSp>
          <p:nvGrpSpPr>
            <p:cNvPr id="128" name="组合 127"/>
            <p:cNvGrpSpPr/>
            <p:nvPr/>
          </p:nvGrpSpPr>
          <p:grpSpPr>
            <a:xfrm>
              <a:off x="1201632" y="303925"/>
              <a:ext cx="5964288" cy="709466"/>
              <a:chOff x="1839059" y="967769"/>
              <a:chExt cx="5964288" cy="709466"/>
            </a:xfrm>
          </p:grpSpPr>
          <p:sp>
            <p:nvSpPr>
              <p:cNvPr id="137"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8" name="文本框 147"/>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29" name="图片 12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wipe(left)">
                                      <p:cBhvr>
                                        <p:cTn id="11" dur="500"/>
                                        <p:tgtEl>
                                          <p:spTgt spid="14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left)">
                                      <p:cBhvr>
                                        <p:cTn id="21" dur="500"/>
                                        <p:tgtEl>
                                          <p:spTgt spid="85"/>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p:cTn id="25" dur="500" fill="hold"/>
                                        <p:tgtEl>
                                          <p:spTgt spid="114"/>
                                        </p:tgtEl>
                                        <p:attrNameLst>
                                          <p:attrName>ppt_w</p:attrName>
                                        </p:attrNameLst>
                                      </p:cBhvr>
                                      <p:tavLst>
                                        <p:tav tm="0">
                                          <p:val>
                                            <p:fltVal val="0"/>
                                          </p:val>
                                        </p:tav>
                                        <p:tav tm="100000">
                                          <p:val>
                                            <p:strVal val="#ppt_w"/>
                                          </p:val>
                                        </p:tav>
                                      </p:tavLst>
                                    </p:anim>
                                    <p:anim calcmode="lin" valueType="num">
                                      <p:cBhvr>
                                        <p:cTn id="26" dur="500" fill="hold"/>
                                        <p:tgtEl>
                                          <p:spTgt spid="114"/>
                                        </p:tgtEl>
                                        <p:attrNameLst>
                                          <p:attrName>ppt_h</p:attrName>
                                        </p:attrNameLst>
                                      </p:cBhvr>
                                      <p:tavLst>
                                        <p:tav tm="0">
                                          <p:val>
                                            <p:fltVal val="0"/>
                                          </p:val>
                                        </p:tav>
                                        <p:tav tm="100000">
                                          <p:val>
                                            <p:strVal val="#ppt_h"/>
                                          </p:val>
                                        </p:tav>
                                      </p:tavLst>
                                    </p:anim>
                                    <p:animEffect transition="in" filter="fade">
                                      <p:cBhvr>
                                        <p:cTn id="27" dur="500"/>
                                        <p:tgtEl>
                                          <p:spTgt spid="11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4500"/>
                            </p:stCondLst>
                            <p:childTnLst>
                              <p:par>
                                <p:cTn id="48" presetID="22" presetClass="entr" presetSubtype="4"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wipe(down)">
                                      <p:cBhvr>
                                        <p:cTn id="50" dur="500"/>
                                        <p:tgtEl>
                                          <p:spTgt spid="56"/>
                                        </p:tgtEl>
                                      </p:cBhvr>
                                    </p:animEffect>
                                  </p:childTnLst>
                                </p:cTn>
                              </p:par>
                              <p:par>
                                <p:cTn id="51" presetID="10" presetClass="entr" presetSubtype="0"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fade">
                                      <p:cBhvr>
                                        <p:cTn id="53" dur="500"/>
                                        <p:tgtEl>
                                          <p:spTgt spid="98"/>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121"/>
                                        </p:tgtEl>
                                        <p:attrNameLst>
                                          <p:attrName>style.visibility</p:attrName>
                                        </p:attrNameLst>
                                      </p:cBhvr>
                                      <p:to>
                                        <p:strVal val="visible"/>
                                      </p:to>
                                    </p:set>
                                    <p:anim calcmode="lin" valueType="num">
                                      <p:cBhvr>
                                        <p:cTn id="57" dur="500" fill="hold"/>
                                        <p:tgtEl>
                                          <p:spTgt spid="121"/>
                                        </p:tgtEl>
                                        <p:attrNameLst>
                                          <p:attrName>ppt_w</p:attrName>
                                        </p:attrNameLst>
                                      </p:cBhvr>
                                      <p:tavLst>
                                        <p:tav tm="0">
                                          <p:val>
                                            <p:fltVal val="0"/>
                                          </p:val>
                                        </p:tav>
                                        <p:tav tm="100000">
                                          <p:val>
                                            <p:strVal val="#ppt_w"/>
                                          </p:val>
                                        </p:tav>
                                      </p:tavLst>
                                    </p:anim>
                                    <p:anim calcmode="lin" valueType="num">
                                      <p:cBhvr>
                                        <p:cTn id="58" dur="500" fill="hold"/>
                                        <p:tgtEl>
                                          <p:spTgt spid="121"/>
                                        </p:tgtEl>
                                        <p:attrNameLst>
                                          <p:attrName>ppt_h</p:attrName>
                                        </p:attrNameLst>
                                      </p:cBhvr>
                                      <p:tavLst>
                                        <p:tav tm="0">
                                          <p:val>
                                            <p:fltVal val="0"/>
                                          </p:val>
                                        </p:tav>
                                        <p:tav tm="100000">
                                          <p:val>
                                            <p:strVal val="#ppt_h"/>
                                          </p:val>
                                        </p:tav>
                                      </p:tavLst>
                                    </p:anim>
                                    <p:animEffect transition="in" filter="fade">
                                      <p:cBhvr>
                                        <p:cTn id="59" dur="500"/>
                                        <p:tgtEl>
                                          <p:spTgt spid="121"/>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ipe(left)">
                                      <p:cBhvr>
                                        <p:cTn id="70" dur="500"/>
                                        <p:tgtEl>
                                          <p:spTgt spid="86"/>
                                        </p:tgtEl>
                                      </p:cBhvr>
                                    </p:animEffect>
                                  </p:childTnLst>
                                </p:cTn>
                              </p:par>
                              <p:par>
                                <p:cTn id="71" presetID="10" presetClass="exit" presetSubtype="0" fill="hold" nodeType="withEffect">
                                  <p:stCondLst>
                                    <p:cond delay="0"/>
                                  </p:stCondLst>
                                  <p:childTnLst>
                                    <p:animEffect transition="out" filter="fade">
                                      <p:cBhvr>
                                        <p:cTn id="72" dur="500"/>
                                        <p:tgtEl>
                                          <p:spTgt spid="114"/>
                                        </p:tgtEl>
                                      </p:cBhvr>
                                    </p:animEffect>
                                    <p:set>
                                      <p:cBhvr>
                                        <p:cTn id="73" dur="1" fill="hold">
                                          <p:stCondLst>
                                            <p:cond delay="499"/>
                                          </p:stCondLst>
                                        </p:cTn>
                                        <p:tgtEl>
                                          <p:spTgt spid="11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97"/>
                                        </p:tgtEl>
                                      </p:cBhvr>
                                    </p:animEffect>
                                    <p:set>
                                      <p:cBhvr>
                                        <p:cTn id="79" dur="1" fill="hold">
                                          <p:stCondLst>
                                            <p:cond delay="499"/>
                                          </p:stCondLst>
                                        </p:cTn>
                                        <p:tgtEl>
                                          <p:spTgt spid="9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58"/>
                                        </p:tgtEl>
                                      </p:cBhvr>
                                    </p:animEffect>
                                    <p:set>
                                      <p:cBhvr>
                                        <p:cTn id="82" dur="1" fill="hold">
                                          <p:stCondLst>
                                            <p:cond delay="499"/>
                                          </p:stCondLst>
                                        </p:cTn>
                                        <p:tgtEl>
                                          <p:spTgt spid="5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56"/>
                                        </p:tgtEl>
                                      </p:cBhvr>
                                    </p:animEffect>
                                    <p:set>
                                      <p:cBhvr>
                                        <p:cTn id="91" dur="1" fill="hold">
                                          <p:stCondLst>
                                            <p:cond delay="499"/>
                                          </p:stCondLst>
                                        </p:cTn>
                                        <p:tgtEl>
                                          <p:spTgt spid="5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98"/>
                                        </p:tgtEl>
                                      </p:cBhvr>
                                    </p:animEffect>
                                    <p:set>
                                      <p:cBhvr>
                                        <p:cTn id="94" dur="1" fill="hold">
                                          <p:stCondLst>
                                            <p:cond delay="499"/>
                                          </p:stCondLst>
                                        </p:cTn>
                                        <p:tgtEl>
                                          <p:spTgt spid="9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21"/>
                                        </p:tgtEl>
                                      </p:cBhvr>
                                    </p:animEffect>
                                    <p:set>
                                      <p:cBhvr>
                                        <p:cTn id="97" dur="1" fill="hold">
                                          <p:stCondLst>
                                            <p:cond delay="499"/>
                                          </p:stCondLst>
                                        </p:cTn>
                                        <p:tgtEl>
                                          <p:spTgt spid="121"/>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33"/>
                                        </p:tgtEl>
                                      </p:cBhvr>
                                    </p:animEffect>
                                    <p:set>
                                      <p:cBhvr>
                                        <p:cTn id="100" dur="1" fill="hold">
                                          <p:stCondLst>
                                            <p:cond delay="499"/>
                                          </p:stCondLst>
                                        </p:cTn>
                                        <p:tgtEl>
                                          <p:spTgt spid="33"/>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5"/>
                                        </p:tgtEl>
                                      </p:cBhvr>
                                    </p:animEffect>
                                    <p:set>
                                      <p:cBhvr>
                                        <p:cTn id="103" dur="1" fill="hold">
                                          <p:stCondLst>
                                            <p:cond delay="499"/>
                                          </p:stCondLst>
                                        </p:cTn>
                                        <p:tgtEl>
                                          <p:spTgt spid="85"/>
                                        </p:tgtEl>
                                        <p:attrNameLst>
                                          <p:attrName>style.visibility</p:attrName>
                                        </p:attrNameLst>
                                      </p:cBhvr>
                                      <p:to>
                                        <p:strVal val="hidden"/>
                                      </p:to>
                                    </p:set>
                                  </p:childTnLst>
                                </p:cTn>
                              </p:par>
                            </p:childTnLst>
                          </p:cTn>
                        </p:par>
                        <p:par>
                          <p:cTn id="104" fill="hold">
                            <p:stCondLst>
                              <p:cond delay="1000"/>
                            </p:stCondLst>
                            <p:childTnLst>
                              <p:par>
                                <p:cTn id="105" presetID="22" presetClass="entr" presetSubtype="1" fill="hold"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wipe(up)">
                                      <p:cBhvr>
                                        <p:cTn id="107" dur="5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fade">
                                      <p:cBhvr>
                                        <p:cTn id="110" dur="500"/>
                                        <p:tgtEl>
                                          <p:spTgt spid="89"/>
                                        </p:tgtEl>
                                      </p:cBhvr>
                                    </p:animEffect>
                                  </p:childTnLst>
                                </p:cTn>
                              </p:par>
                              <p:par>
                                <p:cTn id="111" presetID="14" presetClass="entr" presetSubtype="10" fill="hold" nodeType="with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randombar(horizontal)">
                                      <p:cBhvr>
                                        <p:cTn id="113" dur="500"/>
                                        <p:tgtEl>
                                          <p:spTgt spid="101"/>
                                        </p:tgtEl>
                                      </p:cBhvr>
                                    </p:animEffect>
                                  </p:childTnLst>
                                </p:cTn>
                              </p:par>
                            </p:childTnLst>
                          </p:cTn>
                        </p:par>
                        <p:par>
                          <p:cTn id="114" fill="hold">
                            <p:stCondLst>
                              <p:cond delay="1500"/>
                            </p:stCondLst>
                            <p:childTnLst>
                              <p:par>
                                <p:cTn id="115" presetID="53" presetClass="entr" presetSubtype="16" fill="hold" nodeType="afterEffect">
                                  <p:stCondLst>
                                    <p:cond delay="0"/>
                                  </p:stCondLst>
                                  <p:childTnLst>
                                    <p:set>
                                      <p:cBhvr>
                                        <p:cTn id="116" dur="1" fill="hold">
                                          <p:stCondLst>
                                            <p:cond delay="0"/>
                                          </p:stCondLst>
                                        </p:cTn>
                                        <p:tgtEl>
                                          <p:spTgt spid="122"/>
                                        </p:tgtEl>
                                        <p:attrNameLst>
                                          <p:attrName>style.visibility</p:attrName>
                                        </p:attrNameLst>
                                      </p:cBhvr>
                                      <p:to>
                                        <p:strVal val="visible"/>
                                      </p:to>
                                    </p:set>
                                    <p:anim calcmode="lin" valueType="num">
                                      <p:cBhvr>
                                        <p:cTn id="117" dur="500" fill="hold"/>
                                        <p:tgtEl>
                                          <p:spTgt spid="122"/>
                                        </p:tgtEl>
                                        <p:attrNameLst>
                                          <p:attrName>ppt_w</p:attrName>
                                        </p:attrNameLst>
                                      </p:cBhvr>
                                      <p:tavLst>
                                        <p:tav tm="0">
                                          <p:val>
                                            <p:fltVal val="0"/>
                                          </p:val>
                                        </p:tav>
                                        <p:tav tm="100000">
                                          <p:val>
                                            <p:strVal val="#ppt_w"/>
                                          </p:val>
                                        </p:tav>
                                      </p:tavLst>
                                    </p:anim>
                                    <p:anim calcmode="lin" valueType="num">
                                      <p:cBhvr>
                                        <p:cTn id="118" dur="500" fill="hold"/>
                                        <p:tgtEl>
                                          <p:spTgt spid="122"/>
                                        </p:tgtEl>
                                        <p:attrNameLst>
                                          <p:attrName>ppt_h</p:attrName>
                                        </p:attrNameLst>
                                      </p:cBhvr>
                                      <p:tavLst>
                                        <p:tav tm="0">
                                          <p:val>
                                            <p:fltVal val="0"/>
                                          </p:val>
                                        </p:tav>
                                        <p:tav tm="100000">
                                          <p:val>
                                            <p:strVal val="#ppt_h"/>
                                          </p:val>
                                        </p:tav>
                                      </p:tavLst>
                                    </p:anim>
                                    <p:animEffect transition="in" filter="fade">
                                      <p:cBhvr>
                                        <p:cTn id="119" dur="500"/>
                                        <p:tgtEl>
                                          <p:spTgt spid="122"/>
                                        </p:tgtEl>
                                      </p:cBhvr>
                                    </p:animEffect>
                                  </p:childTnLst>
                                </p:cTn>
                              </p:par>
                            </p:childTnLst>
                          </p:cTn>
                        </p:par>
                        <p:par>
                          <p:cTn id="120" fill="hold">
                            <p:stCondLst>
                              <p:cond delay="2000"/>
                            </p:stCondLst>
                            <p:childTnLst>
                              <p:par>
                                <p:cTn id="121" presetID="22" presetClass="entr" presetSubtype="1" fill="hold" nodeType="after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wipe(up)">
                                      <p:cBhvr>
                                        <p:cTn id="123" dur="500"/>
                                        <p:tgtEl>
                                          <p:spTgt spid="9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Effect transition="in" filter="fade">
                                      <p:cBhvr>
                                        <p:cTn id="126" dur="500"/>
                                        <p:tgtEl>
                                          <p:spTgt spid="90"/>
                                        </p:tgtEl>
                                      </p:cBhvr>
                                    </p:animEffect>
                                  </p:childTnLst>
                                </p:cTn>
                              </p:par>
                              <p:par>
                                <p:cTn id="127" presetID="14" presetClass="entr" presetSubtype="10" fill="hold" nodeType="withEffect">
                                  <p:stCondLst>
                                    <p:cond delay="0"/>
                                  </p:stCondLst>
                                  <p:childTnLst>
                                    <p:set>
                                      <p:cBhvr>
                                        <p:cTn id="128" dur="1" fill="hold">
                                          <p:stCondLst>
                                            <p:cond delay="0"/>
                                          </p:stCondLst>
                                        </p:cTn>
                                        <p:tgtEl>
                                          <p:spTgt spid="107"/>
                                        </p:tgtEl>
                                        <p:attrNameLst>
                                          <p:attrName>style.visibility</p:attrName>
                                        </p:attrNameLst>
                                      </p:cBhvr>
                                      <p:to>
                                        <p:strVal val="visible"/>
                                      </p:to>
                                    </p:set>
                                    <p:animEffect transition="in" filter="randombar(horizontal)">
                                      <p:cBhvr>
                                        <p:cTn id="129" dur="500"/>
                                        <p:tgtEl>
                                          <p:spTgt spid="107"/>
                                        </p:tgtEl>
                                      </p:cBhvr>
                                    </p:animEffect>
                                  </p:childTnLst>
                                </p:cTn>
                              </p:par>
                            </p:childTnLst>
                          </p:cTn>
                        </p:par>
                        <p:par>
                          <p:cTn id="130" fill="hold">
                            <p:stCondLst>
                              <p:cond delay="2500"/>
                            </p:stCondLst>
                            <p:childTnLst>
                              <p:par>
                                <p:cTn id="131" presetID="22" presetClass="entr" presetSubtype="8" fill="hold"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left)">
                                      <p:cBhvr>
                                        <p:cTn id="133" dur="500"/>
                                        <p:tgtEl>
                                          <p:spTgt spid="67"/>
                                        </p:tgtEl>
                                      </p:cBhvr>
                                    </p:animEffect>
                                  </p:childTnLst>
                                </p:cTn>
                              </p:par>
                            </p:childTnLst>
                          </p:cTn>
                        </p:par>
                        <p:par>
                          <p:cTn id="134" fill="hold">
                            <p:stCondLst>
                              <p:cond delay="3000"/>
                            </p:stCondLst>
                            <p:childTnLst>
                              <p:par>
                                <p:cTn id="135" presetID="22" presetClass="entr" presetSubtype="8" fill="hold" nodeType="after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left)">
                                      <p:cBhvr>
                                        <p:cTn id="137" dur="500"/>
                                        <p:tgtEl>
                                          <p:spTgt spid="8"/>
                                        </p:tgtEl>
                                      </p:cBhvr>
                                    </p:animEffect>
                                  </p:childTnLst>
                                </p:cTn>
                              </p:par>
                            </p:childTnLst>
                          </p:cTn>
                        </p:par>
                        <p:par>
                          <p:cTn id="138" fill="hold">
                            <p:stCondLst>
                              <p:cond delay="3500"/>
                            </p:stCondLst>
                            <p:childTnLst>
                              <p:par>
                                <p:cTn id="139" presetID="22" presetClass="entr" presetSubtype="4" fill="hold" nodeType="after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wipe(down)">
                                      <p:cBhvr>
                                        <p:cTn id="141" dur="500"/>
                                        <p:tgtEl>
                                          <p:spTgt spid="71"/>
                                        </p:tgtEl>
                                      </p:cBhvr>
                                    </p:animEffect>
                                  </p:childTnLst>
                                </p:cTn>
                              </p:par>
                            </p:childTnLst>
                          </p:cTn>
                        </p:par>
                        <p:par>
                          <p:cTn id="142" fill="hold">
                            <p:stCondLst>
                              <p:cond delay="4000"/>
                            </p:stCondLst>
                            <p:childTnLst>
                              <p:par>
                                <p:cTn id="143" presetID="22" presetClass="entr" presetSubtype="4" fill="hold" nodeType="after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fade">
                                      <p:cBhvr>
                                        <p:cTn id="148" dur="500"/>
                                        <p:tgtEl>
                                          <p:spTgt spid="87"/>
                                        </p:tgtEl>
                                      </p:cBhvr>
                                    </p:animEffect>
                                  </p:childTnLst>
                                </p:cTn>
                              </p:par>
                              <p:par>
                                <p:cTn id="149" presetID="14" presetClass="entr" presetSubtype="10" fill="hold" nodeType="withEffect">
                                  <p:stCondLst>
                                    <p:cond delay="0"/>
                                  </p:stCondLst>
                                  <p:childTnLst>
                                    <p:set>
                                      <p:cBhvr>
                                        <p:cTn id="150" dur="1" fill="hold">
                                          <p:stCondLst>
                                            <p:cond delay="0"/>
                                          </p:stCondLst>
                                        </p:cTn>
                                        <p:tgtEl>
                                          <p:spTgt spid="110"/>
                                        </p:tgtEl>
                                        <p:attrNameLst>
                                          <p:attrName>style.visibility</p:attrName>
                                        </p:attrNameLst>
                                      </p:cBhvr>
                                      <p:to>
                                        <p:strVal val="visible"/>
                                      </p:to>
                                    </p:set>
                                    <p:animEffect transition="in" filter="randombar(horizontal)">
                                      <p:cBhvr>
                                        <p:cTn id="151" dur="500"/>
                                        <p:tgtEl>
                                          <p:spTgt spid="110"/>
                                        </p:tgtEl>
                                      </p:cBhvr>
                                    </p:animEffect>
                                  </p:childTnLst>
                                </p:cTn>
                              </p:par>
                            </p:childTnLst>
                          </p:cTn>
                        </p:par>
                        <p:par>
                          <p:cTn id="152" fill="hold">
                            <p:stCondLst>
                              <p:cond delay="4500"/>
                            </p:stCondLst>
                            <p:childTnLst>
                              <p:par>
                                <p:cTn id="153" presetID="53" presetClass="entr" presetSubtype="16" fill="hold" nodeType="afterEffect">
                                  <p:stCondLst>
                                    <p:cond delay="0"/>
                                  </p:stCondLst>
                                  <p:childTnLst>
                                    <p:set>
                                      <p:cBhvr>
                                        <p:cTn id="154" dur="1" fill="hold">
                                          <p:stCondLst>
                                            <p:cond delay="0"/>
                                          </p:stCondLst>
                                        </p:cTn>
                                        <p:tgtEl>
                                          <p:spTgt spid="123"/>
                                        </p:tgtEl>
                                        <p:attrNameLst>
                                          <p:attrName>style.visibility</p:attrName>
                                        </p:attrNameLst>
                                      </p:cBhvr>
                                      <p:to>
                                        <p:strVal val="visible"/>
                                      </p:to>
                                    </p:set>
                                    <p:anim calcmode="lin" valueType="num">
                                      <p:cBhvr>
                                        <p:cTn id="155" dur="500" fill="hold"/>
                                        <p:tgtEl>
                                          <p:spTgt spid="123"/>
                                        </p:tgtEl>
                                        <p:attrNameLst>
                                          <p:attrName>ppt_w</p:attrName>
                                        </p:attrNameLst>
                                      </p:cBhvr>
                                      <p:tavLst>
                                        <p:tav tm="0">
                                          <p:val>
                                            <p:fltVal val="0"/>
                                          </p:val>
                                        </p:tav>
                                        <p:tav tm="100000">
                                          <p:val>
                                            <p:strVal val="#ppt_w"/>
                                          </p:val>
                                        </p:tav>
                                      </p:tavLst>
                                    </p:anim>
                                    <p:anim calcmode="lin" valueType="num">
                                      <p:cBhvr>
                                        <p:cTn id="156" dur="500" fill="hold"/>
                                        <p:tgtEl>
                                          <p:spTgt spid="123"/>
                                        </p:tgtEl>
                                        <p:attrNameLst>
                                          <p:attrName>ppt_h</p:attrName>
                                        </p:attrNameLst>
                                      </p:cBhvr>
                                      <p:tavLst>
                                        <p:tav tm="0">
                                          <p:val>
                                            <p:fltVal val="0"/>
                                          </p:val>
                                        </p:tav>
                                        <p:tav tm="100000">
                                          <p:val>
                                            <p:strVal val="#ppt_h"/>
                                          </p:val>
                                        </p:tav>
                                      </p:tavLst>
                                    </p:anim>
                                    <p:animEffect transition="in" filter="fade">
                                      <p:cBhvr>
                                        <p:cTn id="157" dur="500"/>
                                        <p:tgtEl>
                                          <p:spTgt spid="123"/>
                                        </p:tgtEl>
                                      </p:cBhvr>
                                    </p:animEffect>
                                  </p:childTnLst>
                                </p:cTn>
                              </p:par>
                            </p:childTnLst>
                          </p:cTn>
                        </p:par>
                        <p:par>
                          <p:cTn id="158" fill="hold">
                            <p:stCondLst>
                              <p:cond delay="5000"/>
                            </p:stCondLst>
                            <p:childTnLst>
                              <p:par>
                                <p:cTn id="159" presetID="22" presetClass="entr" presetSubtype="4" fill="hold" nodeType="afterEffect">
                                  <p:stCondLst>
                                    <p:cond delay="0"/>
                                  </p:stCondLst>
                                  <p:childTnLst>
                                    <p:set>
                                      <p:cBhvr>
                                        <p:cTn id="160" dur="1" fill="hold">
                                          <p:stCondLst>
                                            <p:cond delay="0"/>
                                          </p:stCondLst>
                                        </p:cTn>
                                        <p:tgtEl>
                                          <p:spTgt spid="66"/>
                                        </p:tgtEl>
                                        <p:attrNameLst>
                                          <p:attrName>style.visibility</p:attrName>
                                        </p:attrNameLst>
                                      </p:cBhvr>
                                      <p:to>
                                        <p:strVal val="visible"/>
                                      </p:to>
                                    </p:set>
                                    <p:animEffect transition="in" filter="wipe(down)">
                                      <p:cBhvr>
                                        <p:cTn id="161" dur="500"/>
                                        <p:tgtEl>
                                          <p:spTgt spid="6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88"/>
                                        </p:tgtEl>
                                        <p:attrNameLst>
                                          <p:attrName>style.visibility</p:attrName>
                                        </p:attrNameLst>
                                      </p:cBhvr>
                                      <p:to>
                                        <p:strVal val="visible"/>
                                      </p:to>
                                    </p:set>
                                    <p:animEffect transition="in" filter="fade">
                                      <p:cBhvr>
                                        <p:cTn id="164" dur="500"/>
                                        <p:tgtEl>
                                          <p:spTgt spid="88"/>
                                        </p:tgtEl>
                                      </p:cBhvr>
                                    </p:animEffect>
                                  </p:childTnLst>
                                </p:cTn>
                              </p:par>
                              <p:par>
                                <p:cTn id="165" presetID="14" presetClass="entr" presetSubtype="10" fill="hold" nodeType="withEffect">
                                  <p:stCondLst>
                                    <p:cond delay="0"/>
                                  </p:stCondLst>
                                  <p:childTnLst>
                                    <p:set>
                                      <p:cBhvr>
                                        <p:cTn id="166" dur="1" fill="hold">
                                          <p:stCondLst>
                                            <p:cond delay="0"/>
                                          </p:stCondLst>
                                        </p:cTn>
                                        <p:tgtEl>
                                          <p:spTgt spid="104"/>
                                        </p:tgtEl>
                                        <p:attrNameLst>
                                          <p:attrName>style.visibility</p:attrName>
                                        </p:attrNameLst>
                                      </p:cBhvr>
                                      <p:to>
                                        <p:strVal val="visible"/>
                                      </p:to>
                                    </p:set>
                                    <p:animEffect transition="in" filter="randombar(horizontal)">
                                      <p:cBhvr>
                                        <p:cTn id="167" dur="500"/>
                                        <p:tgtEl>
                                          <p:spTgt spid="104"/>
                                        </p:tgtEl>
                                      </p:cBhvr>
                                    </p:animEffect>
                                  </p:childTnLst>
                                </p:cTn>
                              </p:par>
                            </p:childTnLst>
                          </p:cTn>
                        </p:par>
                        <p:par>
                          <p:cTn id="168" fill="hold">
                            <p:stCondLst>
                              <p:cond delay="5500"/>
                            </p:stCondLst>
                            <p:childTnLst>
                              <p:par>
                                <p:cTn id="169" presetID="22" presetClass="entr" presetSubtype="8" fill="hold" nodeType="afterEffect">
                                  <p:stCondLst>
                                    <p:cond delay="0"/>
                                  </p:stCondLst>
                                  <p:childTnLst>
                                    <p:set>
                                      <p:cBhvr>
                                        <p:cTn id="170" dur="1" fill="hold">
                                          <p:stCondLst>
                                            <p:cond delay="0"/>
                                          </p:stCondLst>
                                        </p:cTn>
                                        <p:tgtEl>
                                          <p:spTgt spid="131"/>
                                        </p:tgtEl>
                                        <p:attrNameLst>
                                          <p:attrName>style.visibility</p:attrName>
                                        </p:attrNameLst>
                                      </p:cBhvr>
                                      <p:to>
                                        <p:strVal val="visible"/>
                                      </p:to>
                                    </p:set>
                                    <p:animEffect transition="in" filter="wipe(left)">
                                      <p:cBhvr>
                                        <p:cTn id="17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86" grpId="0"/>
      <p:bldP spid="87" grpId="0"/>
      <p:bldP spid="88" grpId="0"/>
      <p:bldP spid="89" grpId="0"/>
      <p:bldP spid="9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1"/>
          <p:cNvSpPr>
            <a:spLocks noChangeArrowheads="1"/>
          </p:cNvSpPr>
          <p:nvPr/>
        </p:nvSpPr>
        <p:spPr bwMode="auto">
          <a:xfrm>
            <a:off x="587857" y="3660236"/>
            <a:ext cx="1232684"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128" name="组合 127"/>
          <p:cNvGrpSpPr/>
          <p:nvPr/>
        </p:nvGrpSpPr>
        <p:grpSpPr>
          <a:xfrm>
            <a:off x="575001" y="1965163"/>
            <a:ext cx="3238501" cy="1070527"/>
            <a:chOff x="4650628" y="2375497"/>
            <a:chExt cx="4174725" cy="1450279"/>
          </a:xfrm>
        </p:grpSpPr>
        <p:sp>
          <p:nvSpPr>
            <p:cNvPr id="129" name="矩形: 圆角 128"/>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30" name="文本框 129"/>
            <p:cNvSpPr txBox="1"/>
            <p:nvPr/>
          </p:nvSpPr>
          <p:spPr>
            <a:xfrm>
              <a:off x="4774663" y="2451087"/>
              <a:ext cx="3971721" cy="1374689"/>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由上层（如应用层）调用，将数据发送给接收方的上层</a:t>
              </a:r>
              <a:endPar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1" name="组合 130"/>
          <p:cNvGrpSpPr/>
          <p:nvPr/>
        </p:nvGrpSpPr>
        <p:grpSpPr>
          <a:xfrm>
            <a:off x="4815369" y="1965434"/>
            <a:ext cx="3238501" cy="1062782"/>
            <a:chOff x="4650628" y="2375497"/>
            <a:chExt cx="4174725" cy="1439786"/>
          </a:xfrm>
        </p:grpSpPr>
        <p:sp>
          <p:nvSpPr>
            <p:cNvPr id="132" name="矩形: 圆角 131"/>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33" name="文本框 132"/>
            <p:cNvSpPr txBox="1"/>
            <p:nvPr/>
          </p:nvSpPr>
          <p:spPr>
            <a:xfrm>
              <a:off x="4774664" y="2631178"/>
              <a:ext cx="3971721" cy="958997"/>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调用，将数据交付上层</a:t>
              </a:r>
              <a:endPar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4" name="组合 133"/>
          <p:cNvGrpSpPr/>
          <p:nvPr/>
        </p:nvGrpSpPr>
        <p:grpSpPr>
          <a:xfrm>
            <a:off x="575001" y="5435885"/>
            <a:ext cx="3238501" cy="1071459"/>
            <a:chOff x="4650628" y="2375497"/>
            <a:chExt cx="4174725" cy="1451541"/>
          </a:xfrm>
        </p:grpSpPr>
        <p:sp>
          <p:nvSpPr>
            <p:cNvPr id="135" name="矩形: 圆角 134"/>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36" name="文本框 135"/>
            <p:cNvSpPr txBox="1"/>
            <p:nvPr/>
          </p:nvSpPr>
          <p:spPr>
            <a:xfrm>
              <a:off x="4774663" y="2451086"/>
              <a:ext cx="3971721" cy="1375952"/>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将分组通过不可靠通道传给接收方</a:t>
              </a:r>
              <a:endPar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7" name="组合 136"/>
          <p:cNvGrpSpPr/>
          <p:nvPr/>
        </p:nvGrpSpPr>
        <p:grpSpPr>
          <a:xfrm>
            <a:off x="4815369" y="5436155"/>
            <a:ext cx="3238501" cy="1062782"/>
            <a:chOff x="4650628" y="2375497"/>
            <a:chExt cx="4174725" cy="1439786"/>
          </a:xfrm>
        </p:grpSpPr>
        <p:sp>
          <p:nvSpPr>
            <p:cNvPr id="138" name="矩形: 圆角 137"/>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39" name="文本框 138"/>
            <p:cNvSpPr txBox="1"/>
            <p:nvPr/>
          </p:nvSpPr>
          <p:spPr>
            <a:xfrm>
              <a:off x="4774664" y="2616321"/>
              <a:ext cx="3971721" cy="958997"/>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当分组到达接收方时调用</a:t>
              </a:r>
              <a:endPar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40" name="直接箭头连接符 139"/>
          <p:cNvCxnSpPr/>
          <p:nvPr/>
        </p:nvCxnSpPr>
        <p:spPr>
          <a:xfrm rot="5400000" flipV="1">
            <a:off x="1365098"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5400000">
            <a:off x="671148"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rot="16200000" flipH="1" flipV="1">
            <a:off x="7315341"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16200000" flipH="1">
            <a:off x="7532280"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rot="16200000">
            <a:off x="1365099"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rot="5400000" flipH="1">
            <a:off x="7315342"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7770786" y="4517959"/>
            <a:ext cx="0" cy="913497"/>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909655" y="4517958"/>
            <a:ext cx="1" cy="913498"/>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959363" y="3031790"/>
            <a:ext cx="4488022" cy="1953582"/>
            <a:chOff x="3887444" y="2569103"/>
            <a:chExt cx="4488022" cy="1953582"/>
          </a:xfrm>
        </p:grpSpPr>
        <p:grpSp>
          <p:nvGrpSpPr>
            <p:cNvPr id="4" name="组合 3"/>
            <p:cNvGrpSpPr/>
            <p:nvPr/>
          </p:nvGrpSpPr>
          <p:grpSpPr>
            <a:xfrm>
              <a:off x="3887444" y="2569103"/>
              <a:ext cx="4488022" cy="1953582"/>
              <a:chOff x="3887444" y="2569103"/>
              <a:chExt cx="4488022" cy="1953582"/>
            </a:xfrm>
          </p:grpSpPr>
          <p:cxnSp>
            <p:nvCxnSpPr>
              <p:cNvPr id="284" name="直接箭头连接符 283"/>
              <p:cNvCxnSpPr/>
              <p:nvPr/>
            </p:nvCxnSpPr>
            <p:spPr>
              <a:xfrm>
                <a:off x="5048250"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p:nvPr/>
            </p:nvCxnSpPr>
            <p:spPr>
              <a:xfrm flipV="1">
                <a:off x="6797519"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6" name="组合 285"/>
              <p:cNvGrpSpPr/>
              <p:nvPr/>
            </p:nvGrpSpPr>
            <p:grpSpPr>
              <a:xfrm rot="5400000">
                <a:off x="5012164" y="3973347"/>
                <a:ext cx="477011" cy="294547"/>
                <a:chOff x="3535679" y="2965316"/>
                <a:chExt cx="509587" cy="296997"/>
              </a:xfrm>
            </p:grpSpPr>
            <p:cxnSp>
              <p:nvCxnSpPr>
                <p:cNvPr id="287" name="直接箭头连接符 286"/>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9" name="组合 288"/>
              <p:cNvGrpSpPr/>
              <p:nvPr/>
            </p:nvGrpSpPr>
            <p:grpSpPr>
              <a:xfrm rot="16200000" flipH="1">
                <a:off x="6422717" y="3970251"/>
                <a:ext cx="477011" cy="266215"/>
                <a:chOff x="3535679" y="2965316"/>
                <a:chExt cx="509587" cy="296997"/>
              </a:xfrm>
            </p:grpSpPr>
            <p:cxnSp>
              <p:nvCxnSpPr>
                <p:cNvPr id="290" name="直接箭头连接符 289"/>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2" name="文本框 291"/>
              <p:cNvSpPr txBox="1"/>
              <p:nvPr/>
            </p:nvSpPr>
            <p:spPr>
              <a:xfrm>
                <a:off x="6794330" y="3441319"/>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3" name="文本框 292"/>
              <p:cNvSpPr txBox="1"/>
              <p:nvPr/>
            </p:nvSpPr>
            <p:spPr>
              <a:xfrm flipH="1">
                <a:off x="6596223" y="2577548"/>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4" name="文本框 293"/>
              <p:cNvSpPr txBox="1"/>
              <p:nvPr/>
            </p:nvSpPr>
            <p:spPr>
              <a:xfrm>
                <a:off x="4056384" y="2569103"/>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5" name="文本框 294"/>
              <p:cNvSpPr txBox="1"/>
              <p:nvPr/>
            </p:nvSpPr>
            <p:spPr>
              <a:xfrm flipH="1">
                <a:off x="4045265" y="3427380"/>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296" name="直接箭头连接符 295"/>
              <p:cNvCxnSpPr/>
              <p:nvPr/>
            </p:nvCxnSpPr>
            <p:spPr>
              <a:xfrm>
                <a:off x="5070988" y="3542414"/>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6797519" y="3563086"/>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8" name="组合 297"/>
              <p:cNvGrpSpPr/>
              <p:nvPr/>
            </p:nvGrpSpPr>
            <p:grpSpPr>
              <a:xfrm>
                <a:off x="5113777" y="2611910"/>
                <a:ext cx="672335" cy="349711"/>
                <a:chOff x="2217074" y="2434044"/>
                <a:chExt cx="672335" cy="349711"/>
              </a:xfrm>
            </p:grpSpPr>
            <p:sp>
              <p:nvSpPr>
                <p:cNvPr id="299" name="矩形 298"/>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0" name="文本框 299"/>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1" name="组合 300"/>
              <p:cNvGrpSpPr/>
              <p:nvPr/>
            </p:nvGrpSpPr>
            <p:grpSpPr>
              <a:xfrm>
                <a:off x="5926129" y="2611910"/>
                <a:ext cx="676416" cy="349711"/>
                <a:chOff x="2221557" y="2434044"/>
                <a:chExt cx="676416" cy="349711"/>
              </a:xfrm>
            </p:grpSpPr>
            <p:sp>
              <p:nvSpPr>
                <p:cNvPr id="302" name="矩形 301"/>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3" name="文本框 302"/>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4" name="组合 303"/>
              <p:cNvGrpSpPr/>
              <p:nvPr/>
            </p:nvGrpSpPr>
            <p:grpSpPr>
              <a:xfrm>
                <a:off x="5107455" y="3492950"/>
                <a:ext cx="672335" cy="349711"/>
                <a:chOff x="2217074" y="2434044"/>
                <a:chExt cx="672335" cy="349711"/>
              </a:xfrm>
            </p:grpSpPr>
            <p:sp>
              <p:nvSpPr>
                <p:cNvPr id="305" name="矩形 304"/>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6" name="文本框 305"/>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7" name="组合 306"/>
              <p:cNvGrpSpPr/>
              <p:nvPr/>
            </p:nvGrpSpPr>
            <p:grpSpPr>
              <a:xfrm>
                <a:off x="5919807" y="3492950"/>
                <a:ext cx="676416" cy="349711"/>
                <a:chOff x="2221557" y="2434044"/>
                <a:chExt cx="676416" cy="349711"/>
              </a:xfrm>
            </p:grpSpPr>
            <p:sp>
              <p:nvSpPr>
                <p:cNvPr id="308" name="矩形 307"/>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9" name="文本框 308"/>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0" name="组合 309"/>
              <p:cNvGrpSpPr/>
              <p:nvPr/>
            </p:nvGrpSpPr>
            <p:grpSpPr>
              <a:xfrm>
                <a:off x="3887444" y="2947579"/>
                <a:ext cx="1874742" cy="583369"/>
                <a:chOff x="3887444" y="3211350"/>
                <a:chExt cx="1874742" cy="583369"/>
              </a:xfrm>
            </p:grpSpPr>
            <p:sp>
              <p:nvSpPr>
                <p:cNvPr id="311" name="立方体 310"/>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2" name="文本框 311"/>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313" name="组合 312"/>
              <p:cNvGrpSpPr/>
              <p:nvPr/>
            </p:nvGrpSpPr>
            <p:grpSpPr>
              <a:xfrm>
                <a:off x="5823568" y="2958220"/>
                <a:ext cx="1853905" cy="584194"/>
                <a:chOff x="5823568" y="3221991"/>
                <a:chExt cx="1853905" cy="584194"/>
              </a:xfrm>
            </p:grpSpPr>
            <p:sp>
              <p:nvSpPr>
                <p:cNvPr id="314" name="立方体 313"/>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15" name="文本框 314"/>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6" name="组合 315"/>
              <p:cNvGrpSpPr/>
              <p:nvPr/>
            </p:nvGrpSpPr>
            <p:grpSpPr>
              <a:xfrm>
                <a:off x="5151175" y="4150275"/>
                <a:ext cx="1410314" cy="372410"/>
                <a:chOff x="7540297" y="1969695"/>
                <a:chExt cx="1410314" cy="372410"/>
              </a:xfrm>
            </p:grpSpPr>
            <p:grpSp>
              <p:nvGrpSpPr>
                <p:cNvPr id="317" name="组合 316"/>
                <p:cNvGrpSpPr/>
                <p:nvPr/>
              </p:nvGrpSpPr>
              <p:grpSpPr>
                <a:xfrm>
                  <a:off x="7764162" y="2003615"/>
                  <a:ext cx="1152055" cy="296998"/>
                  <a:chOff x="7764162" y="1134422"/>
                  <a:chExt cx="1152055" cy="296998"/>
                </a:xfrm>
              </p:grpSpPr>
              <p:sp>
                <p:nvSpPr>
                  <p:cNvPr id="319" name="Rectangle 11"/>
                  <p:cNvSpPr>
                    <a:spLocks noChangeArrowheads="1"/>
                  </p:cNvSpPr>
                  <p:nvPr/>
                </p:nvSpPr>
                <p:spPr bwMode="auto">
                  <a:xfrm>
                    <a:off x="7764162" y="1134422"/>
                    <a:ext cx="1152055" cy="296998"/>
                  </a:xfrm>
                  <a:prstGeom prst="flowChartMagneticDrum">
                    <a:avLst/>
                  </a:prstGeom>
                  <a:solidFill>
                    <a:srgbClr val="FFC000"/>
                  </a:solidFill>
                  <a:ln w="9525">
                    <a:noFill/>
                    <a:miter lim="800000"/>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20" name="椭圆 31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文本框 317"/>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cxnSp>
          <p:nvCxnSpPr>
            <p:cNvPr id="322" name="直接连接符 321"/>
            <p:cNvCxnSpPr/>
            <p:nvPr/>
          </p:nvCxnSpPr>
          <p:spPr>
            <a:xfrm>
              <a:off x="4103630" y="2664962"/>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nvCxnSpPr>
          <p:spPr>
            <a:xfrm>
              <a:off x="4103630" y="3892307"/>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575001" y="140365"/>
            <a:ext cx="5749199" cy="1428589"/>
            <a:chOff x="551030" y="-368704"/>
            <a:chExt cx="5749199" cy="1428589"/>
          </a:xfrm>
        </p:grpSpPr>
        <p:grpSp>
          <p:nvGrpSpPr>
            <p:cNvPr id="71" name="组合 70"/>
            <p:cNvGrpSpPr/>
            <p:nvPr/>
          </p:nvGrpSpPr>
          <p:grpSpPr>
            <a:xfrm>
              <a:off x="1201632" y="303925"/>
              <a:ext cx="5098597" cy="687997"/>
              <a:chOff x="1839059" y="967769"/>
              <a:chExt cx="5098597" cy="687997"/>
            </a:xfrm>
          </p:grpSpPr>
          <p:sp>
            <p:nvSpPr>
              <p:cNvPr id="73" name="矩形: 圆角 72"/>
              <p:cNvSpPr/>
              <p:nvPr/>
            </p:nvSpPr>
            <p:spPr>
              <a:xfrm>
                <a:off x="1839059" y="967769"/>
                <a:ext cx="42617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74" name="文本框 73"/>
              <p:cNvSpPr txBox="1"/>
              <p:nvPr/>
            </p:nvSpPr>
            <p:spPr>
              <a:xfrm>
                <a:off x="2786093" y="1009435"/>
                <a:ext cx="41515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72" name="图片 71"/>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par>
                                <p:cTn id="8" presetID="35" presetClass="path" presetSubtype="0" accel="50000" decel="50000" fill="hold" nodeType="withEffect">
                                  <p:stCondLst>
                                    <p:cond delay="0"/>
                                  </p:stCondLst>
                                  <p:childTnLst>
                                    <p:animMotion origin="layout" path="M -4.58333E-6 1.85185E-6 L -0.15807 0.03194 " pathEditMode="relative" rAng="0" ptsTypes="AA">
                                      <p:cBhvr>
                                        <p:cTn id="9" dur="1000" fill="hold"/>
                                        <p:tgtEl>
                                          <p:spTgt spid="11"/>
                                        </p:tgtEl>
                                        <p:attrNameLst>
                                          <p:attrName>ppt_x</p:attrName>
                                          <p:attrName>ppt_y</p:attrName>
                                        </p:attrNameLst>
                                      </p:cBhvr>
                                      <p:rCtr x="-7904" y="1597"/>
                                    </p:animMotion>
                                  </p:childTnLst>
                                </p:cTn>
                              </p:par>
                              <p:par>
                                <p:cTn id="10" presetID="6" presetClass="emph" presetSubtype="0" fill="hold" nodeType="withEffect">
                                  <p:stCondLst>
                                    <p:cond delay="0"/>
                                  </p:stCondLst>
                                  <p:childTnLst>
                                    <p:animScale>
                                      <p:cBhvr>
                                        <p:cTn id="11" dur="1000" fill="hold"/>
                                        <p:tgtEl>
                                          <p:spTgt spid="11"/>
                                        </p:tgtEl>
                                      </p:cBhvr>
                                      <p:by x="120000" y="120000"/>
                                    </p:animScale>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p:cTn id="15" dur="500" fill="hold"/>
                                        <p:tgtEl>
                                          <p:spTgt spid="124"/>
                                        </p:tgtEl>
                                        <p:attrNameLst>
                                          <p:attrName>ppt_w</p:attrName>
                                        </p:attrNameLst>
                                      </p:cBhvr>
                                      <p:tavLst>
                                        <p:tav tm="0">
                                          <p:val>
                                            <p:fltVal val="0"/>
                                          </p:val>
                                        </p:tav>
                                        <p:tav tm="100000">
                                          <p:val>
                                            <p:strVal val="#ppt_w"/>
                                          </p:val>
                                        </p:tav>
                                      </p:tavLst>
                                    </p:anim>
                                    <p:anim calcmode="lin" valueType="num">
                                      <p:cBhvr>
                                        <p:cTn id="16" dur="500" fill="hold"/>
                                        <p:tgtEl>
                                          <p:spTgt spid="124"/>
                                        </p:tgtEl>
                                        <p:attrNameLst>
                                          <p:attrName>ppt_h</p:attrName>
                                        </p:attrNameLst>
                                      </p:cBhvr>
                                      <p:tavLst>
                                        <p:tav tm="0">
                                          <p:val>
                                            <p:fltVal val="0"/>
                                          </p:val>
                                        </p:tav>
                                        <p:tav tm="100000">
                                          <p:val>
                                            <p:strVal val="#ppt_h"/>
                                          </p:val>
                                        </p:tav>
                                      </p:tavLst>
                                    </p:anim>
                                    <p:animEffect transition="in" filter="fade">
                                      <p:cBhvr>
                                        <p:cTn id="17" dur="500"/>
                                        <p:tgtEl>
                                          <p:spTgt spid="12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41"/>
                                        </p:tgtEl>
                                        <p:attrNameLst>
                                          <p:attrName>style.visibility</p:attrName>
                                        </p:attrNameLst>
                                      </p:cBhvr>
                                      <p:to>
                                        <p:strVal val="visible"/>
                                      </p:to>
                                    </p:set>
                                    <p:animEffect transition="in" filter="wipe(up)">
                                      <p:cBhvr>
                                        <p:cTn id="25" dur="500"/>
                                        <p:tgtEl>
                                          <p:spTgt spid="141"/>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wipe(left)">
                                      <p:cBhvr>
                                        <p:cTn id="29" dur="500"/>
                                        <p:tgtEl>
                                          <p:spTgt spid="14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wipe(down)">
                                      <p:cBhvr>
                                        <p:cTn id="37" dur="500"/>
                                        <p:tgtEl>
                                          <p:spTgt spid="147"/>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wipe(left)">
                                      <p:cBhvr>
                                        <p:cTn id="41" dur="500"/>
                                        <p:tgtEl>
                                          <p:spTgt spid="146"/>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fade">
                                      <p:cBhvr>
                                        <p:cTn id="45" dur="500"/>
                                        <p:tgtEl>
                                          <p:spTgt spid="137"/>
                                        </p:tgtEl>
                                      </p:cBhvr>
                                    </p:animEffect>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wipe(down)">
                                      <p:cBhvr>
                                        <p:cTn id="49" dur="500"/>
                                        <p:tgtEl>
                                          <p:spTgt spid="150"/>
                                        </p:tgtEl>
                                      </p:cBhvr>
                                    </p:animEffect>
                                  </p:childTnLst>
                                </p:cTn>
                              </p:par>
                            </p:childTnLst>
                          </p:cTn>
                        </p:par>
                        <p:par>
                          <p:cTn id="50" fill="hold">
                            <p:stCondLst>
                              <p:cond delay="5000"/>
                            </p:stCondLst>
                            <p:childTnLst>
                              <p:par>
                                <p:cTn id="51" presetID="22" presetClass="entr" presetSubtype="2" fill="hold" nodeType="afterEffect">
                                  <p:stCondLst>
                                    <p:cond delay="0"/>
                                  </p:stCondLst>
                                  <p:childTnLst>
                                    <p:set>
                                      <p:cBhvr>
                                        <p:cTn id="52" dur="1" fill="hold">
                                          <p:stCondLst>
                                            <p:cond delay="0"/>
                                          </p:stCondLst>
                                        </p:cTn>
                                        <p:tgtEl>
                                          <p:spTgt spid="149"/>
                                        </p:tgtEl>
                                        <p:attrNameLst>
                                          <p:attrName>style.visibility</p:attrName>
                                        </p:attrNameLst>
                                      </p:cBhvr>
                                      <p:to>
                                        <p:strVal val="visible"/>
                                      </p:to>
                                    </p:set>
                                    <p:animEffect transition="in" filter="wipe(right)">
                                      <p:cBhvr>
                                        <p:cTn id="53" dur="500"/>
                                        <p:tgtEl>
                                          <p:spTgt spid="149"/>
                                        </p:tgtEl>
                                      </p:cBhvr>
                                    </p:animEffect>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fade">
                                      <p:cBhvr>
                                        <p:cTn id="57" dur="500"/>
                                        <p:tgtEl>
                                          <p:spTgt spid="131"/>
                                        </p:tgtEl>
                                      </p:cBhvr>
                                    </p:animEffect>
                                  </p:childTnLst>
                                </p:cTn>
                              </p:par>
                            </p:childTnLst>
                          </p:cTn>
                        </p:par>
                        <p:par>
                          <p:cTn id="58" fill="hold">
                            <p:stCondLst>
                              <p:cond delay="6000"/>
                            </p:stCondLst>
                            <p:childTnLst>
                              <p:par>
                                <p:cTn id="59" presetID="22" presetClass="entr" presetSubtype="1" fill="hold" nodeType="after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wipe(up)">
                                      <p:cBhvr>
                                        <p:cTn id="61" dur="500"/>
                                        <p:tgtEl>
                                          <p:spTgt spid="144"/>
                                        </p:tgtEl>
                                      </p:cBhvr>
                                    </p:animEffect>
                                  </p:childTnLst>
                                </p:cTn>
                              </p:par>
                            </p:childTnLst>
                          </p:cTn>
                        </p:par>
                        <p:par>
                          <p:cTn id="62" fill="hold">
                            <p:stCondLst>
                              <p:cond delay="6500"/>
                            </p:stCondLst>
                            <p:childTnLst>
                              <p:par>
                                <p:cTn id="63" presetID="22" presetClass="entr" presetSubtype="2" fill="hold" nodeType="afterEffect">
                                  <p:stCondLst>
                                    <p:cond delay="0"/>
                                  </p:stCondLst>
                                  <p:childTnLst>
                                    <p:set>
                                      <p:cBhvr>
                                        <p:cTn id="64" dur="1" fill="hold">
                                          <p:stCondLst>
                                            <p:cond delay="0"/>
                                          </p:stCondLst>
                                        </p:cTn>
                                        <p:tgtEl>
                                          <p:spTgt spid="143"/>
                                        </p:tgtEl>
                                        <p:attrNameLst>
                                          <p:attrName>style.visibility</p:attrName>
                                        </p:attrNameLst>
                                      </p:cBhvr>
                                      <p:to>
                                        <p:strVal val="visible"/>
                                      </p:to>
                                    </p:set>
                                    <p:animEffect transition="in" filter="wipe(right)">
                                      <p:cBhvr>
                                        <p:cTn id="65"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50315" y="3201811"/>
            <a:ext cx="2773250" cy="1630062"/>
            <a:chOff x="1658258" y="3902365"/>
            <a:chExt cx="1814964" cy="1066800"/>
          </a:xfrm>
        </p:grpSpPr>
        <p:sp>
          <p:nvSpPr>
            <p:cNvPr id="53" name="Line 8"/>
            <p:cNvSpPr>
              <a:spLocks noChangeShapeType="1"/>
            </p:cNvSpPr>
            <p:nvPr/>
          </p:nvSpPr>
          <p:spPr bwMode="auto">
            <a:xfrm>
              <a:off x="1658258" y="4471944"/>
              <a:ext cx="493711" cy="1"/>
            </a:xfrm>
            <a:prstGeom prst="line">
              <a:avLst/>
            </a:prstGeom>
            <a:noFill/>
            <a:ln w="19050">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p:cNvSpPr>
              <a:spLocks noChangeArrowheads="1"/>
            </p:cNvSpPr>
            <p:nvPr/>
          </p:nvSpPr>
          <p:spPr bwMode="auto">
            <a:xfrm>
              <a:off x="2258331" y="3902365"/>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p:cNvSpPr>
              <a:spLocks noChangeArrowheads="1"/>
            </p:cNvSpPr>
            <p:nvPr/>
          </p:nvSpPr>
          <p:spPr bwMode="auto">
            <a:xfrm>
              <a:off x="2151969" y="3957928"/>
              <a:ext cx="955675" cy="1011237"/>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50979"/>
          <a:stretch>
            <a:fillRect/>
          </a:stretch>
        </p:blipFill>
        <p:spPr>
          <a:xfrm>
            <a:off x="1424983" y="3286711"/>
            <a:ext cx="1383638" cy="2813537"/>
          </a:xfrm>
          <a:prstGeom prst="rect">
            <a:avLst/>
          </a:prstGeom>
        </p:spPr>
      </p:pic>
      <p:sp>
        <p:nvSpPr>
          <p:cNvPr id="63" name="Rectangle 11"/>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75" name="组合 74"/>
          <p:cNvGrpSpPr/>
          <p:nvPr/>
        </p:nvGrpSpPr>
        <p:grpSpPr>
          <a:xfrm>
            <a:off x="629529" y="1991387"/>
            <a:ext cx="6720840" cy="476221"/>
            <a:chOff x="1403750" y="3593123"/>
            <a:chExt cx="6720840" cy="476221"/>
          </a:xfrm>
        </p:grpSpPr>
        <p:grpSp>
          <p:nvGrpSpPr>
            <p:cNvPr id="76" name="组合 75"/>
            <p:cNvGrpSpPr/>
            <p:nvPr/>
          </p:nvGrpSpPr>
          <p:grpSpPr>
            <a:xfrm>
              <a:off x="1403750" y="3593123"/>
              <a:ext cx="490436" cy="476221"/>
              <a:chOff x="1403750" y="3593123"/>
              <a:chExt cx="808892" cy="785446"/>
            </a:xfrm>
          </p:grpSpPr>
          <p:sp>
            <p:nvSpPr>
              <p:cNvPr id="78" name="对话气泡: 椭圆形 7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2" name="Text Box 79"/>
          <p:cNvSpPr txBox="1">
            <a:spLocks noChangeArrowheads="1"/>
          </p:cNvSpPr>
          <p:nvPr/>
        </p:nvSpPr>
        <p:spPr bwMode="auto">
          <a:xfrm>
            <a:off x="1211712" y="2582749"/>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发送方将数据发送给底层信道</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等待来自上层的调用</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 =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make_pkt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endPar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endPar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endPar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组合 24"/>
          <p:cNvGrpSpPr/>
          <p:nvPr/>
        </p:nvGrpSpPr>
        <p:grpSpPr>
          <a:xfrm>
            <a:off x="430213" y="0"/>
            <a:ext cx="6614890" cy="1428589"/>
            <a:chOff x="551030" y="-368704"/>
            <a:chExt cx="6614890" cy="1428589"/>
          </a:xfrm>
        </p:grpSpPr>
        <p:grpSp>
          <p:nvGrpSpPr>
            <p:cNvPr id="26" name="组合 25"/>
            <p:cNvGrpSpPr/>
            <p:nvPr/>
          </p:nvGrpSpPr>
          <p:grpSpPr>
            <a:xfrm>
              <a:off x="1201632" y="303925"/>
              <a:ext cx="5964288" cy="709466"/>
              <a:chOff x="1839059" y="967769"/>
              <a:chExt cx="5964288" cy="709466"/>
            </a:xfrm>
          </p:grpSpPr>
          <p:sp>
            <p:nvSpPr>
              <p:cNvPr id="28"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9" name="文本框 28"/>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 name="组合 3"/>
          <p:cNvGrpSpPr/>
          <p:nvPr/>
        </p:nvGrpSpPr>
        <p:grpSpPr>
          <a:xfrm>
            <a:off x="6988406" y="2761193"/>
            <a:ext cx="6720840" cy="476221"/>
            <a:chOff x="1403750" y="3593123"/>
            <a:chExt cx="6720840" cy="476221"/>
          </a:xfrm>
        </p:grpSpPr>
        <p:grpSp>
          <p:nvGrpSpPr>
            <p:cNvPr id="5" name="组合 4"/>
            <p:cNvGrpSpPr/>
            <p:nvPr/>
          </p:nvGrpSpPr>
          <p:grpSpPr>
            <a:xfrm>
              <a:off x="1403750" y="3593123"/>
              <a:ext cx="490436" cy="476221"/>
              <a:chOff x="1403750" y="3593123"/>
              <a:chExt cx="808892" cy="785446"/>
            </a:xfrm>
          </p:grpSpPr>
          <p:sp>
            <p:nvSpPr>
              <p:cNvPr id="8" name="对话气泡: 椭圆形 7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底层信道完全可靠</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1" name="Text Box 79"/>
          <p:cNvSpPr txBox="1">
            <a:spLocks noChangeArrowheads="1"/>
          </p:cNvSpPr>
          <p:nvPr/>
        </p:nvSpPr>
        <p:spPr bwMode="auto">
          <a:xfrm>
            <a:off x="7225791" y="3418021"/>
            <a:ext cx="3185368"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不会产生比特错误</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不会丢失分组</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 name="组合 14"/>
          <p:cNvGrpSpPr/>
          <p:nvPr/>
        </p:nvGrpSpPr>
        <p:grpSpPr>
          <a:xfrm>
            <a:off x="6120720" y="1872323"/>
            <a:ext cx="5960666" cy="526732"/>
            <a:chOff x="722008" y="1303131"/>
            <a:chExt cx="5691419" cy="502940"/>
          </a:xfrm>
        </p:grpSpPr>
        <p:grpSp>
          <p:nvGrpSpPr>
            <p:cNvPr id="16" name="组合 15"/>
            <p:cNvGrpSpPr/>
            <p:nvPr/>
          </p:nvGrpSpPr>
          <p:grpSpPr>
            <a:xfrm>
              <a:off x="722008" y="1303131"/>
              <a:ext cx="546594" cy="475865"/>
              <a:chOff x="708742" y="1296102"/>
              <a:chExt cx="454744" cy="283828"/>
            </a:xfrm>
          </p:grpSpPr>
          <p:sp>
            <p:nvSpPr>
              <p:cNvPr id="19" name="平行四边形 1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0" name="平行四边形 1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流程图: 手动输入 6"/>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8" name="Text Box 79"/>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可靠信道上的可靠传输</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600" dirty="0" err="1">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1.0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p:cTn id="28" dur="500" fill="hold"/>
                                        <p:tgtEl>
                                          <p:spTgt spid="63"/>
                                        </p:tgtEl>
                                        <p:attrNameLst>
                                          <p:attrName>ppt_w</p:attrName>
                                        </p:attrNameLst>
                                      </p:cBhvr>
                                      <p:tavLst>
                                        <p:tav tm="0">
                                          <p:val>
                                            <p:fltVal val="0"/>
                                          </p:val>
                                        </p:tav>
                                        <p:tav tm="100000">
                                          <p:val>
                                            <p:strVal val="#ppt_w"/>
                                          </p:val>
                                        </p:tav>
                                      </p:tavLst>
                                    </p:anim>
                                    <p:anim calcmode="lin" valueType="num">
                                      <p:cBhvr>
                                        <p:cTn id="29" dur="500" fill="hold"/>
                                        <p:tgtEl>
                                          <p:spTgt spid="63"/>
                                        </p:tgtEl>
                                        <p:attrNameLst>
                                          <p:attrName>ppt_h</p:attrName>
                                        </p:attrNameLst>
                                      </p:cBhvr>
                                      <p:tavLst>
                                        <p:tav tm="0">
                                          <p:val>
                                            <p:fltVal val="0"/>
                                          </p:val>
                                        </p:tav>
                                        <p:tav tm="100000">
                                          <p:val>
                                            <p:strVal val="#ppt_h"/>
                                          </p:val>
                                        </p:tav>
                                      </p:tavLst>
                                    </p:anim>
                                    <p:animEffect transition="in" filter="fade">
                                      <p:cBhvr>
                                        <p:cTn id="30" dur="500"/>
                                        <p:tgtEl>
                                          <p:spTgt spid="63"/>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2500"/>
                            </p:stCondLst>
                            <p:childTnLst>
                              <p:par>
                                <p:cTn id="36" presetID="1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p:tgtEl>
                                          <p:spTgt spid="7"/>
                                        </p:tgtEl>
                                        <p:attrNameLst>
                                          <p:attrName>ppt_x</p:attrName>
                                        </p:attrNameLst>
                                      </p:cBhvr>
                                      <p:tavLst>
                                        <p:tav tm="0">
                                          <p:val>
                                            <p:strVal val="#ppt_x-#ppt_w*1.125000"/>
                                          </p:val>
                                        </p:tav>
                                        <p:tav tm="100000">
                                          <p:val>
                                            <p:strVal val="#ppt_x"/>
                                          </p:val>
                                        </p:tav>
                                      </p:tavLst>
                                    </p:anim>
                                    <p:animEffect transition="in" filter="wipe(right)">
                                      <p:cBhvr>
                                        <p:cTn id="39" dur="500"/>
                                        <p:tgtEl>
                                          <p:spTgt spid="7"/>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500"/>
                                        <p:tgtEl>
                                          <p:spTgt spid="4"/>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wipe(left)">
                                      <p:cBhvr>
                                        <p:cTn id="52" dur="500"/>
                                        <p:tgtEl>
                                          <p:spTgt spid="11">
                                            <p:txEl>
                                              <p:pRg st="0" end="0"/>
                                            </p:txEl>
                                          </p:spTgt>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1">
                                            <p:txEl>
                                              <p:pRg st="1" end="1"/>
                                            </p:txEl>
                                          </p:spTgt>
                                        </p:tgtEl>
                                        <p:attrNameLst>
                                          <p:attrName>style.visibility</p:attrName>
                                        </p:attrNameLst>
                                      </p:cBhvr>
                                      <p:to>
                                        <p:strVal val="visible"/>
                                      </p:to>
                                    </p:set>
                                    <p:animEffect transition="in" filter="wipe(left)">
                                      <p:cBhvr>
                                        <p:cTn id="5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P spid="1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50315" y="3201811"/>
            <a:ext cx="2773250" cy="1630062"/>
            <a:chOff x="1658258" y="3902365"/>
            <a:chExt cx="1814964" cy="1066800"/>
          </a:xfrm>
        </p:grpSpPr>
        <p:sp>
          <p:nvSpPr>
            <p:cNvPr id="53" name="Line 8"/>
            <p:cNvSpPr>
              <a:spLocks noChangeShapeType="1"/>
            </p:cNvSpPr>
            <p:nvPr/>
          </p:nvSpPr>
          <p:spPr bwMode="auto">
            <a:xfrm>
              <a:off x="1658258" y="4471944"/>
              <a:ext cx="493711" cy="1"/>
            </a:xfrm>
            <a:prstGeom prst="line">
              <a:avLst/>
            </a:prstGeom>
            <a:noFill/>
            <a:ln w="19050">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p:cNvSpPr>
              <a:spLocks noChangeArrowheads="1"/>
            </p:cNvSpPr>
            <p:nvPr/>
          </p:nvSpPr>
          <p:spPr bwMode="auto">
            <a:xfrm>
              <a:off x="2258331" y="3902365"/>
              <a:ext cx="955675" cy="1011238"/>
            </a:xfrm>
            <a:prstGeom prst="ellipse">
              <a:avLst/>
            </a:prstGeom>
            <a:solidFill>
              <a:srgbClr val="00B05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p:cNvSpPr>
              <a:spLocks noChangeArrowheads="1"/>
            </p:cNvSpPr>
            <p:nvPr/>
          </p:nvSpPr>
          <p:spPr bwMode="auto">
            <a:xfrm>
              <a:off x="2151969" y="3957928"/>
              <a:ext cx="955675" cy="1011237"/>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 name="Rectangle 11"/>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接收方</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2" name="Text Box 79"/>
          <p:cNvSpPr txBox="1">
            <a:spLocks noChangeArrowheads="1"/>
          </p:cNvSpPr>
          <p:nvPr/>
        </p:nvSpPr>
        <p:spPr bwMode="auto">
          <a:xfrm>
            <a:off x="1211712" y="2526963"/>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接收方从底层信道接收数据</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extract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endPar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endPar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组合 31"/>
          <p:cNvGrpSpPr/>
          <p:nvPr/>
        </p:nvGrpSpPr>
        <p:grpSpPr>
          <a:xfrm>
            <a:off x="509258" y="3060234"/>
            <a:ext cx="2438506" cy="2984062"/>
            <a:chOff x="3348234" y="3500161"/>
            <a:chExt cx="2233642" cy="2843448"/>
          </a:xfrm>
        </p:grpSpPr>
        <p:sp>
          <p:nvSpPr>
            <p:cNvPr id="33" name="椭圆 32"/>
            <p:cNvSpPr/>
            <p:nvPr/>
          </p:nvSpPr>
          <p:spPr>
            <a:xfrm>
              <a:off x="4052283" y="5877550"/>
              <a:ext cx="1529593" cy="375744"/>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t="2442" r="34412"/>
            <a:stretch>
              <a:fillRect/>
            </a:stretch>
          </p:blipFill>
          <p:spPr>
            <a:xfrm>
              <a:off x="3348234" y="3500161"/>
              <a:ext cx="1911653" cy="2843448"/>
            </a:xfrm>
            <a:prstGeom prst="rect">
              <a:avLst/>
            </a:prstGeom>
          </p:spPr>
        </p:pic>
      </p:grpSp>
      <p:grpSp>
        <p:nvGrpSpPr>
          <p:cNvPr id="75" name="组合 74"/>
          <p:cNvGrpSpPr/>
          <p:nvPr/>
        </p:nvGrpSpPr>
        <p:grpSpPr>
          <a:xfrm>
            <a:off x="629529" y="1991387"/>
            <a:ext cx="6720840" cy="476221"/>
            <a:chOff x="1403750" y="3593123"/>
            <a:chExt cx="6720840" cy="476221"/>
          </a:xfrm>
        </p:grpSpPr>
        <p:grpSp>
          <p:nvGrpSpPr>
            <p:cNvPr id="76" name="组合 75"/>
            <p:cNvGrpSpPr/>
            <p:nvPr/>
          </p:nvGrpSpPr>
          <p:grpSpPr>
            <a:xfrm>
              <a:off x="1403750" y="3593123"/>
              <a:ext cx="490436" cy="476221"/>
              <a:chOff x="1403750" y="3593123"/>
              <a:chExt cx="808892" cy="785446"/>
            </a:xfrm>
          </p:grpSpPr>
          <p:sp>
            <p:nvSpPr>
              <p:cNvPr id="78" name="对话气泡: 椭圆形 7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p:cNvGrpSpPr/>
          <p:nvPr/>
        </p:nvGrpSpPr>
        <p:grpSpPr>
          <a:xfrm>
            <a:off x="430213" y="0"/>
            <a:ext cx="6614890" cy="1428589"/>
            <a:chOff x="551030" y="-368704"/>
            <a:chExt cx="6614890" cy="1428589"/>
          </a:xfrm>
        </p:grpSpPr>
        <p:grpSp>
          <p:nvGrpSpPr>
            <p:cNvPr id="37" name="组合 36"/>
            <p:cNvGrpSpPr/>
            <p:nvPr/>
          </p:nvGrpSpPr>
          <p:grpSpPr>
            <a:xfrm>
              <a:off x="1201632" y="303925"/>
              <a:ext cx="5964288" cy="709466"/>
              <a:chOff x="1839059" y="967769"/>
              <a:chExt cx="5964288" cy="709466"/>
            </a:xfrm>
          </p:grpSpPr>
          <p:sp>
            <p:nvSpPr>
              <p:cNvPr id="39"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8" name="图片 37"/>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fltVal val="0"/>
                                          </p:val>
                                        </p:tav>
                                        <p:tav tm="100000">
                                          <p:val>
                                            <p:strVal val="#ppt_w"/>
                                          </p:val>
                                        </p:tav>
                                      </p:tavLst>
                                    </p:anim>
                                    <p:anim calcmode="lin" valueType="num">
                                      <p:cBhvr>
                                        <p:cTn id="25" dur="500" fill="hold"/>
                                        <p:tgtEl>
                                          <p:spTgt spid="63"/>
                                        </p:tgtEl>
                                        <p:attrNameLst>
                                          <p:attrName>ppt_h</p:attrName>
                                        </p:attrNameLst>
                                      </p:cBhvr>
                                      <p:tavLst>
                                        <p:tav tm="0">
                                          <p:val>
                                            <p:fltVal val="0"/>
                                          </p:val>
                                        </p:tav>
                                        <p:tav tm="100000">
                                          <p:val>
                                            <p:strVal val="#ppt_h"/>
                                          </p:val>
                                        </p:tav>
                                      </p:tavLst>
                                    </p:anim>
                                    <p:animEffect transition="in" filter="fade">
                                      <p:cBhvr>
                                        <p:cTn id="26" dur="500"/>
                                        <p:tgtEl>
                                          <p:spTgt spid="63"/>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500"/>
                            </p:stCondLst>
                            <p:childTnLst>
                              <p:par>
                                <p:cTn id="32" presetID="1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194" y="1707858"/>
            <a:ext cx="7069989" cy="526732"/>
            <a:chOff x="722008" y="1303131"/>
            <a:chExt cx="6054060" cy="502940"/>
          </a:xfrm>
        </p:grpSpPr>
        <p:grpSp>
          <p:nvGrpSpPr>
            <p:cNvPr id="3" name="组合 2"/>
            <p:cNvGrpSpPr/>
            <p:nvPr/>
          </p:nvGrpSpPr>
          <p:grpSpPr>
            <a:xfrm>
              <a:off x="722008" y="1303131"/>
              <a:ext cx="546594" cy="475865"/>
              <a:chOff x="708742" y="1296102"/>
              <a:chExt cx="454744" cy="283828"/>
            </a:xfrm>
          </p:grpSpPr>
          <p:sp>
            <p:nvSpPr>
              <p:cNvPr id="6" name="平行四边形 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 name="平行四边形 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 name="流程图: 手动输入 6"/>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5" name="Text Box 79"/>
            <p:cNvSpPr txBox="1">
              <a:spLocks noChangeArrowheads="1"/>
            </p:cNvSpPr>
            <p:nvPr/>
          </p:nvSpPr>
          <p:spPr bwMode="auto">
            <a:xfrm>
              <a:off x="1351236" y="1335871"/>
              <a:ext cx="542483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信道可能导致比特出现差错时</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8" name="组合 7"/>
          <p:cNvGrpSpPr/>
          <p:nvPr/>
        </p:nvGrpSpPr>
        <p:grpSpPr>
          <a:xfrm>
            <a:off x="430213" y="0"/>
            <a:ext cx="6614890" cy="1428589"/>
            <a:chOff x="551030" y="-368704"/>
            <a:chExt cx="6614890" cy="1428589"/>
          </a:xfrm>
        </p:grpSpPr>
        <p:grpSp>
          <p:nvGrpSpPr>
            <p:cNvPr id="9" name="组合 8"/>
            <p:cNvGrpSpPr/>
            <p:nvPr/>
          </p:nvGrpSpPr>
          <p:grpSpPr>
            <a:xfrm>
              <a:off x="1201632" y="303925"/>
              <a:ext cx="5964288" cy="709466"/>
              <a:chOff x="1839059" y="967769"/>
              <a:chExt cx="5964288" cy="709466"/>
            </a:xfrm>
          </p:grpSpPr>
          <p:sp>
            <p:nvSpPr>
              <p:cNvPr id="11"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0" name="组合 29"/>
          <p:cNvGrpSpPr/>
          <p:nvPr/>
        </p:nvGrpSpPr>
        <p:grpSpPr>
          <a:xfrm>
            <a:off x="1319177" y="2569585"/>
            <a:ext cx="6720840" cy="476221"/>
            <a:chOff x="1403750" y="3593123"/>
            <a:chExt cx="6720840" cy="476221"/>
          </a:xfrm>
        </p:grpSpPr>
        <p:grpSp>
          <p:nvGrpSpPr>
            <p:cNvPr id="31" name="组合 30"/>
            <p:cNvGrpSpPr/>
            <p:nvPr/>
          </p:nvGrpSpPr>
          <p:grpSpPr>
            <a:xfrm>
              <a:off x="1403750" y="3593123"/>
              <a:ext cx="490436" cy="476221"/>
              <a:chOff x="1403750" y="3593123"/>
              <a:chExt cx="808892" cy="785446"/>
            </a:xfrm>
          </p:grpSpPr>
          <p:sp>
            <p:nvSpPr>
              <p:cNvPr id="33" name="对话气泡: 椭圆形 3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假设</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5" name="Text Box 79"/>
          <p:cNvSpPr txBox="1">
            <a:spLocks noChangeArrowheads="1"/>
          </p:cNvSpPr>
          <p:nvPr/>
        </p:nvSpPr>
        <p:spPr bwMode="auto">
          <a:xfrm>
            <a:off x="1914833" y="3042570"/>
            <a:ext cx="6855665" cy="21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分组比特可能受损</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所有传输的分组都将按序被接收，不会丢失</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wipe(left)">
                                      <p:cBhvr>
                                        <p:cTn id="19" dur="500"/>
                                        <p:tgtEl>
                                          <p:spTgt spid="3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xEl>
                                              <p:pRg st="1" end="1"/>
                                            </p:txEl>
                                          </p:spTgt>
                                        </p:tgtEl>
                                        <p:attrNameLst>
                                          <p:attrName>style.visibility</p:attrName>
                                        </p:attrNameLst>
                                      </p:cBhvr>
                                      <p:to>
                                        <p:strVal val="visible"/>
                                      </p:to>
                                    </p:set>
                                    <p:animEffect transition="in" filter="wipe(left)">
                                      <p:cBhvr>
                                        <p:cTn id="24"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82401" y="2398988"/>
            <a:ext cx="8519277" cy="2249939"/>
            <a:chOff x="324348" y="2519622"/>
            <a:chExt cx="8519277" cy="2249939"/>
          </a:xfrm>
        </p:grpSpPr>
        <p:grpSp>
          <p:nvGrpSpPr>
            <p:cNvPr id="9" name="组合 8"/>
            <p:cNvGrpSpPr/>
            <p:nvPr/>
          </p:nvGrpSpPr>
          <p:grpSpPr>
            <a:xfrm>
              <a:off x="324348" y="2519622"/>
              <a:ext cx="8519277" cy="1694679"/>
              <a:chOff x="243263" y="1889716"/>
              <a:chExt cx="6389465" cy="1271009"/>
            </a:xfrm>
          </p:grpSpPr>
          <p:sp>
            <p:nvSpPr>
              <p:cNvPr id="11" name="矩形 10"/>
              <p:cNvSpPr/>
              <p:nvPr/>
            </p:nvSpPr>
            <p:spPr>
              <a:xfrm>
                <a:off x="1274419" y="1889716"/>
                <a:ext cx="521681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概述和运输层服务</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465695" y="2620757"/>
                <a:ext cx="6167033"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ntroduction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and Transport-Layer Services</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43263" y="2228771"/>
                <a:ext cx="344085"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I</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376034" y="3160725"/>
                <a:ext cx="593021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28997"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endParaRPr kumimoji="1" lang="en-US" altLang="zh-CN" sz="4000" b="1" dirty="0">
                <a:solidFill>
                  <a:srgbClr val="2E95D1"/>
                </a:solidFill>
                <a:latin typeface="造字工房朗倩（非商用）细体" pitchFamily="50" charset="-122"/>
                <a:ea typeface="造字工房朗倩（非商用）细体" pitchFamily="50" charset="-122"/>
              </a:endParaRP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30213" y="0"/>
            <a:ext cx="6614890" cy="1428589"/>
            <a:chOff x="551030" y="-368704"/>
            <a:chExt cx="6614890" cy="1428589"/>
          </a:xfrm>
        </p:grpSpPr>
        <p:grpSp>
          <p:nvGrpSpPr>
            <p:cNvPr id="24" name="组合 23"/>
            <p:cNvGrpSpPr/>
            <p:nvPr/>
          </p:nvGrpSpPr>
          <p:grpSpPr>
            <a:xfrm>
              <a:off x="1201632" y="303925"/>
              <a:ext cx="5964288" cy="709466"/>
              <a:chOff x="1839059" y="967769"/>
              <a:chExt cx="5964288" cy="709466"/>
            </a:xfrm>
          </p:grpSpPr>
          <p:sp>
            <p:nvSpPr>
              <p:cNvPr id="26"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7" name="文本框 26"/>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5" name="图片 24"/>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1223165" y="1782590"/>
            <a:ext cx="6720840" cy="476221"/>
            <a:chOff x="1403750" y="3593123"/>
            <a:chExt cx="6720840" cy="476221"/>
          </a:xfrm>
        </p:grpSpPr>
        <p:grpSp>
          <p:nvGrpSpPr>
            <p:cNvPr id="29" name="组合 28"/>
            <p:cNvGrpSpPr/>
            <p:nvPr/>
          </p:nvGrpSpPr>
          <p:grpSpPr>
            <a:xfrm>
              <a:off x="1403750" y="3593123"/>
              <a:ext cx="490436" cy="476221"/>
              <a:chOff x="1403750" y="3593123"/>
              <a:chExt cx="808892" cy="785446"/>
            </a:xfrm>
          </p:grpSpPr>
          <p:sp>
            <p:nvSpPr>
              <p:cNvPr id="31" name="对话气泡: 椭圆形 3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处理机制</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3" name="Text Box 79"/>
          <p:cNvSpPr txBox="1">
            <a:spLocks noChangeArrowheads="1"/>
          </p:cNvSpPr>
          <p:nvPr/>
        </p:nvSpPr>
        <p:spPr bwMode="auto">
          <a:xfrm>
            <a:off x="1818821" y="2255575"/>
            <a:ext cx="9150014" cy="367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如何判断分组受损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差错检测</a:t>
            </a:r>
            <a:endPar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如何通知发送方分组是否受损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接收方反馈（</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在得知分组受损后，发送方的处理手段</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出错重传</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animEffect transition="in" filter="wipe(left)">
                                      <p:cBhvr>
                                        <p:cTn id="15" dur="500"/>
                                        <p:tgtEl>
                                          <p:spTgt spid="3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3">
                                            <p:txEl>
                                              <p:pRg st="1" end="1"/>
                                            </p:txEl>
                                          </p:spTgt>
                                        </p:tgtEl>
                                        <p:attrNameLst>
                                          <p:attrName>style.visibility</p:attrName>
                                        </p:attrNameLst>
                                      </p:cBhvr>
                                      <p:to>
                                        <p:strVal val="visible"/>
                                      </p:to>
                                    </p:set>
                                    <p:animEffect transition="in" filter="wipe(left)">
                                      <p:cBhvr>
                                        <p:cTn id="20" dur="500"/>
                                        <p:tgtEl>
                                          <p:spTgt spid="3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2" end="2"/>
                                            </p:txEl>
                                          </p:spTgt>
                                        </p:tgtEl>
                                        <p:attrNameLst>
                                          <p:attrName>style.visibility</p:attrName>
                                        </p:attrNameLst>
                                      </p:cBhvr>
                                      <p:to>
                                        <p:strVal val="visible"/>
                                      </p:to>
                                    </p:set>
                                    <p:animEffect transition="in" filter="wipe(left)">
                                      <p:cBhvr>
                                        <p:cTn id="25"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515938" y="1514318"/>
            <a:ext cx="4614002" cy="926841"/>
            <a:chOff x="722008" y="1303131"/>
            <a:chExt cx="3232792" cy="884976"/>
          </a:xfrm>
        </p:grpSpPr>
        <p:sp>
          <p:nvSpPr>
            <p:cNvPr id="43" name="流程图: 手动输入 6"/>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44" name="组合 43"/>
            <p:cNvGrpSpPr/>
            <p:nvPr/>
          </p:nvGrpSpPr>
          <p:grpSpPr>
            <a:xfrm>
              <a:off x="722008" y="1303131"/>
              <a:ext cx="546594" cy="475865"/>
              <a:chOff x="708742" y="1296102"/>
              <a:chExt cx="454744" cy="283828"/>
            </a:xfrm>
          </p:grpSpPr>
          <p:sp>
            <p:nvSpPr>
              <p:cNvPr id="46" name="平行四边形 4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7" name="平行四边形 4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5" name="Text Box 79"/>
            <p:cNvSpPr txBox="1">
              <a:spLocks noChangeArrowheads="1"/>
            </p:cNvSpPr>
            <p:nvPr/>
          </p:nvSpPr>
          <p:spPr bwMode="auto">
            <a:xfrm>
              <a:off x="1268602" y="1335871"/>
              <a:ext cx="2686195" cy="85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48" name="组合 47"/>
          <p:cNvGrpSpPr/>
          <p:nvPr/>
        </p:nvGrpSpPr>
        <p:grpSpPr>
          <a:xfrm>
            <a:off x="6354764" y="3411406"/>
            <a:ext cx="1077911" cy="1025525"/>
            <a:chOff x="6354764" y="3411406"/>
            <a:chExt cx="1077911" cy="1025525"/>
          </a:xfrm>
        </p:grpSpPr>
        <p:sp>
          <p:nvSpPr>
            <p:cNvPr id="49" name="Oval 4"/>
            <p:cNvSpPr>
              <a:spLocks noChangeArrowheads="1"/>
            </p:cNvSpPr>
            <p:nvPr/>
          </p:nvSpPr>
          <p:spPr bwMode="auto">
            <a:xfrm>
              <a:off x="6477000" y="3411406"/>
              <a:ext cx="955675" cy="1011238"/>
            </a:xfrm>
            <a:prstGeom prst="ellipse">
              <a:avLst/>
            </a:prstGeom>
            <a:solidFill>
              <a:srgbClr val="92D050"/>
            </a:solidFill>
            <a:ln w="19050">
              <a:solidFill>
                <a:srgbClr val="92D05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0" name="Group 31"/>
            <p:cNvGrpSpPr/>
            <p:nvPr/>
          </p:nvGrpSpPr>
          <p:grpSpPr bwMode="auto">
            <a:xfrm>
              <a:off x="6354764" y="3474906"/>
              <a:ext cx="985838" cy="962025"/>
              <a:chOff x="1390" y="3347"/>
              <a:chExt cx="621" cy="606"/>
            </a:xfrm>
          </p:grpSpPr>
          <p:sp>
            <p:nvSpPr>
              <p:cNvPr id="51" name="Oval 32"/>
              <p:cNvSpPr>
                <a:spLocks noChangeArrowheads="1"/>
              </p:cNvSpPr>
              <p:nvPr/>
            </p:nvSpPr>
            <p:spPr bwMode="auto">
              <a:xfrm>
                <a:off x="1390" y="3347"/>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33"/>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53" name="Text Box 36"/>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4" name="组合 53"/>
          <p:cNvGrpSpPr/>
          <p:nvPr/>
        </p:nvGrpSpPr>
        <p:grpSpPr>
          <a:xfrm>
            <a:off x="762001" y="3197093"/>
            <a:ext cx="2798762" cy="1050925"/>
            <a:chOff x="762001" y="3197093"/>
            <a:chExt cx="2798762" cy="1050925"/>
          </a:xfrm>
        </p:grpSpPr>
        <p:sp>
          <p:nvSpPr>
            <p:cNvPr id="55" name="Oval 5"/>
            <p:cNvSpPr>
              <a:spLocks noChangeArrowheads="1"/>
            </p:cNvSpPr>
            <p:nvPr/>
          </p:nvSpPr>
          <p:spPr bwMode="auto">
            <a:xfrm>
              <a:off x="26050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Oval 6"/>
            <p:cNvSpPr>
              <a:spLocks noChangeArrowheads="1"/>
            </p:cNvSpPr>
            <p:nvPr/>
          </p:nvSpPr>
          <p:spPr bwMode="auto">
            <a:xfrm>
              <a:off x="10048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Oval 7"/>
            <p:cNvSpPr>
              <a:spLocks noChangeArrowheads="1"/>
            </p:cNvSpPr>
            <p:nvPr/>
          </p:nvSpPr>
          <p:spPr bwMode="auto">
            <a:xfrm>
              <a:off x="863601" y="3273293"/>
              <a:ext cx="985837" cy="962025"/>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Text Box 8"/>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26"/>
            <p:cNvGrpSpPr/>
            <p:nvPr/>
          </p:nvGrpSpPr>
          <p:grpSpPr bwMode="auto">
            <a:xfrm>
              <a:off x="2459038" y="3285993"/>
              <a:ext cx="1074738" cy="962025"/>
              <a:chOff x="1540" y="2116"/>
              <a:chExt cx="677" cy="606"/>
            </a:xfrm>
          </p:grpSpPr>
          <p:sp>
            <p:nvSpPr>
              <p:cNvPr id="60" name="Oval 27"/>
              <p:cNvSpPr>
                <a:spLocks noChangeArrowheads="1"/>
              </p:cNvSpPr>
              <p:nvPr/>
            </p:nvSpPr>
            <p:spPr bwMode="auto">
              <a:xfrm>
                <a:off x="1565" y="2116"/>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Text Box 28"/>
              <p:cNvSpPr txBox="1">
                <a:spLocks noChangeArrowheads="1"/>
              </p:cNvSpPr>
              <p:nvPr/>
            </p:nvSpPr>
            <p:spPr bwMode="auto">
              <a:xfrm>
                <a:off x="1540" y="2163"/>
                <a:ext cx="677" cy="38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62" name="Text Box 35"/>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Line 37"/>
          <p:cNvSpPr>
            <a:spLocks noChangeShapeType="1"/>
          </p:cNvSpPr>
          <p:nvPr/>
        </p:nvSpPr>
        <p:spPr bwMode="auto">
          <a:xfrm>
            <a:off x="515938" y="3230431"/>
            <a:ext cx="433388" cy="244475"/>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4" name="Line 37"/>
          <p:cNvSpPr>
            <a:spLocks noChangeShapeType="1"/>
          </p:cNvSpPr>
          <p:nvPr/>
        </p:nvSpPr>
        <p:spPr bwMode="auto">
          <a:xfrm>
            <a:off x="6097706" y="3339159"/>
            <a:ext cx="433388" cy="244475"/>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5" name="组合 64"/>
          <p:cNvGrpSpPr/>
          <p:nvPr/>
        </p:nvGrpSpPr>
        <p:grpSpPr>
          <a:xfrm>
            <a:off x="1171576" y="2245410"/>
            <a:ext cx="3705530" cy="687365"/>
            <a:chOff x="1171576" y="2245410"/>
            <a:chExt cx="3705530" cy="687365"/>
          </a:xfrm>
        </p:grpSpPr>
        <p:sp>
          <p:nvSpPr>
            <p:cNvPr id="66" name="Text Box 9"/>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7" name="Line 10"/>
            <p:cNvSpPr>
              <a:spLocks noChangeShapeType="1"/>
            </p:cNvSpPr>
            <p:nvPr/>
          </p:nvSpPr>
          <p:spPr bwMode="auto">
            <a:xfrm>
              <a:off x="1171576" y="2598606"/>
              <a:ext cx="14534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8" name="Text Box 38"/>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69" name="Freeform 14"/>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Group 22"/>
          <p:cNvGrpSpPr/>
          <p:nvPr/>
        </p:nvGrpSpPr>
        <p:grpSpPr bwMode="auto">
          <a:xfrm>
            <a:off x="5962651" y="2249356"/>
            <a:ext cx="1982788" cy="868363"/>
            <a:chOff x="2125" y="2654"/>
            <a:chExt cx="1249" cy="547"/>
          </a:xfrm>
        </p:grpSpPr>
        <p:sp>
          <p:nvSpPr>
            <p:cNvPr id="71" name="Text Box 23"/>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2" name="Text Box 24"/>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3" name="Line 25"/>
            <p:cNvSpPr>
              <a:spLocks noChangeShapeType="1"/>
            </p:cNvSpPr>
            <p:nvPr/>
          </p:nvSpPr>
          <p:spPr bwMode="auto">
            <a:xfrm>
              <a:off x="2125" y="3040"/>
              <a:ext cx="109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4" name="Freeform 30"/>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5" name="组合 74"/>
          <p:cNvGrpSpPr/>
          <p:nvPr/>
        </p:nvGrpSpPr>
        <p:grpSpPr>
          <a:xfrm>
            <a:off x="3703638" y="3084381"/>
            <a:ext cx="2085975" cy="979487"/>
            <a:chOff x="3703638" y="3084381"/>
            <a:chExt cx="2085975" cy="979487"/>
          </a:xfrm>
        </p:grpSpPr>
        <p:grpSp>
          <p:nvGrpSpPr>
            <p:cNvPr id="76" name="组合 75"/>
            <p:cNvGrpSpPr/>
            <p:nvPr/>
          </p:nvGrpSpPr>
          <p:grpSpPr>
            <a:xfrm>
              <a:off x="3703638" y="3084381"/>
              <a:ext cx="2085975" cy="979487"/>
              <a:chOff x="3703638" y="3084381"/>
              <a:chExt cx="2085975" cy="979487"/>
            </a:xfrm>
          </p:grpSpPr>
          <p:sp>
            <p:nvSpPr>
              <p:cNvPr id="78" name="Text Box 19"/>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9" name="Text Box 20"/>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77" name="Line 21"/>
            <p:cNvSpPr>
              <a:spLocks noChangeShapeType="1"/>
            </p:cNvSpPr>
            <p:nvPr/>
          </p:nvSpPr>
          <p:spPr bwMode="auto">
            <a:xfrm>
              <a:off x="3822701" y="3663818"/>
              <a:ext cx="16700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0" name="Freeform 18"/>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6097706" y="4683608"/>
            <a:ext cx="2165350" cy="1152525"/>
            <a:chOff x="5840413" y="4687756"/>
            <a:chExt cx="2165350" cy="1152525"/>
          </a:xfrm>
        </p:grpSpPr>
        <p:sp>
          <p:nvSpPr>
            <p:cNvPr id="82" name="Text Box 11"/>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3" name="Text Box 12"/>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4" name="Line 13"/>
            <p:cNvSpPr>
              <a:spLocks noChangeShapeType="1"/>
            </p:cNvSpPr>
            <p:nvPr/>
          </p:nvSpPr>
          <p:spPr bwMode="auto">
            <a:xfrm>
              <a:off x="5876925" y="5276719"/>
              <a:ext cx="182245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5" name="Freeform 34"/>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6" name="组合 85"/>
          <p:cNvGrpSpPr/>
          <p:nvPr/>
        </p:nvGrpSpPr>
        <p:grpSpPr>
          <a:xfrm>
            <a:off x="938571" y="4566464"/>
            <a:ext cx="3548062" cy="690979"/>
            <a:chOff x="1238251" y="4555993"/>
            <a:chExt cx="3548062" cy="690979"/>
          </a:xfrm>
        </p:grpSpPr>
        <p:sp>
          <p:nvSpPr>
            <p:cNvPr id="87" name="Text Box 16"/>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8" name="Line 17"/>
            <p:cNvSpPr>
              <a:spLocks noChangeShapeType="1"/>
            </p:cNvSpPr>
            <p:nvPr/>
          </p:nvSpPr>
          <p:spPr bwMode="auto">
            <a:xfrm flipV="1">
              <a:off x="1339851" y="4879843"/>
              <a:ext cx="286149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5"/>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endParaRPr lang="en-US" altLang="zh-CN" sz="1600" dirty="0">
                <a:latin typeface="Symbol" panose="05050102010706020507" pitchFamily="18" charset="2"/>
                <a:ea typeface="MS PGothic" panose="020B0600070205080204" pitchFamily="34" charset="-128"/>
              </a:endParaRPr>
            </a:p>
          </p:txBody>
        </p:sp>
      </p:grpSp>
      <p:sp>
        <p:nvSpPr>
          <p:cNvPr id="90" name="Freeform 15"/>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2" name="组合 91"/>
          <p:cNvGrpSpPr/>
          <p:nvPr/>
        </p:nvGrpSpPr>
        <p:grpSpPr>
          <a:xfrm>
            <a:off x="430213" y="0"/>
            <a:ext cx="6614890" cy="1428589"/>
            <a:chOff x="551030" y="-368704"/>
            <a:chExt cx="6614890" cy="1428589"/>
          </a:xfrm>
        </p:grpSpPr>
        <p:grpSp>
          <p:nvGrpSpPr>
            <p:cNvPr id="93" name="组合 92"/>
            <p:cNvGrpSpPr/>
            <p:nvPr/>
          </p:nvGrpSpPr>
          <p:grpSpPr>
            <a:xfrm>
              <a:off x="1201632" y="303925"/>
              <a:ext cx="5964288" cy="709466"/>
              <a:chOff x="1839059" y="967769"/>
              <a:chExt cx="5964288" cy="709466"/>
            </a:xfrm>
          </p:grpSpPr>
          <p:sp>
            <p:nvSpPr>
              <p:cNvPr id="95"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96" name="文本框 95"/>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94" name="图片 9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par>
                                <p:cTn id="19" presetID="22" presetClass="entr" presetSubtype="8"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par>
                                <p:cTn id="28" presetID="22" presetClass="entr" presetSubtype="8"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left)">
                                      <p:cBhvr>
                                        <p:cTn id="54" dur="500"/>
                                        <p:tgtEl>
                                          <p:spTgt spid="7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up)">
                                      <p:cBhvr>
                                        <p:cTn id="62" dur="500"/>
                                        <p:tgtEl>
                                          <p:spTgt spid="8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500"/>
                                        <p:tgtEl>
                                          <p:spTgt spid="86"/>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right)">
                                      <p:cBhvr>
                                        <p:cTn id="7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3" grpId="0" animBg="1"/>
      <p:bldP spid="64" grpId="0" animBg="1"/>
      <p:bldP spid="69" grpId="0" animBg="1"/>
      <p:bldP spid="74" grpId="0" animBg="1"/>
      <p:bldP spid="80" grpId="0" animBg="1"/>
      <p:bldP spid="85" grpId="0" animBg="1"/>
      <p:bldP spid="9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515938" y="1820732"/>
            <a:ext cx="7747118" cy="4015401"/>
            <a:chOff x="515938" y="1820732"/>
            <a:chExt cx="7747118" cy="4015401"/>
          </a:xfrm>
        </p:grpSpPr>
        <p:grpSp>
          <p:nvGrpSpPr>
            <p:cNvPr id="45" name="组合 44"/>
            <p:cNvGrpSpPr/>
            <p:nvPr/>
          </p:nvGrpSpPr>
          <p:grpSpPr>
            <a:xfrm>
              <a:off x="6354764" y="3411406"/>
              <a:ext cx="1077911" cy="1025525"/>
              <a:chOff x="6354764" y="3411406"/>
              <a:chExt cx="1077911" cy="1025525"/>
            </a:xfrm>
          </p:grpSpPr>
          <p:sp>
            <p:nvSpPr>
              <p:cNvPr id="84" name="Oval 4"/>
              <p:cNvSpPr>
                <a:spLocks noChangeArrowheads="1"/>
              </p:cNvSpPr>
              <p:nvPr/>
            </p:nvSpPr>
            <p:spPr bwMode="auto">
              <a:xfrm>
                <a:off x="6477000" y="3411406"/>
                <a:ext cx="955675" cy="1011238"/>
              </a:xfrm>
              <a:prstGeom prst="ellipse">
                <a:avLst/>
              </a:prstGeom>
              <a:solidFill>
                <a:srgbClr val="92D050"/>
              </a:solidFill>
              <a:ln w="19050">
                <a:solidFill>
                  <a:srgbClr val="92D05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85" name="Group 31"/>
              <p:cNvGrpSpPr/>
              <p:nvPr/>
            </p:nvGrpSpPr>
            <p:grpSpPr bwMode="auto">
              <a:xfrm>
                <a:off x="6354764" y="3474906"/>
                <a:ext cx="985838" cy="962025"/>
                <a:chOff x="1390" y="3347"/>
                <a:chExt cx="621" cy="606"/>
              </a:xfrm>
            </p:grpSpPr>
            <p:sp>
              <p:nvSpPr>
                <p:cNvPr id="86" name="Oval 32"/>
                <p:cNvSpPr>
                  <a:spLocks noChangeArrowheads="1"/>
                </p:cNvSpPr>
                <p:nvPr/>
              </p:nvSpPr>
              <p:spPr bwMode="auto">
                <a:xfrm>
                  <a:off x="1390" y="3347"/>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3"/>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46" name="Text Box 36"/>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7" name="组合 46"/>
            <p:cNvGrpSpPr/>
            <p:nvPr/>
          </p:nvGrpSpPr>
          <p:grpSpPr>
            <a:xfrm>
              <a:off x="762001" y="3197093"/>
              <a:ext cx="2798762" cy="1050925"/>
              <a:chOff x="762001" y="3197093"/>
              <a:chExt cx="2798762" cy="1050925"/>
            </a:xfrm>
          </p:grpSpPr>
          <p:sp>
            <p:nvSpPr>
              <p:cNvPr id="77" name="Oval 5"/>
              <p:cNvSpPr>
                <a:spLocks noChangeArrowheads="1"/>
              </p:cNvSpPr>
              <p:nvPr/>
            </p:nvSpPr>
            <p:spPr bwMode="auto">
              <a:xfrm>
                <a:off x="26050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8" name="Oval 6"/>
              <p:cNvSpPr>
                <a:spLocks noChangeArrowheads="1"/>
              </p:cNvSpPr>
              <p:nvPr/>
            </p:nvSpPr>
            <p:spPr bwMode="auto">
              <a:xfrm>
                <a:off x="10048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9" name="Oval 7"/>
              <p:cNvSpPr>
                <a:spLocks noChangeArrowheads="1"/>
              </p:cNvSpPr>
              <p:nvPr/>
            </p:nvSpPr>
            <p:spPr bwMode="auto">
              <a:xfrm>
                <a:off x="863601" y="3273293"/>
                <a:ext cx="985837" cy="962025"/>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0" name="Text Box 8"/>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1" name="Group 26"/>
              <p:cNvGrpSpPr/>
              <p:nvPr/>
            </p:nvGrpSpPr>
            <p:grpSpPr bwMode="auto">
              <a:xfrm>
                <a:off x="2459038" y="3285993"/>
                <a:ext cx="1074738" cy="962025"/>
                <a:chOff x="1540" y="2116"/>
                <a:chExt cx="677" cy="606"/>
              </a:xfrm>
            </p:grpSpPr>
            <p:sp>
              <p:nvSpPr>
                <p:cNvPr id="82" name="Oval 27"/>
                <p:cNvSpPr>
                  <a:spLocks noChangeArrowheads="1"/>
                </p:cNvSpPr>
                <p:nvPr/>
              </p:nvSpPr>
              <p:spPr bwMode="auto">
                <a:xfrm>
                  <a:off x="1565" y="2116"/>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28"/>
                <p:cNvSpPr txBox="1">
                  <a:spLocks noChangeArrowheads="1"/>
                </p:cNvSpPr>
                <p:nvPr/>
              </p:nvSpPr>
              <p:spPr bwMode="auto">
                <a:xfrm>
                  <a:off x="1540" y="2163"/>
                  <a:ext cx="677" cy="38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48" name="Text Box 35"/>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Line 37"/>
            <p:cNvSpPr>
              <a:spLocks noChangeShapeType="1"/>
            </p:cNvSpPr>
            <p:nvPr/>
          </p:nvSpPr>
          <p:spPr bwMode="auto">
            <a:xfrm>
              <a:off x="515938" y="3230431"/>
              <a:ext cx="433388" cy="244475"/>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0" name="Line 37"/>
            <p:cNvSpPr>
              <a:spLocks noChangeShapeType="1"/>
            </p:cNvSpPr>
            <p:nvPr/>
          </p:nvSpPr>
          <p:spPr bwMode="auto">
            <a:xfrm>
              <a:off x="6097706" y="3339159"/>
              <a:ext cx="433388" cy="244475"/>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1" name="组合 50"/>
            <p:cNvGrpSpPr/>
            <p:nvPr/>
          </p:nvGrpSpPr>
          <p:grpSpPr>
            <a:xfrm>
              <a:off x="1171576" y="2245410"/>
              <a:ext cx="3705530" cy="687365"/>
              <a:chOff x="1171576" y="2245410"/>
              <a:chExt cx="3705530" cy="687365"/>
            </a:xfrm>
          </p:grpSpPr>
          <p:sp>
            <p:nvSpPr>
              <p:cNvPr id="74" name="Text Box 9"/>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5" name="Line 10"/>
              <p:cNvSpPr>
                <a:spLocks noChangeShapeType="1"/>
              </p:cNvSpPr>
              <p:nvPr/>
            </p:nvSpPr>
            <p:spPr bwMode="auto">
              <a:xfrm>
                <a:off x="1171576" y="2598606"/>
                <a:ext cx="14534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8"/>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52" name="Freeform 14"/>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3" name="Group 22"/>
            <p:cNvGrpSpPr/>
            <p:nvPr/>
          </p:nvGrpSpPr>
          <p:grpSpPr bwMode="auto">
            <a:xfrm>
              <a:off x="5962651" y="2249356"/>
              <a:ext cx="1982788" cy="868363"/>
              <a:chOff x="2125" y="2654"/>
              <a:chExt cx="1249" cy="547"/>
            </a:xfrm>
          </p:grpSpPr>
          <p:sp>
            <p:nvSpPr>
              <p:cNvPr id="71" name="Text Box 23"/>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2" name="Text Box 24"/>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3" name="Line 25"/>
              <p:cNvSpPr>
                <a:spLocks noChangeShapeType="1"/>
              </p:cNvSpPr>
              <p:nvPr/>
            </p:nvSpPr>
            <p:spPr bwMode="auto">
              <a:xfrm>
                <a:off x="2125" y="3040"/>
                <a:ext cx="109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4" name="Freeform 30"/>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5" name="组合 54"/>
            <p:cNvGrpSpPr/>
            <p:nvPr/>
          </p:nvGrpSpPr>
          <p:grpSpPr>
            <a:xfrm>
              <a:off x="3703638" y="3084381"/>
              <a:ext cx="2085975" cy="979487"/>
              <a:chOff x="3703638" y="3084381"/>
              <a:chExt cx="2085975" cy="979487"/>
            </a:xfrm>
          </p:grpSpPr>
          <p:grpSp>
            <p:nvGrpSpPr>
              <p:cNvPr id="67" name="组合 66"/>
              <p:cNvGrpSpPr/>
              <p:nvPr/>
            </p:nvGrpSpPr>
            <p:grpSpPr>
              <a:xfrm>
                <a:off x="3703638" y="3084381"/>
                <a:ext cx="2085975" cy="979487"/>
                <a:chOff x="3703638" y="3084381"/>
                <a:chExt cx="2085975" cy="979487"/>
              </a:xfrm>
            </p:grpSpPr>
            <p:sp>
              <p:nvSpPr>
                <p:cNvPr id="69" name="Text Box 19"/>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0" name="Text Box 20"/>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68" name="Line 21"/>
              <p:cNvSpPr>
                <a:spLocks noChangeShapeType="1"/>
              </p:cNvSpPr>
              <p:nvPr/>
            </p:nvSpPr>
            <p:spPr bwMode="auto">
              <a:xfrm>
                <a:off x="3822701" y="3663818"/>
                <a:ext cx="16700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6" name="Freeform 18"/>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7" name="组合 56"/>
            <p:cNvGrpSpPr/>
            <p:nvPr/>
          </p:nvGrpSpPr>
          <p:grpSpPr>
            <a:xfrm>
              <a:off x="6097706" y="4683608"/>
              <a:ext cx="2165350" cy="1152525"/>
              <a:chOff x="5840413" y="4687756"/>
              <a:chExt cx="2165350" cy="1152525"/>
            </a:xfrm>
          </p:grpSpPr>
          <p:sp>
            <p:nvSpPr>
              <p:cNvPr id="64" name="Text Box 11"/>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5" name="Text Box 12"/>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6" name="Line 13"/>
              <p:cNvSpPr>
                <a:spLocks noChangeShapeType="1"/>
              </p:cNvSpPr>
              <p:nvPr/>
            </p:nvSpPr>
            <p:spPr bwMode="auto">
              <a:xfrm>
                <a:off x="5876925" y="5276719"/>
                <a:ext cx="182245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8" name="Freeform 34"/>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9" name="组合 58"/>
            <p:cNvGrpSpPr/>
            <p:nvPr/>
          </p:nvGrpSpPr>
          <p:grpSpPr>
            <a:xfrm>
              <a:off x="938571" y="4566464"/>
              <a:ext cx="3548062" cy="690979"/>
              <a:chOff x="1238251" y="4555993"/>
              <a:chExt cx="3548062" cy="690979"/>
            </a:xfrm>
          </p:grpSpPr>
          <p:sp>
            <p:nvSpPr>
              <p:cNvPr id="61" name="Text Box 16"/>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2" name="Line 17"/>
              <p:cNvSpPr>
                <a:spLocks noChangeShapeType="1"/>
              </p:cNvSpPr>
              <p:nvPr/>
            </p:nvSpPr>
            <p:spPr bwMode="auto">
              <a:xfrm flipV="1">
                <a:off x="1339851" y="4850105"/>
                <a:ext cx="2861491" cy="2973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Text Box 35"/>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endParaRPr lang="en-US" altLang="zh-CN" sz="1600" dirty="0">
                  <a:latin typeface="Symbol" panose="05050102010706020507" pitchFamily="18" charset="2"/>
                  <a:ea typeface="MS PGothic" panose="020B0600070205080204" pitchFamily="34" charset="-128"/>
                </a:endParaRPr>
              </a:p>
            </p:txBody>
          </p:sp>
        </p:grpSp>
        <p:sp>
          <p:nvSpPr>
            <p:cNvPr id="60" name="Freeform 15"/>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8" name="组合 87"/>
          <p:cNvGrpSpPr/>
          <p:nvPr/>
        </p:nvGrpSpPr>
        <p:grpSpPr>
          <a:xfrm>
            <a:off x="515938" y="1514317"/>
            <a:ext cx="3385728" cy="526732"/>
            <a:chOff x="722008" y="1303131"/>
            <a:chExt cx="3232792" cy="502940"/>
          </a:xfrm>
        </p:grpSpPr>
        <p:sp>
          <p:nvSpPr>
            <p:cNvPr id="89" name="流程图: 手动输入 6"/>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90" name="组合 89"/>
            <p:cNvGrpSpPr/>
            <p:nvPr/>
          </p:nvGrpSpPr>
          <p:grpSpPr>
            <a:xfrm>
              <a:off x="722008" y="1303131"/>
              <a:ext cx="546594" cy="475865"/>
              <a:chOff x="708742" y="1296102"/>
              <a:chExt cx="454744" cy="283828"/>
            </a:xfrm>
          </p:grpSpPr>
          <p:sp>
            <p:nvSpPr>
              <p:cNvPr id="92" name="平行四边形 9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3" name="平行四边形 9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1" name="Text Box 79"/>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94" name="Oval 4"/>
          <p:cNvSpPr>
            <a:spLocks noChangeArrowheads="1"/>
          </p:cNvSpPr>
          <p:nvPr/>
        </p:nvSpPr>
        <p:spPr bwMode="auto">
          <a:xfrm>
            <a:off x="6477000" y="3411406"/>
            <a:ext cx="955675" cy="1011238"/>
          </a:xfrm>
          <a:prstGeom prst="ellipse">
            <a:avLst/>
          </a:prstGeom>
          <a:solidFill>
            <a:srgbClr val="92D050"/>
          </a:solidFill>
          <a:ln w="19050">
            <a:solidFill>
              <a:srgbClr val="92D05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5" name="Oval 5"/>
          <p:cNvSpPr>
            <a:spLocks noChangeArrowheads="1"/>
          </p:cNvSpPr>
          <p:nvPr/>
        </p:nvSpPr>
        <p:spPr bwMode="auto">
          <a:xfrm>
            <a:off x="26050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6" name="Oval 6"/>
          <p:cNvSpPr>
            <a:spLocks noChangeArrowheads="1"/>
          </p:cNvSpPr>
          <p:nvPr/>
        </p:nvSpPr>
        <p:spPr bwMode="auto">
          <a:xfrm>
            <a:off x="10048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7" name="Oval 7"/>
          <p:cNvSpPr>
            <a:spLocks noChangeArrowheads="1"/>
          </p:cNvSpPr>
          <p:nvPr/>
        </p:nvSpPr>
        <p:spPr bwMode="auto">
          <a:xfrm>
            <a:off x="863601" y="3273293"/>
            <a:ext cx="985837" cy="962025"/>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8" name="Text Box 8"/>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9" name="Line 10"/>
          <p:cNvSpPr>
            <a:spLocks noChangeShapeType="1"/>
          </p:cNvSpPr>
          <p:nvPr/>
        </p:nvSpPr>
        <p:spPr bwMode="auto">
          <a:xfrm>
            <a:off x="1171576" y="2598606"/>
            <a:ext cx="14534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0" name="Group 26"/>
          <p:cNvGrpSpPr/>
          <p:nvPr/>
        </p:nvGrpSpPr>
        <p:grpSpPr bwMode="auto">
          <a:xfrm>
            <a:off x="2459038" y="3285993"/>
            <a:ext cx="1074738" cy="962025"/>
            <a:chOff x="1540" y="2116"/>
            <a:chExt cx="677" cy="606"/>
          </a:xfrm>
        </p:grpSpPr>
        <p:sp>
          <p:nvSpPr>
            <p:cNvPr id="101" name="Oval 27"/>
            <p:cNvSpPr>
              <a:spLocks noChangeArrowheads="1"/>
            </p:cNvSpPr>
            <p:nvPr/>
          </p:nvSpPr>
          <p:spPr bwMode="auto">
            <a:xfrm>
              <a:off x="1565" y="2116"/>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28"/>
            <p:cNvSpPr txBox="1">
              <a:spLocks noChangeArrowheads="1"/>
            </p:cNvSpPr>
            <p:nvPr/>
          </p:nvSpPr>
          <p:spPr bwMode="auto">
            <a:xfrm>
              <a:off x="1540" y="2163"/>
              <a:ext cx="677" cy="38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3" name="Group 31"/>
          <p:cNvGrpSpPr/>
          <p:nvPr/>
        </p:nvGrpSpPr>
        <p:grpSpPr bwMode="auto">
          <a:xfrm>
            <a:off x="6354764" y="3474906"/>
            <a:ext cx="985838" cy="962025"/>
            <a:chOff x="1390" y="3347"/>
            <a:chExt cx="621" cy="606"/>
          </a:xfrm>
        </p:grpSpPr>
        <p:sp>
          <p:nvSpPr>
            <p:cNvPr id="104" name="Oval 32"/>
            <p:cNvSpPr>
              <a:spLocks noChangeArrowheads="1"/>
            </p:cNvSpPr>
            <p:nvPr/>
          </p:nvSpPr>
          <p:spPr bwMode="auto">
            <a:xfrm>
              <a:off x="1390" y="3347"/>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Text Box 33"/>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06" name="Line 37"/>
          <p:cNvSpPr>
            <a:spLocks noChangeShapeType="1"/>
          </p:cNvSpPr>
          <p:nvPr/>
        </p:nvSpPr>
        <p:spPr bwMode="auto">
          <a:xfrm>
            <a:off x="515938" y="3230431"/>
            <a:ext cx="433388" cy="244475"/>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7" name="Group 33"/>
          <p:cNvGrpSpPr/>
          <p:nvPr/>
        </p:nvGrpSpPr>
        <p:grpSpPr bwMode="auto">
          <a:xfrm>
            <a:off x="6098539" y="3336458"/>
            <a:ext cx="1250950" cy="1095376"/>
            <a:chOff x="4117" y="2164"/>
            <a:chExt cx="788" cy="690"/>
          </a:xfrm>
        </p:grpSpPr>
        <p:sp>
          <p:nvSpPr>
            <p:cNvPr id="108" name="Line 34"/>
            <p:cNvSpPr>
              <a:spLocks noChangeShapeType="1"/>
            </p:cNvSpPr>
            <p:nvPr/>
          </p:nvSpPr>
          <p:spPr bwMode="auto">
            <a:xfrm>
              <a:off x="4117" y="2164"/>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Oval 35"/>
            <p:cNvSpPr>
              <a:spLocks noChangeArrowheads="1"/>
            </p:cNvSpPr>
            <p:nvPr/>
          </p:nvSpPr>
          <p:spPr bwMode="auto">
            <a:xfrm>
              <a:off x="4284" y="2248"/>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10" name="Group 30"/>
          <p:cNvGrpSpPr/>
          <p:nvPr/>
        </p:nvGrpSpPr>
        <p:grpSpPr bwMode="auto">
          <a:xfrm>
            <a:off x="510264" y="3242758"/>
            <a:ext cx="1333500" cy="1004887"/>
            <a:chOff x="220" y="1365"/>
            <a:chExt cx="840" cy="633"/>
          </a:xfrm>
        </p:grpSpPr>
        <p:sp>
          <p:nvSpPr>
            <p:cNvPr id="111" name="Line 31"/>
            <p:cNvSpPr>
              <a:spLocks noChangeShapeType="1"/>
            </p:cNvSpPr>
            <p:nvPr/>
          </p:nvSpPr>
          <p:spPr bwMode="auto">
            <a:xfrm>
              <a:off x="220" y="1365"/>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 name="Oval 32"/>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3" name="Line 37"/>
          <p:cNvSpPr>
            <a:spLocks noChangeShapeType="1"/>
          </p:cNvSpPr>
          <p:nvPr/>
        </p:nvSpPr>
        <p:spPr bwMode="auto">
          <a:xfrm>
            <a:off x="1172252" y="2364870"/>
            <a:ext cx="12700" cy="747713"/>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 name="Freeform 38"/>
          <p:cNvSpPr/>
          <p:nvPr/>
        </p:nvSpPr>
        <p:spPr bwMode="auto">
          <a:xfrm>
            <a:off x="1201063" y="3117923"/>
            <a:ext cx="6025236" cy="1879872"/>
          </a:xfrm>
          <a:custGeom>
            <a:avLst/>
            <a:gdLst>
              <a:gd name="T0" fmla="*/ 0 w 4219"/>
              <a:gd name="T1" fmla="*/ 2147483646 h 1928"/>
              <a:gd name="T2" fmla="*/ 2147483646 w 4219"/>
              <a:gd name="T3" fmla="*/ 0 h 1928"/>
              <a:gd name="T4" fmla="*/ 2147483646 w 4219"/>
              <a:gd name="T5" fmla="*/ 2147483646 h 1928"/>
              <a:gd name="T6" fmla="*/ 2147483646 w 4219"/>
              <a:gd name="T7" fmla="*/ 2147483646 h 1928"/>
              <a:gd name="T8" fmla="*/ 0 60000 65536"/>
              <a:gd name="T9" fmla="*/ 0 60000 65536"/>
              <a:gd name="T10" fmla="*/ 0 60000 65536"/>
              <a:gd name="T11" fmla="*/ 0 60000 65536"/>
              <a:gd name="T12" fmla="*/ 0 w 4219"/>
              <a:gd name="T13" fmla="*/ 0 h 1928"/>
              <a:gd name="T14" fmla="*/ 4219 w 4219"/>
              <a:gd name="T15" fmla="*/ 1928 h 1928"/>
            </a:gdLst>
            <a:ahLst/>
            <a:cxnLst>
              <a:cxn ang="T8">
                <a:pos x="T0" y="T1"/>
              </a:cxn>
              <a:cxn ang="T9">
                <a:pos x="T2" y="T3"/>
              </a:cxn>
              <a:cxn ang="T10">
                <a:pos x="T4" y="T5"/>
              </a:cxn>
              <a:cxn ang="T11">
                <a:pos x="T6" y="T7"/>
              </a:cxn>
            </a:cxnLst>
            <a:rect l="T12" t="T13" r="T14" b="T15"/>
            <a:pathLst>
              <a:path w="4219" h="1928">
                <a:moveTo>
                  <a:pt x="0" y="10"/>
                </a:moveTo>
                <a:lnTo>
                  <a:pt x="1003" y="0"/>
                </a:lnTo>
                <a:lnTo>
                  <a:pt x="3387" y="1928"/>
                </a:lnTo>
                <a:lnTo>
                  <a:pt x="4219" y="1928"/>
                </a:ln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5" name="Group 39"/>
          <p:cNvGrpSpPr/>
          <p:nvPr/>
        </p:nvGrpSpPr>
        <p:grpSpPr bwMode="auto">
          <a:xfrm>
            <a:off x="508677" y="3242758"/>
            <a:ext cx="1333500" cy="1004887"/>
            <a:chOff x="220" y="1365"/>
            <a:chExt cx="840" cy="633"/>
          </a:xfrm>
        </p:grpSpPr>
        <p:sp>
          <p:nvSpPr>
            <p:cNvPr id="116" name="Line 40"/>
            <p:cNvSpPr>
              <a:spLocks noChangeShapeType="1"/>
            </p:cNvSpPr>
            <p:nvPr/>
          </p:nvSpPr>
          <p:spPr bwMode="auto">
            <a:xfrm>
              <a:off x="220" y="1365"/>
              <a:ext cx="273" cy="154"/>
            </a:xfrm>
            <a:prstGeom prst="line">
              <a:avLst/>
            </a:prstGeom>
            <a:noFill/>
            <a:ln w="28575">
              <a:solidFill>
                <a:schemeClr val="accent6">
                  <a:lumMod val="75000"/>
                </a:schemeClr>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41"/>
            <p:cNvSpPr>
              <a:spLocks noChangeArrowheads="1"/>
            </p:cNvSpPr>
            <p:nvPr/>
          </p:nvSpPr>
          <p:spPr bwMode="auto">
            <a:xfrm>
              <a:off x="439" y="1392"/>
              <a:ext cx="621" cy="606"/>
            </a:xfrm>
            <a:prstGeom prst="ellipse">
              <a:avLst/>
            </a:prstGeom>
            <a:noFill/>
            <a:ln w="38100">
              <a:solidFill>
                <a:schemeClr val="accent6">
                  <a:lumMod val="75000"/>
                </a:schemeClr>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8" name="Oval 42"/>
          <p:cNvSpPr>
            <a:spLocks noChangeArrowheads="1"/>
          </p:cNvSpPr>
          <p:nvPr/>
        </p:nvSpPr>
        <p:spPr bwMode="auto">
          <a:xfrm>
            <a:off x="2493052" y="3298320"/>
            <a:ext cx="985837" cy="962025"/>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9" name="Line 43"/>
          <p:cNvSpPr>
            <a:spLocks noChangeShapeType="1"/>
          </p:cNvSpPr>
          <p:nvPr/>
        </p:nvSpPr>
        <p:spPr bwMode="auto">
          <a:xfrm flipH="1">
            <a:off x="5878513" y="4816702"/>
            <a:ext cx="12700" cy="119380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 name="Freeform 44"/>
          <p:cNvSpPr/>
          <p:nvPr/>
        </p:nvSpPr>
        <p:spPr bwMode="auto">
          <a:xfrm>
            <a:off x="1249139" y="4981893"/>
            <a:ext cx="6025236" cy="1039158"/>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1" name="Group 45"/>
          <p:cNvGrpSpPr/>
          <p:nvPr/>
        </p:nvGrpSpPr>
        <p:grpSpPr bwMode="auto">
          <a:xfrm>
            <a:off x="508677" y="3242758"/>
            <a:ext cx="1333500" cy="1004887"/>
            <a:chOff x="220" y="1365"/>
            <a:chExt cx="840" cy="633"/>
          </a:xfrm>
        </p:grpSpPr>
        <p:sp>
          <p:nvSpPr>
            <p:cNvPr id="122" name="Line 46"/>
            <p:cNvSpPr>
              <a:spLocks noChangeShapeType="1"/>
            </p:cNvSpPr>
            <p:nvPr/>
          </p:nvSpPr>
          <p:spPr bwMode="auto">
            <a:xfrm>
              <a:off x="220" y="1365"/>
              <a:ext cx="273" cy="154"/>
            </a:xfrm>
            <a:prstGeom prst="line">
              <a:avLst/>
            </a:prstGeom>
            <a:noFill/>
            <a:ln w="28575">
              <a:solidFill>
                <a:schemeClr val="tx2"/>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Oval 47"/>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4" name="Oval 48"/>
          <p:cNvSpPr>
            <a:spLocks noChangeArrowheads="1"/>
          </p:cNvSpPr>
          <p:nvPr/>
        </p:nvSpPr>
        <p:spPr bwMode="auto">
          <a:xfrm>
            <a:off x="2502859" y="3298320"/>
            <a:ext cx="985838" cy="962025"/>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604020202020204" pitchFamily="34" charset="0"/>
            </a:endParaRPr>
          </a:p>
        </p:txBody>
      </p:sp>
      <p:sp>
        <p:nvSpPr>
          <p:cNvPr id="125" name="Rectangle 11"/>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：无差错的情况</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126" name="组合 125"/>
          <p:cNvGrpSpPr/>
          <p:nvPr/>
        </p:nvGrpSpPr>
        <p:grpSpPr>
          <a:xfrm>
            <a:off x="430213" y="0"/>
            <a:ext cx="6614890" cy="1428589"/>
            <a:chOff x="551030" y="-368704"/>
            <a:chExt cx="6614890" cy="1428589"/>
          </a:xfrm>
        </p:grpSpPr>
        <p:grpSp>
          <p:nvGrpSpPr>
            <p:cNvPr id="127" name="组合 126"/>
            <p:cNvGrpSpPr/>
            <p:nvPr/>
          </p:nvGrpSpPr>
          <p:grpSpPr>
            <a:xfrm>
              <a:off x="1201632" y="303925"/>
              <a:ext cx="5964288" cy="709466"/>
              <a:chOff x="1839059" y="967769"/>
              <a:chExt cx="5964288" cy="709466"/>
            </a:xfrm>
          </p:grpSpPr>
          <p:sp>
            <p:nvSpPr>
              <p:cNvPr id="129"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0" name="文本框 129"/>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28" name="图片 127"/>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500"/>
                                        <p:tgtEl>
                                          <p:spTgt spid="12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5"/>
                                        </p:tgtEl>
                                        <p:attrNameLst>
                                          <p:attrName>style.visibility</p:attrName>
                                        </p:attrNameLst>
                                      </p:cBhvr>
                                      <p:to>
                                        <p:strVal val="visible"/>
                                      </p:to>
                                    </p:set>
                                    <p:anim calcmode="lin" valueType="num">
                                      <p:cBhvr>
                                        <p:cTn id="11" dur="500" fill="hold"/>
                                        <p:tgtEl>
                                          <p:spTgt spid="125"/>
                                        </p:tgtEl>
                                        <p:attrNameLst>
                                          <p:attrName>ppt_w</p:attrName>
                                        </p:attrNameLst>
                                      </p:cBhvr>
                                      <p:tavLst>
                                        <p:tav tm="0">
                                          <p:val>
                                            <p:fltVal val="0"/>
                                          </p:val>
                                        </p:tav>
                                        <p:tav tm="100000">
                                          <p:val>
                                            <p:strVal val="#ppt_w"/>
                                          </p:val>
                                        </p:tav>
                                      </p:tavLst>
                                    </p:anim>
                                    <p:anim calcmode="lin" valueType="num">
                                      <p:cBhvr>
                                        <p:cTn id="12" dur="500" fill="hold"/>
                                        <p:tgtEl>
                                          <p:spTgt spid="125"/>
                                        </p:tgtEl>
                                        <p:attrNameLst>
                                          <p:attrName>ppt_h</p:attrName>
                                        </p:attrNameLst>
                                      </p:cBhvr>
                                      <p:tavLst>
                                        <p:tav tm="0">
                                          <p:val>
                                            <p:fltVal val="0"/>
                                          </p:val>
                                        </p:tav>
                                        <p:tav tm="100000">
                                          <p:val>
                                            <p:strVal val="#ppt_h"/>
                                          </p:val>
                                        </p:tav>
                                      </p:tavLst>
                                    </p:anim>
                                    <p:animEffect transition="in" filter="fade">
                                      <p:cBhvr>
                                        <p:cTn id="13" dur="500"/>
                                        <p:tgtEl>
                                          <p:spTgt spid="1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wipe(left)">
                                      <p:cBhvr>
                                        <p:cTn id="18" dur="500"/>
                                        <p:tgtEl>
                                          <p:spTgt spid="110"/>
                                        </p:tgtEl>
                                      </p:cBhvr>
                                    </p:animEffect>
                                  </p:childTnLst>
                                </p:cTn>
                              </p:par>
                              <p:par>
                                <p:cTn id="19" presetID="22" presetClass="entr" presetSubtype="8"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left)">
                                      <p:cBhvr>
                                        <p:cTn id="21" dur="500"/>
                                        <p:tgtEl>
                                          <p:spTgt spid="1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wipe(up)">
                                      <p:cBhvr>
                                        <p:cTn id="26" dur="1000"/>
                                        <p:tgtEl>
                                          <p:spTgt spid="113"/>
                                        </p:tgtEl>
                                      </p:cBhvr>
                                    </p:animEffect>
                                  </p:childTnLst>
                                  <p:subTnLst>
                                    <p:set>
                                      <p:cBhvr override="childStyle">
                                        <p:cTn dur="1" fill="hold" display="0" masterRel="nextClick" afterEffect="1"/>
                                        <p:tgtEl>
                                          <p:spTgt spid="11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wipe(left)">
                                      <p:cBhvr>
                                        <p:cTn id="31" dur="1000"/>
                                        <p:tgtEl>
                                          <p:spTgt spid="114"/>
                                        </p:tgtEl>
                                      </p:cBhvr>
                                    </p:animEffect>
                                  </p:childTnLst>
                                  <p:subTnLst>
                                    <p:set>
                                      <p:cBhvr override="childStyle">
                                        <p:cTn dur="1" fill="hold" display="0" masterRel="nextClick" afterEffect="1"/>
                                        <p:tgtEl>
                                          <p:spTgt spid="114"/>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up)">
                                      <p:cBhvr>
                                        <p:cTn id="40" dur="1000"/>
                                        <p:tgtEl>
                                          <p:spTgt spid="119"/>
                                        </p:tgtEl>
                                      </p:cBhvr>
                                    </p:animEffec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wipe(right)">
                                      <p:cBhvr>
                                        <p:cTn id="45" dur="1000"/>
                                        <p:tgtEl>
                                          <p:spTgt spid="120"/>
                                        </p:tgtEl>
                                      </p:cBhvr>
                                    </p:animEffect>
                                  </p:childTnLst>
                                  <p:subTnLst>
                                    <p:set>
                                      <p:cBhvr override="childStyle">
                                        <p:cTn dur="1" fill="hold" display="0" masterRel="sameClick" afterEffect="1">
                                          <p:stCondLst>
                                            <p:cond evt="end" delay="0">
                                              <p:tn val="43"/>
                                            </p:cond>
                                          </p:stCondLst>
                                        </p:cTn>
                                        <p:tgtEl>
                                          <p:spTgt spid="120"/>
                                        </p:tgtEl>
                                        <p:attrNameLst>
                                          <p:attrName>style.visibility</p:attrName>
                                        </p:attrNameLst>
                                      </p:cBhvr>
                                      <p:to>
                                        <p:strVal val="hidden"/>
                                      </p:to>
                                    </p:set>
                                  </p:sub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4" grpId="0" animBg="1"/>
      <p:bldP spid="124" grpId="1" animBg="1"/>
      <p:bldP spid="1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515938" y="1820732"/>
            <a:ext cx="7747118" cy="4015401"/>
            <a:chOff x="515938" y="1820732"/>
            <a:chExt cx="7747118" cy="4015401"/>
          </a:xfrm>
        </p:grpSpPr>
        <p:grpSp>
          <p:nvGrpSpPr>
            <p:cNvPr id="58" name="组合 57"/>
            <p:cNvGrpSpPr/>
            <p:nvPr/>
          </p:nvGrpSpPr>
          <p:grpSpPr>
            <a:xfrm>
              <a:off x="6354764" y="3411406"/>
              <a:ext cx="1077911" cy="1025525"/>
              <a:chOff x="6354764" y="3411406"/>
              <a:chExt cx="1077911" cy="1025525"/>
            </a:xfrm>
          </p:grpSpPr>
          <p:sp>
            <p:nvSpPr>
              <p:cNvPr id="97" name="Oval 4"/>
              <p:cNvSpPr>
                <a:spLocks noChangeArrowheads="1"/>
              </p:cNvSpPr>
              <p:nvPr/>
            </p:nvSpPr>
            <p:spPr bwMode="auto">
              <a:xfrm>
                <a:off x="6477000" y="3411406"/>
                <a:ext cx="955675" cy="1011238"/>
              </a:xfrm>
              <a:prstGeom prst="ellipse">
                <a:avLst/>
              </a:prstGeom>
              <a:solidFill>
                <a:srgbClr val="92D050"/>
              </a:solidFill>
              <a:ln w="19050">
                <a:solidFill>
                  <a:srgbClr val="92D05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8" name="Group 31"/>
              <p:cNvGrpSpPr/>
              <p:nvPr/>
            </p:nvGrpSpPr>
            <p:grpSpPr bwMode="auto">
              <a:xfrm>
                <a:off x="6354764" y="3474906"/>
                <a:ext cx="985838" cy="962025"/>
                <a:chOff x="1390" y="3347"/>
                <a:chExt cx="621" cy="606"/>
              </a:xfrm>
            </p:grpSpPr>
            <p:sp>
              <p:nvSpPr>
                <p:cNvPr id="99" name="Oval 32"/>
                <p:cNvSpPr>
                  <a:spLocks noChangeArrowheads="1"/>
                </p:cNvSpPr>
                <p:nvPr/>
              </p:nvSpPr>
              <p:spPr bwMode="auto">
                <a:xfrm>
                  <a:off x="1390" y="3347"/>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Text Box 33"/>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59" name="Text Box 36"/>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0" name="组合 59"/>
            <p:cNvGrpSpPr/>
            <p:nvPr/>
          </p:nvGrpSpPr>
          <p:grpSpPr>
            <a:xfrm>
              <a:off x="762001" y="3197093"/>
              <a:ext cx="2798762" cy="1050925"/>
              <a:chOff x="762001" y="3197093"/>
              <a:chExt cx="2798762" cy="1050925"/>
            </a:xfrm>
          </p:grpSpPr>
          <p:sp>
            <p:nvSpPr>
              <p:cNvPr id="90" name="Oval 5"/>
              <p:cNvSpPr>
                <a:spLocks noChangeArrowheads="1"/>
              </p:cNvSpPr>
              <p:nvPr/>
            </p:nvSpPr>
            <p:spPr bwMode="auto">
              <a:xfrm>
                <a:off x="26050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1" name="Oval 6"/>
              <p:cNvSpPr>
                <a:spLocks noChangeArrowheads="1"/>
              </p:cNvSpPr>
              <p:nvPr/>
            </p:nvSpPr>
            <p:spPr bwMode="auto">
              <a:xfrm>
                <a:off x="10048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2" name="Oval 7"/>
              <p:cNvSpPr>
                <a:spLocks noChangeArrowheads="1"/>
              </p:cNvSpPr>
              <p:nvPr/>
            </p:nvSpPr>
            <p:spPr bwMode="auto">
              <a:xfrm>
                <a:off x="863601" y="3273293"/>
                <a:ext cx="985837" cy="962025"/>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3" name="Text Box 8"/>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4" name="Group 26"/>
              <p:cNvGrpSpPr/>
              <p:nvPr/>
            </p:nvGrpSpPr>
            <p:grpSpPr bwMode="auto">
              <a:xfrm>
                <a:off x="2459038" y="3285993"/>
                <a:ext cx="1074738" cy="962025"/>
                <a:chOff x="1540" y="2116"/>
                <a:chExt cx="677" cy="606"/>
              </a:xfrm>
            </p:grpSpPr>
            <p:sp>
              <p:nvSpPr>
                <p:cNvPr id="95" name="Oval 27"/>
                <p:cNvSpPr>
                  <a:spLocks noChangeArrowheads="1"/>
                </p:cNvSpPr>
                <p:nvPr/>
              </p:nvSpPr>
              <p:spPr bwMode="auto">
                <a:xfrm>
                  <a:off x="1565" y="2116"/>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28"/>
                <p:cNvSpPr txBox="1">
                  <a:spLocks noChangeArrowheads="1"/>
                </p:cNvSpPr>
                <p:nvPr/>
              </p:nvSpPr>
              <p:spPr bwMode="auto">
                <a:xfrm>
                  <a:off x="1540" y="2163"/>
                  <a:ext cx="677" cy="38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61" name="Text Box 35"/>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37"/>
            <p:cNvSpPr>
              <a:spLocks noChangeShapeType="1"/>
            </p:cNvSpPr>
            <p:nvPr/>
          </p:nvSpPr>
          <p:spPr bwMode="auto">
            <a:xfrm>
              <a:off x="515938" y="3230431"/>
              <a:ext cx="433388" cy="244475"/>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Line 37"/>
            <p:cNvSpPr>
              <a:spLocks noChangeShapeType="1"/>
            </p:cNvSpPr>
            <p:nvPr/>
          </p:nvSpPr>
          <p:spPr bwMode="auto">
            <a:xfrm>
              <a:off x="6097706" y="3339159"/>
              <a:ext cx="433388" cy="244475"/>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1171576" y="2245410"/>
              <a:ext cx="3705530" cy="687365"/>
              <a:chOff x="1171576" y="2245410"/>
              <a:chExt cx="3705530" cy="687365"/>
            </a:xfrm>
          </p:grpSpPr>
          <p:sp>
            <p:nvSpPr>
              <p:cNvPr id="87" name="Text Box 9"/>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8" name="Line 10"/>
              <p:cNvSpPr>
                <a:spLocks noChangeShapeType="1"/>
              </p:cNvSpPr>
              <p:nvPr/>
            </p:nvSpPr>
            <p:spPr bwMode="auto">
              <a:xfrm>
                <a:off x="1171576" y="2598606"/>
                <a:ext cx="14534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8"/>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65" name="Freeform 14"/>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6" name="Group 22"/>
            <p:cNvGrpSpPr/>
            <p:nvPr/>
          </p:nvGrpSpPr>
          <p:grpSpPr bwMode="auto">
            <a:xfrm>
              <a:off x="5962651" y="2249356"/>
              <a:ext cx="1982788" cy="868363"/>
              <a:chOff x="2125" y="2654"/>
              <a:chExt cx="1249" cy="547"/>
            </a:xfrm>
          </p:grpSpPr>
          <p:sp>
            <p:nvSpPr>
              <p:cNvPr id="84" name="Text Box 23"/>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5" name="Text Box 24"/>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6" name="Line 25"/>
              <p:cNvSpPr>
                <a:spLocks noChangeShapeType="1"/>
              </p:cNvSpPr>
              <p:nvPr/>
            </p:nvSpPr>
            <p:spPr bwMode="auto">
              <a:xfrm>
                <a:off x="2125" y="3040"/>
                <a:ext cx="109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7" name="Freeform 30"/>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8" name="组合 67"/>
            <p:cNvGrpSpPr/>
            <p:nvPr/>
          </p:nvGrpSpPr>
          <p:grpSpPr>
            <a:xfrm>
              <a:off x="3703638" y="3084381"/>
              <a:ext cx="2085975" cy="979487"/>
              <a:chOff x="3703638" y="3084381"/>
              <a:chExt cx="2085975" cy="979487"/>
            </a:xfrm>
          </p:grpSpPr>
          <p:grpSp>
            <p:nvGrpSpPr>
              <p:cNvPr id="80" name="组合 79"/>
              <p:cNvGrpSpPr/>
              <p:nvPr/>
            </p:nvGrpSpPr>
            <p:grpSpPr>
              <a:xfrm>
                <a:off x="3703638" y="3084381"/>
                <a:ext cx="2085975" cy="979487"/>
                <a:chOff x="3703638" y="3084381"/>
                <a:chExt cx="2085975" cy="979487"/>
              </a:xfrm>
            </p:grpSpPr>
            <p:sp>
              <p:nvSpPr>
                <p:cNvPr id="82" name="Text Box 19"/>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3" name="Text Box 20"/>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81" name="Line 21"/>
              <p:cNvSpPr>
                <a:spLocks noChangeShapeType="1"/>
              </p:cNvSpPr>
              <p:nvPr/>
            </p:nvSpPr>
            <p:spPr bwMode="auto">
              <a:xfrm>
                <a:off x="3822701" y="3663818"/>
                <a:ext cx="16700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9" name="Freeform 18"/>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组合 69"/>
            <p:cNvGrpSpPr/>
            <p:nvPr/>
          </p:nvGrpSpPr>
          <p:grpSpPr>
            <a:xfrm>
              <a:off x="6097706" y="4683608"/>
              <a:ext cx="2165350" cy="1152525"/>
              <a:chOff x="5840413" y="4687756"/>
              <a:chExt cx="2165350" cy="1152525"/>
            </a:xfrm>
          </p:grpSpPr>
          <p:sp>
            <p:nvSpPr>
              <p:cNvPr id="77" name="Text Box 11"/>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8" name="Text Box 12"/>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9" name="Line 13"/>
              <p:cNvSpPr>
                <a:spLocks noChangeShapeType="1"/>
              </p:cNvSpPr>
              <p:nvPr/>
            </p:nvSpPr>
            <p:spPr bwMode="auto">
              <a:xfrm>
                <a:off x="5876925" y="5276719"/>
                <a:ext cx="182245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1" name="Freeform 34"/>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938571" y="4566464"/>
              <a:ext cx="3548062" cy="690979"/>
              <a:chOff x="1238251" y="4555993"/>
              <a:chExt cx="3548062" cy="690979"/>
            </a:xfrm>
          </p:grpSpPr>
          <p:sp>
            <p:nvSpPr>
              <p:cNvPr id="74" name="Text Box 16"/>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5" name="Line 17"/>
              <p:cNvSpPr>
                <a:spLocks noChangeShapeType="1"/>
              </p:cNvSpPr>
              <p:nvPr/>
            </p:nvSpPr>
            <p:spPr bwMode="auto">
              <a:xfrm>
                <a:off x="1339851" y="4879842"/>
                <a:ext cx="2861491" cy="43929"/>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5"/>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endParaRPr lang="en-US" altLang="zh-CN" sz="1600" dirty="0">
                  <a:latin typeface="Symbol" panose="05050102010706020507" pitchFamily="18" charset="2"/>
                  <a:ea typeface="MS PGothic" panose="020B0600070205080204" pitchFamily="34" charset="-128"/>
                </a:endParaRPr>
              </a:p>
            </p:txBody>
          </p:sp>
        </p:grpSp>
        <p:sp>
          <p:nvSpPr>
            <p:cNvPr id="73" name="Freeform 15"/>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15938" y="1514317"/>
            <a:ext cx="3385728" cy="526732"/>
            <a:chOff x="722008" y="1303131"/>
            <a:chExt cx="3232792" cy="502940"/>
          </a:xfrm>
        </p:grpSpPr>
        <p:sp>
          <p:nvSpPr>
            <p:cNvPr id="102" name="流程图: 手动输入 6"/>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3" name="组合 102"/>
            <p:cNvGrpSpPr/>
            <p:nvPr/>
          </p:nvGrpSpPr>
          <p:grpSpPr>
            <a:xfrm>
              <a:off x="722008" y="1303131"/>
              <a:ext cx="546594" cy="475865"/>
              <a:chOff x="708742" y="1296102"/>
              <a:chExt cx="454744" cy="283828"/>
            </a:xfrm>
          </p:grpSpPr>
          <p:sp>
            <p:nvSpPr>
              <p:cNvPr id="105" name="平行四边形 10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07" name="Oval 4"/>
          <p:cNvSpPr>
            <a:spLocks noChangeArrowheads="1"/>
          </p:cNvSpPr>
          <p:nvPr/>
        </p:nvSpPr>
        <p:spPr bwMode="auto">
          <a:xfrm>
            <a:off x="6477000" y="3411406"/>
            <a:ext cx="955675" cy="1011238"/>
          </a:xfrm>
          <a:prstGeom prst="ellipse">
            <a:avLst/>
          </a:prstGeom>
          <a:solidFill>
            <a:srgbClr val="92D050"/>
          </a:solidFill>
          <a:ln w="19050">
            <a:solidFill>
              <a:srgbClr val="92D05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8" name="Oval 5"/>
          <p:cNvSpPr>
            <a:spLocks noChangeArrowheads="1"/>
          </p:cNvSpPr>
          <p:nvPr/>
        </p:nvSpPr>
        <p:spPr bwMode="auto">
          <a:xfrm>
            <a:off x="26050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9" name="Oval 6"/>
          <p:cNvSpPr>
            <a:spLocks noChangeArrowheads="1"/>
          </p:cNvSpPr>
          <p:nvPr/>
        </p:nvSpPr>
        <p:spPr bwMode="auto">
          <a:xfrm>
            <a:off x="1004888" y="3197093"/>
            <a:ext cx="955675" cy="1011238"/>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0" name="Oval 7"/>
          <p:cNvSpPr>
            <a:spLocks noChangeArrowheads="1"/>
          </p:cNvSpPr>
          <p:nvPr/>
        </p:nvSpPr>
        <p:spPr bwMode="auto">
          <a:xfrm>
            <a:off x="863601" y="3273293"/>
            <a:ext cx="985837" cy="962025"/>
          </a:xfrm>
          <a:prstGeom prst="ellipse">
            <a:avLst/>
          </a:prstGeom>
          <a:solidFill>
            <a:srgbClr val="FFFFFF"/>
          </a:solidFill>
          <a:ln w="19050">
            <a:solidFill>
              <a:schemeClr val="accent6">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1" name="Text Box 8"/>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2" name="Group 26"/>
          <p:cNvGrpSpPr/>
          <p:nvPr/>
        </p:nvGrpSpPr>
        <p:grpSpPr bwMode="auto">
          <a:xfrm>
            <a:off x="2459038" y="3285993"/>
            <a:ext cx="1074738" cy="962025"/>
            <a:chOff x="1540" y="2116"/>
            <a:chExt cx="677" cy="606"/>
          </a:xfrm>
        </p:grpSpPr>
        <p:sp>
          <p:nvSpPr>
            <p:cNvPr id="113" name="Oval 27"/>
            <p:cNvSpPr>
              <a:spLocks noChangeArrowheads="1"/>
            </p:cNvSpPr>
            <p:nvPr/>
          </p:nvSpPr>
          <p:spPr bwMode="auto">
            <a:xfrm>
              <a:off x="1565" y="2116"/>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28"/>
            <p:cNvSpPr txBox="1">
              <a:spLocks noChangeArrowheads="1"/>
            </p:cNvSpPr>
            <p:nvPr/>
          </p:nvSpPr>
          <p:spPr bwMode="auto">
            <a:xfrm>
              <a:off x="1540" y="2163"/>
              <a:ext cx="677" cy="38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5" name="Group 31"/>
          <p:cNvGrpSpPr/>
          <p:nvPr/>
        </p:nvGrpSpPr>
        <p:grpSpPr bwMode="auto">
          <a:xfrm>
            <a:off x="6354764" y="3474906"/>
            <a:ext cx="985838" cy="962025"/>
            <a:chOff x="1390" y="3347"/>
            <a:chExt cx="621" cy="606"/>
          </a:xfrm>
        </p:grpSpPr>
        <p:sp>
          <p:nvSpPr>
            <p:cNvPr id="116" name="Oval 32"/>
            <p:cNvSpPr>
              <a:spLocks noChangeArrowheads="1"/>
            </p:cNvSpPr>
            <p:nvPr/>
          </p:nvSpPr>
          <p:spPr bwMode="auto">
            <a:xfrm>
              <a:off x="1390" y="3347"/>
              <a:ext cx="621" cy="60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Text Box 33"/>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18" name="Line 37"/>
          <p:cNvSpPr>
            <a:spLocks noChangeShapeType="1"/>
          </p:cNvSpPr>
          <p:nvPr/>
        </p:nvSpPr>
        <p:spPr bwMode="auto">
          <a:xfrm>
            <a:off x="515938" y="3230431"/>
            <a:ext cx="433388" cy="244475"/>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30"/>
          <p:cNvGrpSpPr/>
          <p:nvPr/>
        </p:nvGrpSpPr>
        <p:grpSpPr bwMode="auto">
          <a:xfrm>
            <a:off x="523875" y="3223021"/>
            <a:ext cx="1333500" cy="1004888"/>
            <a:chOff x="220" y="1365"/>
            <a:chExt cx="840" cy="633"/>
          </a:xfrm>
        </p:grpSpPr>
        <p:sp>
          <p:nvSpPr>
            <p:cNvPr id="121" name="Line 31"/>
            <p:cNvSpPr>
              <a:spLocks noChangeShapeType="1"/>
            </p:cNvSpPr>
            <p:nvPr/>
          </p:nvSpPr>
          <p:spPr bwMode="auto">
            <a:xfrm>
              <a:off x="220" y="1365"/>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Oval 32"/>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23" name="Group 33"/>
          <p:cNvGrpSpPr/>
          <p:nvPr/>
        </p:nvGrpSpPr>
        <p:grpSpPr bwMode="auto">
          <a:xfrm>
            <a:off x="6098377" y="3339837"/>
            <a:ext cx="1252538" cy="1104901"/>
            <a:chOff x="4092" y="2158"/>
            <a:chExt cx="789" cy="696"/>
          </a:xfrm>
        </p:grpSpPr>
        <p:sp>
          <p:nvSpPr>
            <p:cNvPr id="124" name="Line 34"/>
            <p:cNvSpPr>
              <a:spLocks noChangeShapeType="1"/>
            </p:cNvSpPr>
            <p:nvPr/>
          </p:nvSpPr>
          <p:spPr bwMode="auto">
            <a:xfrm>
              <a:off x="4092" y="2158"/>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Oval 35"/>
            <p:cNvSpPr>
              <a:spLocks noChangeArrowheads="1"/>
            </p:cNvSpPr>
            <p:nvPr/>
          </p:nvSpPr>
          <p:spPr bwMode="auto">
            <a:xfrm>
              <a:off x="4260" y="2248"/>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6" name="Line 37"/>
          <p:cNvSpPr>
            <a:spLocks noChangeShapeType="1"/>
          </p:cNvSpPr>
          <p:nvPr/>
        </p:nvSpPr>
        <p:spPr bwMode="auto">
          <a:xfrm>
            <a:off x="1185863" y="2357834"/>
            <a:ext cx="12700" cy="747712"/>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 name="Freeform 38"/>
          <p:cNvSpPr/>
          <p:nvPr/>
        </p:nvSpPr>
        <p:spPr bwMode="auto">
          <a:xfrm flipV="1">
            <a:off x="1158877" y="2565268"/>
            <a:ext cx="6273796" cy="568060"/>
          </a:xfrm>
          <a:custGeom>
            <a:avLst/>
            <a:gdLst>
              <a:gd name="T0" fmla="*/ 0 w 4372"/>
              <a:gd name="T1" fmla="*/ 2147483646 h 412"/>
              <a:gd name="T2" fmla="*/ 2147483646 w 4372"/>
              <a:gd name="T3" fmla="*/ 0 h 412"/>
              <a:gd name="T4" fmla="*/ 2147483646 w 4372"/>
              <a:gd name="T5" fmla="*/ 2147483646 h 412"/>
              <a:gd name="T6" fmla="*/ 2147483646 w 4372"/>
              <a:gd name="T7" fmla="*/ 2147483646 h 412"/>
              <a:gd name="T8" fmla="*/ 0 60000 65536"/>
              <a:gd name="T9" fmla="*/ 0 60000 65536"/>
              <a:gd name="T10" fmla="*/ 0 60000 65536"/>
              <a:gd name="T11" fmla="*/ 0 60000 65536"/>
              <a:gd name="T12" fmla="*/ 0 w 4372"/>
              <a:gd name="T13" fmla="*/ 0 h 412"/>
              <a:gd name="T14" fmla="*/ 4372 w 4372"/>
              <a:gd name="T15" fmla="*/ 412 h 412"/>
            </a:gdLst>
            <a:ahLst/>
            <a:cxnLst>
              <a:cxn ang="T8">
                <a:pos x="T0" y="T1"/>
              </a:cxn>
              <a:cxn ang="T9">
                <a:pos x="T2" y="T3"/>
              </a:cxn>
              <a:cxn ang="T10">
                <a:pos x="T4" y="T5"/>
              </a:cxn>
              <a:cxn ang="T11">
                <a:pos x="T6" y="T7"/>
              </a:cxn>
            </a:cxnLst>
            <a:rect l="T12" t="T13" r="T14" b="T15"/>
            <a:pathLst>
              <a:path w="4372" h="412">
                <a:moveTo>
                  <a:pt x="0" y="10"/>
                </a:moveTo>
                <a:lnTo>
                  <a:pt x="1003" y="0"/>
                </a:lnTo>
                <a:lnTo>
                  <a:pt x="3508" y="412"/>
                </a:lnTo>
                <a:lnTo>
                  <a:pt x="4372" y="412"/>
                </a:ln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8" name="Group 39"/>
          <p:cNvGrpSpPr/>
          <p:nvPr/>
        </p:nvGrpSpPr>
        <p:grpSpPr bwMode="auto">
          <a:xfrm>
            <a:off x="522288" y="3223021"/>
            <a:ext cx="1333500" cy="1004888"/>
            <a:chOff x="220" y="1365"/>
            <a:chExt cx="840" cy="633"/>
          </a:xfrm>
        </p:grpSpPr>
        <p:sp>
          <p:nvSpPr>
            <p:cNvPr id="129" name="Line 40"/>
            <p:cNvSpPr>
              <a:spLocks noChangeShapeType="1"/>
            </p:cNvSpPr>
            <p:nvPr/>
          </p:nvSpPr>
          <p:spPr bwMode="auto">
            <a:xfrm>
              <a:off x="220" y="1365"/>
              <a:ext cx="273" cy="154"/>
            </a:xfrm>
            <a:prstGeom prst="line">
              <a:avLst/>
            </a:prstGeom>
            <a:noFill/>
            <a:ln w="28575">
              <a:solidFill>
                <a:schemeClr val="accent6">
                  <a:lumMod val="75000"/>
                </a:schemeClr>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Oval 41"/>
            <p:cNvSpPr>
              <a:spLocks noChangeArrowheads="1"/>
            </p:cNvSpPr>
            <p:nvPr/>
          </p:nvSpPr>
          <p:spPr bwMode="auto">
            <a:xfrm>
              <a:off x="439" y="1392"/>
              <a:ext cx="621" cy="606"/>
            </a:xfrm>
            <a:prstGeom prst="ellipse">
              <a:avLst/>
            </a:prstGeom>
            <a:noFill/>
            <a:ln w="38100">
              <a:solidFill>
                <a:schemeClr val="accent6">
                  <a:lumMod val="75000"/>
                </a:schemeClr>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1" name="Oval 42"/>
          <p:cNvSpPr>
            <a:spLocks noChangeArrowheads="1"/>
          </p:cNvSpPr>
          <p:nvPr/>
        </p:nvSpPr>
        <p:spPr bwMode="auto">
          <a:xfrm>
            <a:off x="2506663" y="3278584"/>
            <a:ext cx="985837" cy="962025"/>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2" name="Line 43"/>
          <p:cNvSpPr>
            <a:spLocks noChangeShapeType="1"/>
          </p:cNvSpPr>
          <p:nvPr/>
        </p:nvSpPr>
        <p:spPr bwMode="auto">
          <a:xfrm flipH="1">
            <a:off x="5832475" y="4815212"/>
            <a:ext cx="12700" cy="119380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 name="Freeform 44"/>
          <p:cNvSpPr/>
          <p:nvPr/>
        </p:nvSpPr>
        <p:spPr bwMode="auto">
          <a:xfrm>
            <a:off x="1330325" y="4942284"/>
            <a:ext cx="5902479" cy="1089159"/>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34" name="Group 45"/>
          <p:cNvGrpSpPr/>
          <p:nvPr/>
        </p:nvGrpSpPr>
        <p:grpSpPr bwMode="auto">
          <a:xfrm>
            <a:off x="522288" y="3223021"/>
            <a:ext cx="1333500" cy="1004888"/>
            <a:chOff x="220" y="1365"/>
            <a:chExt cx="840" cy="633"/>
          </a:xfrm>
        </p:grpSpPr>
        <p:sp>
          <p:nvSpPr>
            <p:cNvPr id="135" name="Line 46"/>
            <p:cNvSpPr>
              <a:spLocks noChangeShapeType="1"/>
            </p:cNvSpPr>
            <p:nvPr/>
          </p:nvSpPr>
          <p:spPr bwMode="auto">
            <a:xfrm>
              <a:off x="220" y="1365"/>
              <a:ext cx="273" cy="154"/>
            </a:xfrm>
            <a:prstGeom prst="line">
              <a:avLst/>
            </a:prstGeom>
            <a:noFill/>
            <a:ln w="28575">
              <a:solidFill>
                <a:schemeClr val="tx2"/>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 name="Oval 47"/>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7" name="Oval 48"/>
          <p:cNvSpPr>
            <a:spLocks noChangeArrowheads="1"/>
          </p:cNvSpPr>
          <p:nvPr/>
        </p:nvSpPr>
        <p:spPr bwMode="auto">
          <a:xfrm>
            <a:off x="2503488" y="3283346"/>
            <a:ext cx="985837" cy="962025"/>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8" name="Line 49"/>
          <p:cNvSpPr>
            <a:spLocks noChangeShapeType="1"/>
          </p:cNvSpPr>
          <p:nvPr/>
        </p:nvSpPr>
        <p:spPr bwMode="auto">
          <a:xfrm>
            <a:off x="5908145" y="2362067"/>
            <a:ext cx="0" cy="817563"/>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9" name="Freeform 50"/>
          <p:cNvSpPr/>
          <p:nvPr/>
        </p:nvSpPr>
        <p:spPr bwMode="auto">
          <a:xfrm flipV="1">
            <a:off x="3759926" y="3168252"/>
            <a:ext cx="3725138" cy="234155"/>
          </a:xfrm>
          <a:custGeom>
            <a:avLst/>
            <a:gdLst>
              <a:gd name="T0" fmla="*/ 2147483646 w 2758"/>
              <a:gd name="T1" fmla="*/ 2147483646 h 646"/>
              <a:gd name="T2" fmla="*/ 2147483646 w 2758"/>
              <a:gd name="T3" fmla="*/ 2147483646 h 646"/>
              <a:gd name="T4" fmla="*/ 2147483646 w 2758"/>
              <a:gd name="T5" fmla="*/ 0 h 646"/>
              <a:gd name="T6" fmla="*/ 0 w 2758"/>
              <a:gd name="T7" fmla="*/ 0 h 646"/>
              <a:gd name="T8" fmla="*/ 0 60000 65536"/>
              <a:gd name="T9" fmla="*/ 0 60000 65536"/>
              <a:gd name="T10" fmla="*/ 0 60000 65536"/>
              <a:gd name="T11" fmla="*/ 0 60000 65536"/>
              <a:gd name="T12" fmla="*/ 0 w 2758"/>
              <a:gd name="T13" fmla="*/ 0 h 646"/>
              <a:gd name="T14" fmla="*/ 2758 w 2758"/>
              <a:gd name="T15" fmla="*/ 646 h 646"/>
            </a:gdLst>
            <a:ahLst/>
            <a:cxnLst>
              <a:cxn ang="T8">
                <a:pos x="T0" y="T1"/>
              </a:cxn>
              <a:cxn ang="T9">
                <a:pos x="T2" y="T3"/>
              </a:cxn>
              <a:cxn ang="T10">
                <a:pos x="T4" y="T5"/>
              </a:cxn>
              <a:cxn ang="T11">
                <a:pos x="T6" y="T7"/>
              </a:cxn>
            </a:cxnLst>
            <a:rect l="T12" t="T13" r="T14" b="T15"/>
            <a:pathLst>
              <a:path w="2758" h="646">
                <a:moveTo>
                  <a:pt x="2758" y="646"/>
                </a:moveTo>
                <a:lnTo>
                  <a:pt x="1763" y="629"/>
                </a:lnTo>
                <a:lnTo>
                  <a:pt x="1039" y="0"/>
                </a:lnTo>
                <a:lnTo>
                  <a:pt x="0" y="0"/>
                </a:ln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Line 51"/>
          <p:cNvSpPr>
            <a:spLocks noChangeShapeType="1"/>
          </p:cNvSpPr>
          <p:nvPr/>
        </p:nvSpPr>
        <p:spPr bwMode="auto">
          <a:xfrm>
            <a:off x="3731781" y="3185317"/>
            <a:ext cx="0" cy="846138"/>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1" name="Freeform 52"/>
          <p:cNvSpPr/>
          <p:nvPr/>
        </p:nvSpPr>
        <p:spPr bwMode="auto">
          <a:xfrm>
            <a:off x="3817939" y="4007246"/>
            <a:ext cx="3351214" cy="1011238"/>
          </a:xfrm>
          <a:custGeom>
            <a:avLst/>
            <a:gdLst>
              <a:gd name="T0" fmla="*/ 0 w 2566"/>
              <a:gd name="T1" fmla="*/ 0 h 1344"/>
              <a:gd name="T2" fmla="*/ 2147483646 w 2566"/>
              <a:gd name="T3" fmla="*/ 0 h 1344"/>
              <a:gd name="T4" fmla="*/ 2147483646 w 2566"/>
              <a:gd name="T5" fmla="*/ 2147483646 h 1344"/>
              <a:gd name="T6" fmla="*/ 2147483646 w 2566"/>
              <a:gd name="T7" fmla="*/ 2147483646 h 1344"/>
              <a:gd name="T8" fmla="*/ 0 60000 65536"/>
              <a:gd name="T9" fmla="*/ 0 60000 65536"/>
              <a:gd name="T10" fmla="*/ 0 60000 65536"/>
              <a:gd name="T11" fmla="*/ 0 60000 65536"/>
              <a:gd name="T12" fmla="*/ 0 w 2566"/>
              <a:gd name="T13" fmla="*/ 0 h 1344"/>
              <a:gd name="T14" fmla="*/ 2566 w 2566"/>
              <a:gd name="T15" fmla="*/ 1344 h 1344"/>
            </a:gdLst>
            <a:ahLst/>
            <a:cxnLst>
              <a:cxn ang="T8">
                <a:pos x="T0" y="T1"/>
              </a:cxn>
              <a:cxn ang="T9">
                <a:pos x="T2" y="T3"/>
              </a:cxn>
              <a:cxn ang="T10">
                <a:pos x="T4" y="T5"/>
              </a:cxn>
              <a:cxn ang="T11">
                <a:pos x="T6" y="T7"/>
              </a:cxn>
            </a:cxnLst>
            <a:rect l="T12" t="T13" r="T14" b="T15"/>
            <a:pathLst>
              <a:path w="2566" h="1344">
                <a:moveTo>
                  <a:pt x="0" y="0"/>
                </a:moveTo>
                <a:lnTo>
                  <a:pt x="1013" y="0"/>
                </a:lnTo>
                <a:lnTo>
                  <a:pt x="1650" y="1344"/>
                </a:lnTo>
                <a:lnTo>
                  <a:pt x="2566" y="1344"/>
                </a:ln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Rectangle 11"/>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：有差错的情况</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143" name="组合 142"/>
          <p:cNvGrpSpPr/>
          <p:nvPr/>
        </p:nvGrpSpPr>
        <p:grpSpPr>
          <a:xfrm>
            <a:off x="430213" y="0"/>
            <a:ext cx="6614890" cy="1428589"/>
            <a:chOff x="551030" y="-368704"/>
            <a:chExt cx="6614890" cy="1428589"/>
          </a:xfrm>
        </p:grpSpPr>
        <p:grpSp>
          <p:nvGrpSpPr>
            <p:cNvPr id="144" name="组合 143"/>
            <p:cNvGrpSpPr/>
            <p:nvPr/>
          </p:nvGrpSpPr>
          <p:grpSpPr>
            <a:xfrm>
              <a:off x="1201632" y="303925"/>
              <a:ext cx="5964288" cy="709466"/>
              <a:chOff x="1839059" y="967769"/>
              <a:chExt cx="5964288" cy="709466"/>
            </a:xfrm>
          </p:grpSpPr>
          <p:sp>
            <p:nvSpPr>
              <p:cNvPr id="146"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7" name="文本框 146"/>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45" name="图片 144"/>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 calcmode="lin" valueType="num">
                                      <p:cBhvr>
                                        <p:cTn id="11" dur="500" fill="hold"/>
                                        <p:tgtEl>
                                          <p:spTgt spid="142"/>
                                        </p:tgtEl>
                                        <p:attrNameLst>
                                          <p:attrName>ppt_w</p:attrName>
                                        </p:attrNameLst>
                                      </p:cBhvr>
                                      <p:tavLst>
                                        <p:tav tm="0">
                                          <p:val>
                                            <p:fltVal val="0"/>
                                          </p:val>
                                        </p:tav>
                                        <p:tav tm="100000">
                                          <p:val>
                                            <p:strVal val="#ppt_w"/>
                                          </p:val>
                                        </p:tav>
                                      </p:tavLst>
                                    </p:anim>
                                    <p:anim calcmode="lin" valueType="num">
                                      <p:cBhvr>
                                        <p:cTn id="12" dur="500" fill="hold"/>
                                        <p:tgtEl>
                                          <p:spTgt spid="142"/>
                                        </p:tgtEl>
                                        <p:attrNameLst>
                                          <p:attrName>ppt_h</p:attrName>
                                        </p:attrNameLst>
                                      </p:cBhvr>
                                      <p:tavLst>
                                        <p:tav tm="0">
                                          <p:val>
                                            <p:fltVal val="0"/>
                                          </p:val>
                                        </p:tav>
                                        <p:tav tm="100000">
                                          <p:val>
                                            <p:strVal val="#ppt_h"/>
                                          </p:val>
                                        </p:tav>
                                      </p:tavLst>
                                    </p:anim>
                                    <p:animEffect transition="in" filter="fade">
                                      <p:cBhvr>
                                        <p:cTn id="13" dur="500"/>
                                        <p:tgtEl>
                                          <p:spTgt spid="1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wipe(left)">
                                      <p:cBhvr>
                                        <p:cTn id="18" dur="500"/>
                                        <p:tgtEl>
                                          <p:spTgt spid="120"/>
                                        </p:tgtEl>
                                      </p:cBhvr>
                                    </p:animEffect>
                                  </p:childTnLst>
                                </p:cTn>
                              </p:par>
                              <p:par>
                                <p:cTn id="19" presetID="22" presetClass="entr" presetSubtype="8" fill="hold"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wipe(left)">
                                      <p:cBhvr>
                                        <p:cTn id="21" dur="500"/>
                                        <p:tgtEl>
                                          <p:spTgt spid="1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wipe(up)">
                                      <p:cBhvr>
                                        <p:cTn id="26" dur="1000"/>
                                        <p:tgtEl>
                                          <p:spTgt spid="126"/>
                                        </p:tgtEl>
                                      </p:cBhvr>
                                    </p:animEffect>
                                  </p:childTnLst>
                                  <p:subTnLst>
                                    <p:set>
                                      <p:cBhvr override="childStyle">
                                        <p:cTn dur="1" fill="hold" display="0" masterRel="nextClick" afterEffect="1"/>
                                        <p:tgtEl>
                                          <p:spTgt spid="12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wipe(left)">
                                      <p:cBhvr>
                                        <p:cTn id="31" dur="1000"/>
                                        <p:tgtEl>
                                          <p:spTgt spid="127"/>
                                        </p:tgtEl>
                                      </p:cBhvr>
                                    </p:animEffect>
                                  </p:childTnLst>
                                  <p:subTnLst>
                                    <p:set>
                                      <p:cBhvr override="childStyle">
                                        <p:cTn dur="1" fill="hold" display="0" masterRel="nextClick" afterEffect="1"/>
                                        <p:tgtEl>
                                          <p:spTgt spid="127"/>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up)">
                                      <p:cBhvr>
                                        <p:cTn id="40" dur="1000"/>
                                        <p:tgtEl>
                                          <p:spTgt spid="138"/>
                                        </p:tgtEl>
                                      </p:cBhvr>
                                    </p:animEffect>
                                  </p:childTnLst>
                                  <p:subTnLst>
                                    <p:set>
                                      <p:cBhvr override="childStyle">
                                        <p:cTn dur="1" fill="hold" display="0" masterRel="nextClick" afterEffect="1"/>
                                        <p:tgtEl>
                                          <p:spTgt spid="138"/>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right)">
                                      <p:cBhvr>
                                        <p:cTn id="45" dur="10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0"/>
                                        </p:tgtEl>
                                        <p:attrNameLst>
                                          <p:attrName>style.visibility</p:attrName>
                                        </p:attrNameLst>
                                      </p:cBhvr>
                                      <p:to>
                                        <p:strVal val="visible"/>
                                      </p:to>
                                    </p:set>
                                    <p:animEffect transition="in" filter="wipe(up)">
                                      <p:cBhvr>
                                        <p:cTn id="50" dur="1000"/>
                                        <p:tgtEl>
                                          <p:spTgt spid="140"/>
                                        </p:tgtEl>
                                      </p:cBhvr>
                                    </p:animEffect>
                                  </p:childTnLst>
                                  <p:subTnLst>
                                    <p:set>
                                      <p:cBhvr override="childStyle">
                                        <p:cTn dur="1" fill="hold" display="0" masterRel="nextClick" afterEffect="1"/>
                                        <p:tgtEl>
                                          <p:spTgt spid="14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left)">
                                      <p:cBhvr>
                                        <p:cTn id="55" dur="2000"/>
                                        <p:tgtEl>
                                          <p:spTgt spid="141"/>
                                        </p:tgtEl>
                                      </p:cBhvr>
                                    </p:animEffect>
                                  </p:childTnLst>
                                  <p:subTnLst>
                                    <p:set>
                                      <p:cBhvr override="childStyle">
                                        <p:cTn dur="1" fill="hold" display="0" masterRel="nextClick" afterEffect="1"/>
                                        <p:tgtEl>
                                          <p:spTgt spid="141"/>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32"/>
                                        </p:tgtEl>
                                        <p:attrNameLst>
                                          <p:attrName>style.visibility</p:attrName>
                                        </p:attrNameLst>
                                      </p:cBhvr>
                                      <p:to>
                                        <p:strVal val="visible"/>
                                      </p:to>
                                    </p:set>
                                    <p:animEffect transition="in" filter="wipe(up)">
                                      <p:cBhvr>
                                        <p:cTn id="60" dur="10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wipe(down)">
                                      <p:cBhvr>
                                        <p:cTn id="65" dur="1000"/>
                                        <p:tgtEl>
                                          <p:spTgt spid="133"/>
                                        </p:tgtEl>
                                      </p:cBhvr>
                                    </p:animEffect>
                                  </p:childTnLst>
                                </p:cTn>
                              </p:par>
                            </p:childTnLst>
                          </p:cTn>
                        </p:par>
                        <p:par>
                          <p:cTn id="66" fill="hold">
                            <p:stCondLst>
                              <p:cond delay="1000"/>
                            </p:stCondLst>
                            <p:childTnLst>
                              <p:par>
                                <p:cTn id="67" presetID="1" presetClass="entr" presetSubtype="0" fill="hold" nodeType="after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7" grpId="0" animBg="1"/>
      <p:bldP spid="137" grpId="1" animBg="1"/>
      <p:bldP spid="1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15938" y="1492630"/>
            <a:ext cx="3175533" cy="526732"/>
            <a:chOff x="722008" y="1303131"/>
            <a:chExt cx="3032092" cy="502940"/>
          </a:xfrm>
        </p:grpSpPr>
        <p:sp>
          <p:nvSpPr>
            <p:cNvPr id="18" name="流程图: 手动输入 6"/>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407438" y="1335871"/>
              <a:ext cx="217556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如何实现重传</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22" name="组合 21"/>
          <p:cNvGrpSpPr/>
          <p:nvPr/>
        </p:nvGrpSpPr>
        <p:grpSpPr>
          <a:xfrm>
            <a:off x="629529" y="2416381"/>
            <a:ext cx="6922738" cy="476221"/>
            <a:chOff x="1403750" y="3593123"/>
            <a:chExt cx="6922738" cy="476221"/>
          </a:xfrm>
        </p:grpSpPr>
        <p:grpSp>
          <p:nvGrpSpPr>
            <p:cNvPr id="23" name="组合 22"/>
            <p:cNvGrpSpPr/>
            <p:nvPr/>
          </p:nvGrpSpPr>
          <p:grpSpPr>
            <a:xfrm>
              <a:off x="1403750" y="3593123"/>
              <a:ext cx="490436" cy="476221"/>
              <a:chOff x="1403750" y="3593123"/>
              <a:chExt cx="808892" cy="785446"/>
            </a:xfrm>
          </p:grpSpPr>
          <p:sp>
            <p:nvSpPr>
              <p:cNvPr id="25" name="对话气泡: 椭圆形 2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p:cNvSpPr txBox="1">
              <a:spLocks noChangeArrowheads="1"/>
            </p:cNvSpPr>
            <p:nvPr/>
          </p:nvSpPr>
          <p:spPr bwMode="auto">
            <a:xfrm>
              <a:off x="1985932" y="3593123"/>
              <a:ext cx="6340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使用缓冲区缓存已发出但未收到反馈的报文段</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3" name="组合 52"/>
          <p:cNvGrpSpPr/>
          <p:nvPr/>
        </p:nvGrpSpPr>
        <p:grpSpPr>
          <a:xfrm>
            <a:off x="2313141" y="3706297"/>
            <a:ext cx="4081041" cy="1038726"/>
            <a:chOff x="1724819" y="2533650"/>
            <a:chExt cx="5704681" cy="1200150"/>
          </a:xfrm>
        </p:grpSpPr>
        <p:sp>
          <p:nvSpPr>
            <p:cNvPr id="54" name="矩形: 圆角 53"/>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2605499" y="2686523"/>
              <a:ext cx="4572880" cy="960139"/>
            </a:xfrm>
            <a:prstGeom prst="rect">
              <a:avLst/>
            </a:prstGeom>
            <a:noFill/>
          </p:spPr>
          <p:txBody>
            <a:bodyPr wrap="square" rtlCol="0">
              <a:spAutoFit/>
            </a:bodyPr>
            <a:lstStyle/>
            <a:p>
              <a:r>
                <a:rPr lang="zh-CN" altLang="en-US" sz="2400" dirty="0">
                  <a:solidFill>
                    <a:srgbClr val="FF0000"/>
                  </a:solidFill>
                  <a:latin typeface="思源黑体 CN Medium" panose="020B0600000000000000" pitchFamily="34" charset="-122"/>
                  <a:ea typeface="思源黑体 CN Medium" panose="020B0600000000000000" pitchFamily="34" charset="-122"/>
                </a:rPr>
                <a:t>新的问题</a:t>
              </a:r>
              <a:endParaRPr lang="zh-CN" altLang="en-US" sz="2400" dirty="0">
                <a:solidFill>
                  <a:srgbClr val="FF0000"/>
                </a:solidFill>
                <a:latin typeface="思源黑体 CN Medium" panose="020B0600000000000000" pitchFamily="34" charset="-122"/>
                <a:ea typeface="思源黑体 CN Medium" panose="020B0600000000000000" pitchFamily="34" charset="-122"/>
              </a:endParaRPr>
            </a:p>
            <a:p>
              <a:r>
                <a:rPr lang="zh-CN" altLang="en-US" sz="2400" dirty="0">
                  <a:latin typeface="思源黑体 CN Medium" panose="020B0600000000000000" pitchFamily="34" charset="-122"/>
                  <a:ea typeface="思源黑体 CN Medium" panose="020B0600000000000000" pitchFamily="34" charset="-122"/>
                </a:rPr>
                <a:t>需要多大的缓冲区呢？</a:t>
              </a:r>
              <a:endParaRPr lang="zh-CN" altLang="en-US" sz="2400" dirty="0">
                <a:latin typeface="思源黑体 CN Medium" panose="020B0600000000000000" pitchFamily="34" charset="-122"/>
                <a:ea typeface="思源黑体 CN Medium" panose="020B0600000000000000" pitchFamily="34" charset="-122"/>
              </a:endParaRPr>
            </a:p>
          </p:txBody>
        </p:sp>
        <p:sp>
          <p:nvSpPr>
            <p:cNvPr id="56" name="矩形: 圆角 55"/>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28261" y="3195579"/>
            <a:ext cx="1666322" cy="1666322"/>
          </a:xfrm>
          <a:prstGeom prst="rect">
            <a:avLst/>
          </a:prstGeom>
        </p:spPr>
      </p:pic>
      <p:grpSp>
        <p:nvGrpSpPr>
          <p:cNvPr id="58" name="组合 57"/>
          <p:cNvGrpSpPr/>
          <p:nvPr/>
        </p:nvGrpSpPr>
        <p:grpSpPr>
          <a:xfrm>
            <a:off x="629529" y="5102004"/>
            <a:ext cx="7176738" cy="476221"/>
            <a:chOff x="1403750" y="3593123"/>
            <a:chExt cx="7176738" cy="476221"/>
          </a:xfrm>
        </p:grpSpPr>
        <p:grpSp>
          <p:nvGrpSpPr>
            <p:cNvPr id="59" name="组合 58"/>
            <p:cNvGrpSpPr/>
            <p:nvPr/>
          </p:nvGrpSpPr>
          <p:grpSpPr>
            <a:xfrm>
              <a:off x="1403750" y="3593123"/>
              <a:ext cx="490436" cy="476221"/>
              <a:chOff x="1403750" y="3593123"/>
              <a:chExt cx="808892" cy="785446"/>
            </a:xfrm>
          </p:grpSpPr>
          <p:sp>
            <p:nvSpPr>
              <p:cNvPr id="61" name="对话气泡: 椭圆形 6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接收方和发送方各一个报文段大小的缓冲区即可</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3" name="组合 32"/>
          <p:cNvGrpSpPr/>
          <p:nvPr/>
        </p:nvGrpSpPr>
        <p:grpSpPr>
          <a:xfrm>
            <a:off x="430213" y="0"/>
            <a:ext cx="6614890" cy="1428589"/>
            <a:chOff x="551030" y="-368704"/>
            <a:chExt cx="6614890" cy="1428589"/>
          </a:xfrm>
        </p:grpSpPr>
        <p:grpSp>
          <p:nvGrpSpPr>
            <p:cNvPr id="34" name="组合 33"/>
            <p:cNvGrpSpPr/>
            <p:nvPr/>
          </p:nvGrpSpPr>
          <p:grpSpPr>
            <a:xfrm>
              <a:off x="1201632" y="303925"/>
              <a:ext cx="5964288" cy="709466"/>
              <a:chOff x="1839059" y="967769"/>
              <a:chExt cx="5964288" cy="709466"/>
            </a:xfrm>
          </p:grpSpPr>
          <p:sp>
            <p:nvSpPr>
              <p:cNvPr id="36"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7" name="文本框 36"/>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5" name="图片 34"/>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par>
                                <p:cTn id="23" presetID="12" presetClass="entr" presetSubtype="8"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p:tgtEl>
                                          <p:spTgt spid="53"/>
                                        </p:tgtEl>
                                        <p:attrNameLst>
                                          <p:attrName>ppt_x</p:attrName>
                                        </p:attrNameLst>
                                      </p:cBhvr>
                                      <p:tavLst>
                                        <p:tav tm="0">
                                          <p:val>
                                            <p:strVal val="#ppt_x-#ppt_w*1.125000"/>
                                          </p:val>
                                        </p:tav>
                                        <p:tav tm="100000">
                                          <p:val>
                                            <p:strVal val="#ppt_x"/>
                                          </p:val>
                                        </p:tav>
                                      </p:tavLst>
                                    </p:anim>
                                    <p:animEffect transition="in" filter="wipe(right)">
                                      <p:cBhvr>
                                        <p:cTn id="26" dur="500"/>
                                        <p:tgtEl>
                                          <p:spTgt spid="53"/>
                                        </p:tgtEl>
                                      </p:cBhvr>
                                    </p:animEffect>
                                  </p:childTnLst>
                                </p:cTn>
                              </p:par>
                              <p:par>
                                <p:cTn id="27" presetID="22" presetClass="entr" presetSubtype="8" fill="hold" nodeType="withEffect">
                                  <p:stCondLst>
                                    <p:cond delay="400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8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15938" y="1514317"/>
            <a:ext cx="3175533" cy="526732"/>
            <a:chOff x="722008" y="1303131"/>
            <a:chExt cx="3032092" cy="502940"/>
          </a:xfrm>
        </p:grpSpPr>
        <p:sp>
          <p:nvSpPr>
            <p:cNvPr id="18" name="流程图: 手动输入 6"/>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407438" y="1335871"/>
              <a:ext cx="217556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新的问题</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53" name="组合 52"/>
          <p:cNvGrpSpPr/>
          <p:nvPr/>
        </p:nvGrpSpPr>
        <p:grpSpPr>
          <a:xfrm>
            <a:off x="2044415" y="2741520"/>
            <a:ext cx="4506970" cy="816490"/>
            <a:chOff x="1724819" y="2533650"/>
            <a:chExt cx="5704681" cy="1200150"/>
          </a:xfrm>
        </p:grpSpPr>
        <p:sp>
          <p:nvSpPr>
            <p:cNvPr id="54" name="矩形: 圆角 53"/>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2265988" y="2833875"/>
              <a:ext cx="5096838" cy="678596"/>
            </a:xfrm>
            <a:prstGeom prst="rect">
              <a:avLst/>
            </a:prstGeom>
            <a:noFill/>
          </p:spPr>
          <p:txBody>
            <a:bodyPr wrap="square" rtlCol="0">
              <a:spAutoFit/>
            </a:bodyPr>
            <a:lstStyle/>
            <a:p>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ACK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NAK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分组也可能受损</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6" name="矩形: 圆角 55"/>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59535" y="1995293"/>
            <a:ext cx="1666322" cy="1666322"/>
          </a:xfrm>
          <a:prstGeom prst="rect">
            <a:avLst/>
          </a:prstGeom>
        </p:spPr>
      </p:pic>
      <p:grpSp>
        <p:nvGrpSpPr>
          <p:cNvPr id="58" name="组合 57"/>
          <p:cNvGrpSpPr/>
          <p:nvPr/>
        </p:nvGrpSpPr>
        <p:grpSpPr>
          <a:xfrm>
            <a:off x="1006045" y="4240240"/>
            <a:ext cx="7176738" cy="476221"/>
            <a:chOff x="1403750" y="3593123"/>
            <a:chExt cx="7176738" cy="476221"/>
          </a:xfrm>
        </p:grpSpPr>
        <p:grpSp>
          <p:nvGrpSpPr>
            <p:cNvPr id="59" name="组合 58"/>
            <p:cNvGrpSpPr/>
            <p:nvPr/>
          </p:nvGrpSpPr>
          <p:grpSpPr>
            <a:xfrm>
              <a:off x="1403750" y="3593123"/>
              <a:ext cx="490436" cy="476221"/>
              <a:chOff x="1403750" y="3593123"/>
              <a:chExt cx="808892" cy="785446"/>
            </a:xfrm>
          </p:grpSpPr>
          <p:sp>
            <p:nvSpPr>
              <p:cNvPr id="61" name="对话气泡: 椭圆形 6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是不合适的</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3" name="组合 32"/>
          <p:cNvGrpSpPr/>
          <p:nvPr/>
        </p:nvGrpSpPr>
        <p:grpSpPr>
          <a:xfrm>
            <a:off x="515938" y="3661615"/>
            <a:ext cx="3614188" cy="526732"/>
            <a:chOff x="722008" y="1303131"/>
            <a:chExt cx="3450933" cy="502940"/>
          </a:xfrm>
        </p:grpSpPr>
        <p:sp>
          <p:nvSpPr>
            <p:cNvPr id="34" name="流程图: 手动输入 6"/>
            <p:cNvSpPr/>
            <p:nvPr/>
          </p:nvSpPr>
          <p:spPr>
            <a:xfrm rot="5400000" flipV="1">
              <a:off x="2278934" y="16203"/>
              <a:ext cx="475861" cy="30565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5" name="组合 34"/>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407438" y="1335871"/>
              <a:ext cx="276550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解决问题的思路</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39" name="组合 38"/>
          <p:cNvGrpSpPr/>
          <p:nvPr/>
        </p:nvGrpSpPr>
        <p:grpSpPr>
          <a:xfrm>
            <a:off x="1021954" y="4818953"/>
            <a:ext cx="9179046" cy="476221"/>
            <a:chOff x="1403750" y="3593123"/>
            <a:chExt cx="9179046" cy="476221"/>
          </a:xfrm>
        </p:grpSpPr>
        <p:grpSp>
          <p:nvGrpSpPr>
            <p:cNvPr id="40" name="组合 39"/>
            <p:cNvGrpSpPr/>
            <p:nvPr/>
          </p:nvGrpSpPr>
          <p:grpSpPr>
            <a:xfrm>
              <a:off x="1403750" y="3593123"/>
              <a:ext cx="490436" cy="476221"/>
              <a:chOff x="1403750" y="3593123"/>
              <a:chExt cx="808892" cy="785446"/>
            </a:xfrm>
          </p:grpSpPr>
          <p:sp>
            <p:nvSpPr>
              <p:cNvPr id="42" name="对话气泡: 椭圆形 4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p:cNvSpPr txBox="1">
              <a:spLocks noChangeArrowheads="1"/>
            </p:cNvSpPr>
            <p:nvPr/>
          </p:nvSpPr>
          <p:spPr bwMode="auto">
            <a:xfrm>
              <a:off x="1985932" y="3593123"/>
              <a:ext cx="8596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可能导致接收方重复收到分组</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4" name="Text Box 79"/>
          <p:cNvSpPr txBox="1">
            <a:spLocks noChangeArrowheads="1"/>
          </p:cNvSpPr>
          <p:nvPr/>
        </p:nvSpPr>
        <p:spPr bwMode="auto">
          <a:xfrm>
            <a:off x="1227620" y="5689629"/>
            <a:ext cx="640931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对分组进行编号，便于接收方识别重复分组</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5" name="组合 44"/>
          <p:cNvGrpSpPr/>
          <p:nvPr/>
        </p:nvGrpSpPr>
        <p:grpSpPr>
          <a:xfrm>
            <a:off x="430213" y="0"/>
            <a:ext cx="6614890" cy="1428589"/>
            <a:chOff x="551030" y="-368704"/>
            <a:chExt cx="6614890" cy="1428589"/>
          </a:xfrm>
        </p:grpSpPr>
        <p:grpSp>
          <p:nvGrpSpPr>
            <p:cNvPr id="46" name="组合 45"/>
            <p:cNvGrpSpPr/>
            <p:nvPr/>
          </p:nvGrpSpPr>
          <p:grpSpPr>
            <a:xfrm>
              <a:off x="1201632" y="303925"/>
              <a:ext cx="5964288" cy="709466"/>
              <a:chOff x="1839059" y="967769"/>
              <a:chExt cx="5964288" cy="709466"/>
            </a:xfrm>
          </p:grpSpPr>
          <p:sp>
            <p:nvSpPr>
              <p:cNvPr id="48"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9" name="文本框 48"/>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7" name="图片 4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par>
                                <p:cTn id="18" presetID="12" presetClass="entr" presetSubtype="8"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p:tgtEl>
                                          <p:spTgt spid="53"/>
                                        </p:tgtEl>
                                        <p:attrNameLst>
                                          <p:attrName>ppt_x</p:attrName>
                                        </p:attrNameLst>
                                      </p:cBhvr>
                                      <p:tavLst>
                                        <p:tav tm="0">
                                          <p:val>
                                            <p:strVal val="#ppt_x-#ppt_w*1.125000"/>
                                          </p:val>
                                        </p:tav>
                                        <p:tav tm="100000">
                                          <p:val>
                                            <p:strVal val="#ppt_x"/>
                                          </p:val>
                                        </p:tav>
                                      </p:tavLst>
                                    </p:anim>
                                    <p:animEffect transition="in" filter="wipe(right)">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left)">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430213" y="0"/>
            <a:ext cx="6614890" cy="1428589"/>
            <a:chOff x="551030" y="-368704"/>
            <a:chExt cx="6614890" cy="1428589"/>
          </a:xfrm>
        </p:grpSpPr>
        <p:grpSp>
          <p:nvGrpSpPr>
            <p:cNvPr id="50" name="组合 49"/>
            <p:cNvGrpSpPr/>
            <p:nvPr/>
          </p:nvGrpSpPr>
          <p:grpSpPr>
            <a:xfrm>
              <a:off x="1201632" y="303925"/>
              <a:ext cx="5964288" cy="709466"/>
              <a:chOff x="1839059" y="967769"/>
              <a:chExt cx="5964288" cy="709466"/>
            </a:xfrm>
          </p:grpSpPr>
          <p:sp>
            <p:nvSpPr>
              <p:cNvPr id="52"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3" name="文本框 52"/>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1" name="图片 5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54" name="Freeform 24"/>
          <p:cNvSpPr/>
          <p:nvPr/>
        </p:nvSpPr>
        <p:spPr bwMode="auto">
          <a:xfrm>
            <a:off x="3478213" y="5479572"/>
            <a:ext cx="1606550"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5" name="组合 54"/>
          <p:cNvGrpSpPr/>
          <p:nvPr/>
        </p:nvGrpSpPr>
        <p:grpSpPr>
          <a:xfrm>
            <a:off x="4775201" y="4814409"/>
            <a:ext cx="1117600" cy="909638"/>
            <a:chOff x="4775201" y="4814409"/>
            <a:chExt cx="1117600" cy="909638"/>
          </a:xfrm>
        </p:grpSpPr>
        <p:sp>
          <p:nvSpPr>
            <p:cNvPr id="56" name="Oval 4"/>
            <p:cNvSpPr>
              <a:spLocks noChangeArrowheads="1"/>
            </p:cNvSpPr>
            <p:nvPr/>
          </p:nvSpPr>
          <p:spPr bwMode="auto">
            <a:xfrm>
              <a:off x="4983163" y="4814409"/>
              <a:ext cx="879475" cy="838200"/>
            </a:xfrm>
            <a:prstGeom prst="ellipse">
              <a:avLst/>
            </a:prstGeom>
            <a:solidFill>
              <a:schemeClr val="accent2"/>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7" name="Group 36"/>
            <p:cNvGrpSpPr/>
            <p:nvPr/>
          </p:nvGrpSpPr>
          <p:grpSpPr bwMode="auto">
            <a:xfrm>
              <a:off x="4775201" y="4900134"/>
              <a:ext cx="1117600" cy="823913"/>
              <a:chOff x="4184" y="2812"/>
              <a:chExt cx="704" cy="519"/>
            </a:xfrm>
          </p:grpSpPr>
          <p:sp>
            <p:nvSpPr>
              <p:cNvPr id="58" name="Oval 37"/>
              <p:cNvSpPr>
                <a:spLocks noChangeArrowheads="1"/>
              </p:cNvSpPr>
              <p:nvPr/>
            </p:nvSpPr>
            <p:spPr bwMode="auto">
              <a:xfrm>
                <a:off x="4242" y="2812"/>
                <a:ext cx="567" cy="519"/>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Text Box 38"/>
              <p:cNvSpPr txBox="1">
                <a:spLocks noChangeArrowheads="1"/>
              </p:cNvSpPr>
              <p:nvPr/>
            </p:nvSpPr>
            <p:spPr bwMode="auto">
              <a:xfrm>
                <a:off x="4184"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60" name="组合 59"/>
          <p:cNvGrpSpPr/>
          <p:nvPr/>
        </p:nvGrpSpPr>
        <p:grpSpPr>
          <a:xfrm>
            <a:off x="515938" y="1514317"/>
            <a:ext cx="4532312" cy="526730"/>
            <a:chOff x="722008" y="1303131"/>
            <a:chExt cx="4327584" cy="502938"/>
          </a:xfrm>
        </p:grpSpPr>
        <p:sp>
          <p:nvSpPr>
            <p:cNvPr id="61" name="流程图: 手动输入 6"/>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62" name="组合 61"/>
            <p:cNvGrpSpPr/>
            <p:nvPr/>
          </p:nvGrpSpPr>
          <p:grpSpPr>
            <a:xfrm>
              <a:off x="722008" y="1303131"/>
              <a:ext cx="546594" cy="475865"/>
              <a:chOff x="708742" y="1296102"/>
              <a:chExt cx="454744" cy="283828"/>
            </a:xfrm>
          </p:grpSpPr>
          <p:sp>
            <p:nvSpPr>
              <p:cNvPr id="64" name="平行四边形 63"/>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p:cNvSpPr txBox="1">
              <a:spLocks noChangeArrowheads="1"/>
            </p:cNvSpPr>
            <p:nvPr/>
          </p:nvSpPr>
          <p:spPr bwMode="auto">
            <a:xfrm>
              <a:off x="1407438" y="1335869"/>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的发送方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6" name="组合 65"/>
          <p:cNvGrpSpPr/>
          <p:nvPr/>
        </p:nvGrpSpPr>
        <p:grpSpPr>
          <a:xfrm>
            <a:off x="3001963" y="1964847"/>
            <a:ext cx="4005263" cy="712787"/>
            <a:chOff x="3001963" y="1964847"/>
            <a:chExt cx="4005263" cy="712787"/>
          </a:xfrm>
        </p:grpSpPr>
        <p:sp>
          <p:nvSpPr>
            <p:cNvPr id="67" name="Text Box 10"/>
            <p:cNvSpPr txBox="1">
              <a:spLocks noChangeArrowheads="1"/>
            </p:cNvSpPr>
            <p:nvPr/>
          </p:nvSpPr>
          <p:spPr bwMode="auto">
            <a:xfrm>
              <a:off x="3001963" y="2277584"/>
              <a:ext cx="4005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Text Box 11"/>
            <p:cNvSpPr txBox="1">
              <a:spLocks noChangeArrowheads="1"/>
            </p:cNvSpPr>
            <p:nvPr/>
          </p:nvSpPr>
          <p:spPr bwMode="auto">
            <a:xfrm>
              <a:off x="3016251" y="196484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rdt_send(data)</a:t>
              </a: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Line 12"/>
            <p:cNvSpPr>
              <a:spLocks noChangeShapeType="1"/>
            </p:cNvSpPr>
            <p:nvPr/>
          </p:nvSpPr>
          <p:spPr bwMode="auto">
            <a:xfrm>
              <a:off x="3133726" y="2329972"/>
              <a:ext cx="273526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0" name="组合 69"/>
          <p:cNvGrpSpPr/>
          <p:nvPr/>
        </p:nvGrpSpPr>
        <p:grpSpPr>
          <a:xfrm>
            <a:off x="2471738" y="2961797"/>
            <a:ext cx="1292225" cy="881062"/>
            <a:chOff x="2471738" y="2961797"/>
            <a:chExt cx="1292225" cy="881062"/>
          </a:xfrm>
        </p:grpSpPr>
        <p:sp>
          <p:nvSpPr>
            <p:cNvPr id="71" name="Oval 7"/>
            <p:cNvSpPr>
              <a:spLocks noChangeArrowheads="1"/>
            </p:cNvSpPr>
            <p:nvPr/>
          </p:nvSpPr>
          <p:spPr bwMode="auto">
            <a:xfrm>
              <a:off x="2884488" y="2985609"/>
              <a:ext cx="879475" cy="838200"/>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Oval 8"/>
            <p:cNvSpPr>
              <a:spLocks noChangeArrowheads="1"/>
            </p:cNvSpPr>
            <p:nvPr/>
          </p:nvSpPr>
          <p:spPr bwMode="auto">
            <a:xfrm>
              <a:off x="2746376" y="3006247"/>
              <a:ext cx="901700" cy="836612"/>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9"/>
            <p:cNvSpPr txBox="1">
              <a:spLocks noChangeArrowheads="1"/>
            </p:cNvSpPr>
            <p:nvPr/>
          </p:nvSpPr>
          <p:spPr bwMode="auto">
            <a:xfrm>
              <a:off x="2658544" y="3095147"/>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endPar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Line 13"/>
            <p:cNvSpPr>
              <a:spLocks noChangeShapeType="1"/>
            </p:cNvSpPr>
            <p:nvPr/>
          </p:nvSpPr>
          <p:spPr bwMode="auto">
            <a:xfrm>
              <a:off x="2471738" y="2961797"/>
              <a:ext cx="377825" cy="190500"/>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5" name="Freeform 18"/>
          <p:cNvSpPr/>
          <p:nvPr/>
        </p:nvSpPr>
        <p:spPr bwMode="auto">
          <a:xfrm flipV="1">
            <a:off x="3303588" y="2831622"/>
            <a:ext cx="1482725" cy="22066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6" name="组合 75"/>
          <p:cNvGrpSpPr/>
          <p:nvPr/>
        </p:nvGrpSpPr>
        <p:grpSpPr>
          <a:xfrm>
            <a:off x="4579938" y="2815747"/>
            <a:ext cx="1354138" cy="1003300"/>
            <a:chOff x="4579938" y="2815747"/>
            <a:chExt cx="1354138" cy="1003300"/>
          </a:xfrm>
        </p:grpSpPr>
        <p:grpSp>
          <p:nvGrpSpPr>
            <p:cNvPr id="77" name="组合 76"/>
            <p:cNvGrpSpPr/>
            <p:nvPr/>
          </p:nvGrpSpPr>
          <p:grpSpPr>
            <a:xfrm>
              <a:off x="4579938" y="2909409"/>
              <a:ext cx="1089025" cy="909638"/>
              <a:chOff x="4579938" y="2909409"/>
              <a:chExt cx="1089025" cy="909638"/>
            </a:xfrm>
          </p:grpSpPr>
          <p:sp>
            <p:nvSpPr>
              <p:cNvPr id="79" name="Oval 5"/>
              <p:cNvSpPr>
                <a:spLocks noChangeArrowheads="1"/>
              </p:cNvSpPr>
              <p:nvPr/>
            </p:nvSpPr>
            <p:spPr bwMode="auto">
              <a:xfrm>
                <a:off x="4789488" y="2909409"/>
                <a:ext cx="879475" cy="838200"/>
              </a:xfrm>
              <a:prstGeom prst="ellipse">
                <a:avLst/>
              </a:prstGeom>
              <a:solidFill>
                <a:srgbClr val="92D05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Group 15"/>
              <p:cNvGrpSpPr/>
              <p:nvPr/>
            </p:nvGrpSpPr>
            <p:grpSpPr bwMode="auto">
              <a:xfrm>
                <a:off x="4579938" y="2953859"/>
                <a:ext cx="1089025" cy="865188"/>
                <a:chOff x="2848" y="1499"/>
                <a:chExt cx="660" cy="510"/>
              </a:xfrm>
            </p:grpSpPr>
            <p:sp>
              <p:nvSpPr>
                <p:cNvPr id="81" name="Oval 16"/>
                <p:cNvSpPr>
                  <a:spLocks noChangeArrowheads="1"/>
                </p:cNvSpPr>
                <p:nvPr/>
              </p:nvSpPr>
              <p:spPr bwMode="auto">
                <a:xfrm>
                  <a:off x="2893" y="1499"/>
                  <a:ext cx="568" cy="510"/>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17"/>
                <p:cNvSpPr txBox="1">
                  <a:spLocks noChangeArrowheads="1"/>
                </p:cNvSpPr>
                <p:nvPr/>
              </p:nvSpPr>
              <p:spPr bwMode="auto">
                <a:xfrm>
                  <a:off x="2848" y="1535"/>
                  <a:ext cx="660" cy="38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endPar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78" name="Freeform 19"/>
            <p:cNvSpPr/>
            <p:nvPr/>
          </p:nvSpPr>
          <p:spPr bwMode="auto">
            <a:xfrm rot="20242820">
              <a:off x="5467351" y="2815747"/>
              <a:ext cx="466725" cy="685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3" name="组合 82"/>
          <p:cNvGrpSpPr/>
          <p:nvPr/>
        </p:nvGrpSpPr>
        <p:grpSpPr>
          <a:xfrm>
            <a:off x="5753101" y="2620484"/>
            <a:ext cx="2563812" cy="1157288"/>
            <a:chOff x="5753101" y="2620484"/>
            <a:chExt cx="2563812" cy="1157288"/>
          </a:xfrm>
        </p:grpSpPr>
        <p:sp>
          <p:nvSpPr>
            <p:cNvPr id="84" name="Text Box 20"/>
            <p:cNvSpPr txBox="1">
              <a:spLocks noChangeArrowheads="1"/>
            </p:cNvSpPr>
            <p:nvPr/>
          </p:nvSpPr>
          <p:spPr bwMode="auto">
            <a:xfrm>
              <a:off x="5791201" y="337772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Text Box 21"/>
            <p:cNvSpPr txBox="1">
              <a:spLocks noChangeArrowheads="1"/>
            </p:cNvSpPr>
            <p:nvPr/>
          </p:nvSpPr>
          <p:spPr bwMode="auto">
            <a:xfrm>
              <a:off x="5753101" y="2620484"/>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&amp;&amp;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isNAK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Line 22"/>
            <p:cNvSpPr>
              <a:spLocks noChangeShapeType="1"/>
            </p:cNvSpPr>
            <p:nvPr/>
          </p:nvSpPr>
          <p:spPr bwMode="auto">
            <a:xfrm>
              <a:off x="5922963" y="3417409"/>
              <a:ext cx="1433513"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7" name="Freeform 23"/>
          <p:cNvSpPr/>
          <p:nvPr/>
        </p:nvSpPr>
        <p:spPr bwMode="auto">
          <a:xfrm rot="16200000" flipV="1">
            <a:off x="2079626" y="4192109"/>
            <a:ext cx="1266825" cy="12382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Freeform 25"/>
          <p:cNvSpPr/>
          <p:nvPr/>
        </p:nvSpPr>
        <p:spPr bwMode="auto">
          <a:xfrm rot="5400000" flipH="1" flipV="1">
            <a:off x="4848225" y="4139722"/>
            <a:ext cx="1363663" cy="204788"/>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9" name="组合 88"/>
          <p:cNvGrpSpPr/>
          <p:nvPr/>
        </p:nvGrpSpPr>
        <p:grpSpPr>
          <a:xfrm>
            <a:off x="3179763" y="5636734"/>
            <a:ext cx="3763963" cy="933949"/>
            <a:chOff x="3179763" y="5636734"/>
            <a:chExt cx="3763963" cy="933949"/>
          </a:xfrm>
        </p:grpSpPr>
        <p:sp>
          <p:nvSpPr>
            <p:cNvPr id="90" name="Text Box 26"/>
            <p:cNvSpPr txBox="1">
              <a:spLocks noChangeArrowheads="1"/>
            </p:cNvSpPr>
            <p:nvPr/>
          </p:nvSpPr>
          <p:spPr bwMode="auto">
            <a:xfrm>
              <a:off x="3179763" y="5935683"/>
              <a:ext cx="37639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Text Box 27"/>
            <p:cNvSpPr txBox="1">
              <a:spLocks noChangeArrowheads="1"/>
            </p:cNvSpPr>
            <p:nvPr/>
          </p:nvSpPr>
          <p:spPr bwMode="auto">
            <a:xfrm>
              <a:off x="3249613" y="563673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(data)</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Line 28"/>
            <p:cNvSpPr>
              <a:spLocks noChangeShapeType="1"/>
            </p:cNvSpPr>
            <p:nvPr/>
          </p:nvSpPr>
          <p:spPr bwMode="auto">
            <a:xfrm>
              <a:off x="3297238" y="5989159"/>
              <a:ext cx="29035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3" name="组合 92"/>
          <p:cNvGrpSpPr/>
          <p:nvPr/>
        </p:nvGrpSpPr>
        <p:grpSpPr>
          <a:xfrm>
            <a:off x="573088" y="5101747"/>
            <a:ext cx="2011363" cy="1093787"/>
            <a:chOff x="573088" y="5101747"/>
            <a:chExt cx="2011363" cy="1093787"/>
          </a:xfrm>
        </p:grpSpPr>
        <p:sp>
          <p:nvSpPr>
            <p:cNvPr id="94" name="Text Box 31"/>
            <p:cNvSpPr txBox="1">
              <a:spLocks noChangeArrowheads="1"/>
            </p:cNvSpPr>
            <p:nvPr/>
          </p:nvSpPr>
          <p:spPr bwMode="auto">
            <a:xfrm>
              <a:off x="598488" y="591930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Text Box 32"/>
            <p:cNvSpPr txBox="1">
              <a:spLocks noChangeArrowheads="1"/>
            </p:cNvSpPr>
            <p:nvPr/>
          </p:nvSpPr>
          <p:spPr bwMode="auto">
            <a:xfrm>
              <a:off x="573088" y="5101747"/>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 corrupt(rcvpkt) ||</a:t>
              </a: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isNAK(rcvpkt) )</a:t>
              </a: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Line 33"/>
            <p:cNvSpPr>
              <a:spLocks noChangeShapeType="1"/>
            </p:cNvSpPr>
            <p:nvPr/>
          </p:nvSpPr>
          <p:spPr bwMode="auto">
            <a:xfrm>
              <a:off x="688976" y="5927247"/>
              <a:ext cx="155733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p:cNvGrpSpPr/>
          <p:nvPr/>
        </p:nvGrpSpPr>
        <p:grpSpPr>
          <a:xfrm>
            <a:off x="2298701" y="4814409"/>
            <a:ext cx="1289050" cy="1200150"/>
            <a:chOff x="2298701" y="4814409"/>
            <a:chExt cx="1289050" cy="1200150"/>
          </a:xfrm>
        </p:grpSpPr>
        <p:sp>
          <p:nvSpPr>
            <p:cNvPr id="98" name="Oval 6"/>
            <p:cNvSpPr>
              <a:spLocks noChangeArrowheads="1"/>
            </p:cNvSpPr>
            <p:nvPr/>
          </p:nvSpPr>
          <p:spPr bwMode="auto">
            <a:xfrm>
              <a:off x="2697163" y="4814409"/>
              <a:ext cx="879475" cy="838200"/>
            </a:xfrm>
            <a:prstGeom prst="ellipse">
              <a:avLst/>
            </a:prstGeom>
            <a:solidFill>
              <a:srgbClr val="009FF6"/>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39"/>
            <p:cNvGrpSpPr/>
            <p:nvPr/>
          </p:nvGrpSpPr>
          <p:grpSpPr bwMode="auto">
            <a:xfrm>
              <a:off x="2541588" y="4846159"/>
              <a:ext cx="1046163" cy="823913"/>
              <a:chOff x="4916" y="3266"/>
              <a:chExt cx="659" cy="519"/>
            </a:xfrm>
          </p:grpSpPr>
          <p:sp>
            <p:nvSpPr>
              <p:cNvPr id="101" name="Oval 40"/>
              <p:cNvSpPr>
                <a:spLocks noChangeArrowheads="1"/>
              </p:cNvSpPr>
              <p:nvPr/>
            </p:nvSpPr>
            <p:spPr bwMode="auto">
              <a:xfrm>
                <a:off x="4957" y="3266"/>
                <a:ext cx="567" cy="519"/>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41"/>
              <p:cNvSpPr txBox="1">
                <a:spLocks noChangeArrowheads="1"/>
              </p:cNvSpPr>
              <p:nvPr/>
            </p:nvSpPr>
            <p:spPr bwMode="auto">
              <a:xfrm>
                <a:off x="4916" y="3304"/>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00" name="Freeform 14"/>
            <p:cNvSpPr/>
            <p:nvPr/>
          </p:nvSpPr>
          <p:spPr bwMode="auto">
            <a:xfrm rot="14610547">
              <a:off x="2057401" y="5303359"/>
              <a:ext cx="9525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3" name="组合 102"/>
          <p:cNvGrpSpPr/>
          <p:nvPr/>
        </p:nvGrpSpPr>
        <p:grpSpPr>
          <a:xfrm>
            <a:off x="5629276" y="3914297"/>
            <a:ext cx="2159000" cy="1118016"/>
            <a:chOff x="5629276" y="3914297"/>
            <a:chExt cx="2159000" cy="1118016"/>
          </a:xfrm>
        </p:grpSpPr>
        <p:sp>
          <p:nvSpPr>
            <p:cNvPr id="104" name="Text Box 29"/>
            <p:cNvSpPr txBox="1">
              <a:spLocks noChangeArrowheads="1"/>
            </p:cNvSpPr>
            <p:nvPr/>
          </p:nvSpPr>
          <p:spPr bwMode="auto">
            <a:xfrm>
              <a:off x="5629276" y="3914297"/>
              <a:ext cx="2159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Line 30"/>
            <p:cNvSpPr>
              <a:spLocks noChangeShapeType="1"/>
            </p:cNvSpPr>
            <p:nvPr/>
          </p:nvSpPr>
          <p:spPr bwMode="auto">
            <a:xfrm>
              <a:off x="5699126" y="4684234"/>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Text Box 42"/>
            <p:cNvSpPr txBox="1">
              <a:spLocks noChangeArrowheads="1"/>
            </p:cNvSpPr>
            <p:nvPr/>
          </p:nvSpPr>
          <p:spPr bwMode="auto">
            <a:xfrm>
              <a:off x="6080773" y="4693759"/>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endParaRPr lang="en-US" altLang="zh-CN" sz="1600" dirty="0">
                <a:latin typeface="Symbol" panose="05050102010706020507" pitchFamily="18" charset="2"/>
                <a:ea typeface="MS PGothic" panose="020B0600070205080204" pitchFamily="34" charset="-128"/>
              </a:endParaRPr>
            </a:p>
          </p:txBody>
        </p:sp>
      </p:grpSp>
      <p:grpSp>
        <p:nvGrpSpPr>
          <p:cNvPr id="107" name="组合 106"/>
          <p:cNvGrpSpPr/>
          <p:nvPr/>
        </p:nvGrpSpPr>
        <p:grpSpPr>
          <a:xfrm>
            <a:off x="515938" y="3715859"/>
            <a:ext cx="2109788" cy="1191042"/>
            <a:chOff x="515938" y="3715859"/>
            <a:chExt cx="2109788" cy="1191042"/>
          </a:xfrm>
        </p:grpSpPr>
        <p:sp>
          <p:nvSpPr>
            <p:cNvPr id="108" name="Text Box 34"/>
            <p:cNvSpPr txBox="1">
              <a:spLocks noChangeArrowheads="1"/>
            </p:cNvSpPr>
            <p:nvPr/>
          </p:nvSpPr>
          <p:spPr bwMode="auto">
            <a:xfrm>
              <a:off x="515938" y="3715859"/>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t>
              </a: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notcorrupt(rcvpkt) </a:t>
              </a: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isACK(rcvpkt)</a:t>
              </a:r>
              <a:r>
                <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Line 35"/>
            <p:cNvSpPr>
              <a:spLocks noChangeShapeType="1"/>
            </p:cNvSpPr>
            <p:nvPr/>
          </p:nvSpPr>
          <p:spPr bwMode="auto">
            <a:xfrm>
              <a:off x="660401" y="4554059"/>
              <a:ext cx="173831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Text Box 43"/>
            <p:cNvSpPr txBox="1">
              <a:spLocks noChangeArrowheads="1"/>
            </p:cNvSpPr>
            <p:nvPr/>
          </p:nvSpPr>
          <p:spPr bwMode="auto">
            <a:xfrm>
              <a:off x="1230960" y="456834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endParaRPr lang="en-US" altLang="zh-CN" sz="1600" dirty="0">
                <a:latin typeface="Symbol" panose="05050102010706020507" pitchFamily="18" charset="2"/>
                <a:ea typeface="MS PGothic" panose="020B0600070205080204" pitchFamily="3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up)">
                                      <p:cBhvr>
                                        <p:cTn id="26" dur="500"/>
                                        <p:tgtEl>
                                          <p:spTgt spid="76"/>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ipe(up)">
                                      <p:cBhvr>
                                        <p:cTn id="33" dur="500"/>
                                        <p:tgtEl>
                                          <p:spTgt spid="88"/>
                                        </p:tgtEl>
                                      </p:cBhvr>
                                    </p:animEffect>
                                  </p:childTnLst>
                                </p:cTn>
                              </p:par>
                              <p:par>
                                <p:cTn id="34" presetID="10" presetClass="entr" presetSubtype="0" fill="hold"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up)">
                                      <p:cBhvr>
                                        <p:cTn id="40" dur="500"/>
                                        <p:tgtEl>
                                          <p:spTgt spid="55"/>
                                        </p:tgtEl>
                                      </p:cBhvr>
                                    </p:animEffect>
                                  </p:childTnLst>
                                </p:cTn>
                              </p:par>
                            </p:childTnLst>
                          </p:cTn>
                        </p:par>
                        <p:par>
                          <p:cTn id="41" fill="hold">
                            <p:stCondLst>
                              <p:cond delay="3500"/>
                            </p:stCondLst>
                            <p:childTnLst>
                              <p:par>
                                <p:cTn id="42" presetID="22" presetClass="entr" presetSubtype="2"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down)">
                                      <p:cBhvr>
                                        <p:cTn id="51" dur="500"/>
                                        <p:tgtEl>
                                          <p:spTgt spid="97"/>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par>
                          <p:cTn id="55" fill="hold">
                            <p:stCondLst>
                              <p:cond delay="4500"/>
                            </p:stCondLst>
                            <p:childTnLst>
                              <p:par>
                                <p:cTn id="56" presetID="22" presetClass="entr" presetSubtype="4" fill="hold" grpId="0"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fade">
                                      <p:cBhvr>
                                        <p:cTn id="6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5" grpId="0" animBg="1"/>
      <p:bldP spid="87" grpId="0" animBg="1"/>
      <p:bldP spid="8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21"/>
          <p:cNvSpPr txBox="1">
            <a:spLocks noChangeArrowheads="1"/>
          </p:cNvSpPr>
          <p:nvPr/>
        </p:nvSpPr>
        <p:spPr bwMode="auto">
          <a:xfrm>
            <a:off x="2978387" y="1984769"/>
            <a:ext cx="5226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has_seq0(</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Text Box 23"/>
          <p:cNvSpPr txBox="1">
            <a:spLocks noChangeArrowheads="1"/>
          </p:cNvSpPr>
          <p:nvPr/>
        </p:nvSpPr>
        <p:spPr bwMode="auto">
          <a:xfrm>
            <a:off x="2991087" y="2295919"/>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p:cNvGrpSpPr/>
          <p:nvPr/>
        </p:nvGrpSpPr>
        <p:grpSpPr>
          <a:xfrm>
            <a:off x="2076687" y="2691206"/>
            <a:ext cx="4078288" cy="2574925"/>
            <a:chOff x="2076687" y="2691206"/>
            <a:chExt cx="4078288" cy="2574925"/>
          </a:xfrm>
        </p:grpSpPr>
        <p:sp>
          <p:nvSpPr>
            <p:cNvPr id="54" name="Oval 4"/>
            <p:cNvSpPr>
              <a:spLocks noChangeArrowheads="1"/>
            </p:cNvSpPr>
            <p:nvPr/>
          </p:nvSpPr>
          <p:spPr bwMode="auto">
            <a:xfrm>
              <a:off x="4730987" y="3761181"/>
              <a:ext cx="762000" cy="762000"/>
            </a:xfrm>
            <a:prstGeom prst="ellipse">
              <a:avLst/>
            </a:prstGeom>
            <a:solidFill>
              <a:srgbClr val="339933"/>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5"/>
            <p:cNvSpPr>
              <a:spLocks noChangeArrowheads="1"/>
            </p:cNvSpPr>
            <p:nvPr/>
          </p:nvSpPr>
          <p:spPr bwMode="auto">
            <a:xfrm>
              <a:off x="2978387" y="3684981"/>
              <a:ext cx="762000" cy="838200"/>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Group 6"/>
            <p:cNvGrpSpPr/>
            <p:nvPr/>
          </p:nvGrpSpPr>
          <p:grpSpPr bwMode="auto">
            <a:xfrm>
              <a:off x="2846624" y="3761181"/>
              <a:ext cx="846138" cy="795338"/>
              <a:chOff x="934" y="1131"/>
              <a:chExt cx="533" cy="501"/>
            </a:xfrm>
          </p:grpSpPr>
          <p:sp>
            <p:nvSpPr>
              <p:cNvPr id="57" name="Oval 7"/>
              <p:cNvSpPr>
                <a:spLocks noChangeArrowheads="1"/>
              </p:cNvSpPr>
              <p:nvPr/>
            </p:nvSpPr>
            <p:spPr bwMode="auto">
              <a:xfrm>
                <a:off x="963" y="1131"/>
                <a:ext cx="490" cy="501"/>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8"/>
              <p:cNvSpPr txBox="1">
                <a:spLocks noChangeArrowheads="1"/>
              </p:cNvSpPr>
              <p:nvPr/>
            </p:nvSpPr>
            <p:spPr bwMode="auto">
              <a:xfrm>
                <a:off x="934" y="1171"/>
                <a:ext cx="533" cy="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9" name="Line 9"/>
            <p:cNvSpPr>
              <a:spLocks noChangeShapeType="1"/>
            </p:cNvSpPr>
            <p:nvPr/>
          </p:nvSpPr>
          <p:spPr bwMode="auto">
            <a:xfrm>
              <a:off x="2729150" y="2691206"/>
              <a:ext cx="419100" cy="1079500"/>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Freeform 10"/>
            <p:cNvSpPr/>
            <p:nvPr/>
          </p:nvSpPr>
          <p:spPr bwMode="auto">
            <a:xfrm flipV="1">
              <a:off x="3410187" y="3008706"/>
              <a:ext cx="1590675" cy="785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Freeform 13"/>
            <p:cNvSpPr/>
            <p:nvPr/>
          </p:nvSpPr>
          <p:spPr bwMode="auto">
            <a:xfrm>
              <a:off x="3427650" y="4577156"/>
              <a:ext cx="1590675" cy="6889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17"/>
            <p:cNvGrpSpPr/>
            <p:nvPr/>
          </p:nvGrpSpPr>
          <p:grpSpPr bwMode="auto">
            <a:xfrm>
              <a:off x="4591287" y="3796106"/>
              <a:ext cx="825500" cy="796925"/>
              <a:chOff x="4398" y="3133"/>
              <a:chExt cx="520" cy="502"/>
            </a:xfrm>
          </p:grpSpPr>
          <p:sp>
            <p:nvSpPr>
              <p:cNvPr id="100" name="Oval 18"/>
              <p:cNvSpPr>
                <a:spLocks noChangeArrowheads="1"/>
              </p:cNvSpPr>
              <p:nvPr/>
            </p:nvSpPr>
            <p:spPr bwMode="auto">
              <a:xfrm>
                <a:off x="4398" y="3133"/>
                <a:ext cx="507" cy="502"/>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Text Box 19"/>
              <p:cNvSpPr txBox="1">
                <a:spLocks noChangeArrowheads="1"/>
              </p:cNvSpPr>
              <p:nvPr/>
            </p:nvSpPr>
            <p:spPr bwMode="auto">
              <a:xfrm>
                <a:off x="4414" y="3187"/>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02" name="Freeform 20"/>
            <p:cNvSpPr/>
            <p:nvPr/>
          </p:nvSpPr>
          <p:spPr bwMode="auto">
            <a:xfrm rot="20238987">
              <a:off x="5291375" y="3388119"/>
              <a:ext cx="839787"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Freeform 24"/>
            <p:cNvSpPr/>
            <p:nvPr/>
          </p:nvSpPr>
          <p:spPr bwMode="auto">
            <a:xfrm rot="1020547">
              <a:off x="5315187" y="41120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6" name="Freeform 34"/>
            <p:cNvSpPr/>
            <p:nvPr/>
          </p:nvSpPr>
          <p:spPr bwMode="auto">
            <a:xfrm rot="20579453" flipH="1">
              <a:off x="2089387" y="40485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Freeform 35"/>
            <p:cNvSpPr/>
            <p:nvPr/>
          </p:nvSpPr>
          <p:spPr bwMode="auto">
            <a:xfrm rot="1361013" flipH="1">
              <a:off x="2076687" y="34008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 name="组合 15"/>
          <p:cNvGrpSpPr/>
          <p:nvPr/>
        </p:nvGrpSpPr>
        <p:grpSpPr>
          <a:xfrm>
            <a:off x="515938" y="1514316"/>
            <a:ext cx="4532312" cy="526732"/>
            <a:chOff x="722008" y="1303131"/>
            <a:chExt cx="4327584" cy="502940"/>
          </a:xfrm>
        </p:grpSpPr>
        <p:sp>
          <p:nvSpPr>
            <p:cNvPr id="18" name="流程图: 手动输入 6"/>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407438" y="1335871"/>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的接收方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1" name="Text Box 11"/>
          <p:cNvSpPr txBox="1">
            <a:spLocks noChangeArrowheads="1"/>
          </p:cNvSpPr>
          <p:nvPr/>
        </p:nvSpPr>
        <p:spPr bwMode="auto">
          <a:xfrm>
            <a:off x="5762074" y="4075133"/>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not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has_seq0(</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12"/>
          <p:cNvSpPr>
            <a:spLocks noChangeShapeType="1"/>
          </p:cNvSpPr>
          <p:nvPr/>
        </p:nvSpPr>
        <p:spPr bwMode="auto">
          <a:xfrm>
            <a:off x="5650948" y="4778769"/>
            <a:ext cx="19383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14"/>
          <p:cNvSpPr txBox="1">
            <a:spLocks noChangeArrowheads="1"/>
          </p:cNvSpPr>
          <p:nvPr/>
        </p:nvSpPr>
        <p:spPr bwMode="auto">
          <a:xfrm>
            <a:off x="2534283" y="5056522"/>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notcorrupt(rcvpkt) </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&amp;&amp; has_seq1(rcvpkt)</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7" name="Line 15"/>
          <p:cNvSpPr>
            <a:spLocks noChangeShapeType="1"/>
          </p:cNvSpPr>
          <p:nvPr/>
        </p:nvSpPr>
        <p:spPr bwMode="auto">
          <a:xfrm>
            <a:off x="2600958" y="5613735"/>
            <a:ext cx="28987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16"/>
          <p:cNvSpPr txBox="1">
            <a:spLocks noChangeArrowheads="1"/>
          </p:cNvSpPr>
          <p:nvPr/>
        </p:nvSpPr>
        <p:spPr bwMode="auto">
          <a:xfrm>
            <a:off x="2606410" y="5570617"/>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Text Box 25"/>
          <p:cNvSpPr txBox="1">
            <a:spLocks noChangeArrowheads="1"/>
          </p:cNvSpPr>
          <p:nvPr/>
        </p:nvSpPr>
        <p:spPr bwMode="auto">
          <a:xfrm>
            <a:off x="5514423" y="2921034"/>
            <a:ext cx="287178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Line 26"/>
          <p:cNvSpPr>
            <a:spLocks noChangeShapeType="1"/>
          </p:cNvSpPr>
          <p:nvPr/>
        </p:nvSpPr>
        <p:spPr bwMode="auto">
          <a:xfrm>
            <a:off x="5652536" y="3232184"/>
            <a:ext cx="193833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27"/>
          <p:cNvSpPr txBox="1">
            <a:spLocks noChangeArrowheads="1"/>
          </p:cNvSpPr>
          <p:nvPr/>
        </p:nvSpPr>
        <p:spPr bwMode="auto">
          <a:xfrm>
            <a:off x="5522361" y="4832744"/>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Text Box 28"/>
          <p:cNvSpPr txBox="1">
            <a:spLocks noChangeArrowheads="1"/>
          </p:cNvSpPr>
          <p:nvPr/>
        </p:nvSpPr>
        <p:spPr bwMode="auto">
          <a:xfrm>
            <a:off x="291677" y="4059631"/>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not corrupt(rcvpkt) &amp;&amp;</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has_seq1(rcvpkt)</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29"/>
          <p:cNvSpPr>
            <a:spLocks noChangeShapeType="1"/>
          </p:cNvSpPr>
          <p:nvPr/>
        </p:nvSpPr>
        <p:spPr bwMode="auto">
          <a:xfrm>
            <a:off x="375815" y="4767656"/>
            <a:ext cx="193833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Text Box 30"/>
          <p:cNvSpPr txBox="1">
            <a:spLocks noChangeArrowheads="1"/>
          </p:cNvSpPr>
          <p:nvPr/>
        </p:nvSpPr>
        <p:spPr bwMode="auto">
          <a:xfrm>
            <a:off x="239290" y="3007119"/>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3" name="Line 31"/>
          <p:cNvSpPr>
            <a:spLocks noChangeShapeType="1"/>
          </p:cNvSpPr>
          <p:nvPr/>
        </p:nvSpPr>
        <p:spPr bwMode="auto">
          <a:xfrm>
            <a:off x="377402" y="3381769"/>
            <a:ext cx="19383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32"/>
          <p:cNvSpPr txBox="1">
            <a:spLocks noChangeArrowheads="1"/>
          </p:cNvSpPr>
          <p:nvPr/>
        </p:nvSpPr>
        <p:spPr bwMode="auto">
          <a:xfrm>
            <a:off x="323427" y="4789881"/>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5" name="Text Box 33"/>
          <p:cNvSpPr txBox="1">
            <a:spLocks noChangeArrowheads="1"/>
          </p:cNvSpPr>
          <p:nvPr/>
        </p:nvSpPr>
        <p:spPr bwMode="auto">
          <a:xfrm>
            <a:off x="299615" y="334843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8" name="Text Box 36"/>
          <p:cNvSpPr txBox="1">
            <a:spLocks noChangeArrowheads="1"/>
          </p:cNvSpPr>
          <p:nvPr/>
        </p:nvSpPr>
        <p:spPr bwMode="auto">
          <a:xfrm>
            <a:off x="5525536" y="3200434"/>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22"/>
          <p:cNvSpPr>
            <a:spLocks noChangeShapeType="1"/>
          </p:cNvSpPr>
          <p:nvPr/>
        </p:nvSpPr>
        <p:spPr bwMode="auto">
          <a:xfrm>
            <a:off x="3087925" y="2338781"/>
            <a:ext cx="211931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8" name="组合 47"/>
          <p:cNvGrpSpPr/>
          <p:nvPr/>
        </p:nvGrpSpPr>
        <p:grpSpPr>
          <a:xfrm>
            <a:off x="430213" y="0"/>
            <a:ext cx="6614890" cy="1428589"/>
            <a:chOff x="551030" y="-368704"/>
            <a:chExt cx="6614890" cy="1428589"/>
          </a:xfrm>
        </p:grpSpPr>
        <p:grpSp>
          <p:nvGrpSpPr>
            <p:cNvPr id="49" name="组合 48"/>
            <p:cNvGrpSpPr/>
            <p:nvPr/>
          </p:nvGrpSpPr>
          <p:grpSpPr>
            <a:xfrm>
              <a:off x="1201632" y="303925"/>
              <a:ext cx="5964288" cy="709466"/>
              <a:chOff x="1839059" y="967769"/>
              <a:chExt cx="5964288" cy="709466"/>
            </a:xfrm>
          </p:grpSpPr>
          <p:sp>
            <p:nvSpPr>
              <p:cNvPr id="51"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2" name="文本框 51"/>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0" name="图片 4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500"/>
                                        <p:tgtEl>
                                          <p:spTgt spid="1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fade">
                                      <p:cBhvr>
                                        <p:cTn id="61" dur="500"/>
                                        <p:tgtEl>
                                          <p:spTgt spid="1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5" grpId="0"/>
      <p:bldP spid="61" grpId="0"/>
      <p:bldP spid="62" grpId="0" animBg="1"/>
      <p:bldP spid="96" grpId="0"/>
      <p:bldP spid="97" grpId="0" animBg="1"/>
      <p:bldP spid="98" grpId="0"/>
      <p:bldP spid="107" grpId="0"/>
      <p:bldP spid="108" grpId="0" animBg="1"/>
      <p:bldP spid="109" grpId="0"/>
      <p:bldP spid="110" grpId="0"/>
      <p:bldP spid="111" grpId="0" animBg="1"/>
      <p:bldP spid="112" grpId="0"/>
      <p:bldP spid="113" grpId="0" animBg="1"/>
      <p:bldP spid="114" grpId="0"/>
      <p:bldP spid="115" grpId="0"/>
      <p:bldP spid="118" grpId="0"/>
      <p:bldP spid="4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15938" y="1514316"/>
            <a:ext cx="5187438" cy="566422"/>
            <a:chOff x="722008" y="1303131"/>
            <a:chExt cx="3722169" cy="502940"/>
          </a:xfrm>
        </p:grpSpPr>
        <p:sp>
          <p:nvSpPr>
            <p:cNvPr id="18" name="流程图: 手动输入 6"/>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407437" y="1335871"/>
              <a:ext cx="303674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第三个版本</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——rdt2.2</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46" name="组合 45"/>
          <p:cNvGrpSpPr/>
          <p:nvPr/>
        </p:nvGrpSpPr>
        <p:grpSpPr>
          <a:xfrm>
            <a:off x="629529" y="2166618"/>
            <a:ext cx="4132971" cy="476221"/>
            <a:chOff x="1403750" y="3593123"/>
            <a:chExt cx="4132971" cy="476221"/>
          </a:xfrm>
        </p:grpSpPr>
        <p:grpSp>
          <p:nvGrpSpPr>
            <p:cNvPr id="47" name="组合 46"/>
            <p:cNvGrpSpPr/>
            <p:nvPr/>
          </p:nvGrpSpPr>
          <p:grpSpPr>
            <a:xfrm>
              <a:off x="1403750" y="3593123"/>
              <a:ext cx="490436" cy="476221"/>
              <a:chOff x="1403750" y="3593123"/>
              <a:chExt cx="808892" cy="785446"/>
            </a:xfrm>
          </p:grpSpPr>
          <p:sp>
            <p:nvSpPr>
              <p:cNvPr id="49" name="对话气泡: 椭圆形 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p:cNvSpPr txBox="1">
              <a:spLocks noChangeArrowheads="1"/>
            </p:cNvSpPr>
            <p:nvPr/>
          </p:nvSpPr>
          <p:spPr bwMode="auto">
            <a:xfrm>
              <a:off x="1985932" y="3593123"/>
              <a:ext cx="35507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只使用</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p:cNvGrpSpPr/>
          <p:nvPr/>
        </p:nvGrpSpPr>
        <p:grpSpPr>
          <a:xfrm>
            <a:off x="515938" y="2768409"/>
            <a:ext cx="3281362" cy="526732"/>
            <a:chOff x="722008" y="1303131"/>
            <a:chExt cx="3133141" cy="502940"/>
          </a:xfrm>
        </p:grpSpPr>
        <p:sp>
          <p:nvSpPr>
            <p:cNvPr id="52" name="流程图: 手动输入 6"/>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53" name="组合 52"/>
            <p:cNvGrpSpPr/>
            <p:nvPr/>
          </p:nvGrpSpPr>
          <p:grpSpPr>
            <a:xfrm>
              <a:off x="722008" y="1303131"/>
              <a:ext cx="546594" cy="475865"/>
              <a:chOff x="708742" y="1296102"/>
              <a:chExt cx="454744" cy="283828"/>
            </a:xfrm>
          </p:grpSpPr>
          <p:sp>
            <p:nvSpPr>
              <p:cNvPr id="64" name="平行四边形 63"/>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p:cNvSpPr txBox="1">
              <a:spLocks noChangeArrowheads="1"/>
            </p:cNvSpPr>
            <p:nvPr/>
          </p:nvSpPr>
          <p:spPr bwMode="auto">
            <a:xfrm>
              <a:off x="1407438" y="1335871"/>
              <a:ext cx="202328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处理手段</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6" name="组合 65"/>
          <p:cNvGrpSpPr/>
          <p:nvPr/>
        </p:nvGrpSpPr>
        <p:grpSpPr>
          <a:xfrm>
            <a:off x="629529" y="3420711"/>
            <a:ext cx="9290648" cy="476221"/>
            <a:chOff x="1403750" y="3593123"/>
            <a:chExt cx="9290648" cy="476221"/>
          </a:xfrm>
        </p:grpSpPr>
        <p:grpSp>
          <p:nvGrpSpPr>
            <p:cNvPr id="67" name="组合 66"/>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p:cNvSpPr txBox="1">
              <a:spLocks noChangeArrowheads="1"/>
            </p:cNvSpPr>
            <p:nvPr/>
          </p:nvSpPr>
          <p:spPr bwMode="auto">
            <a:xfrm>
              <a:off x="1985932" y="3593123"/>
              <a:ext cx="870846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取消</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，接收方对最后一个正确收到的分组发送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3" name="组合 32"/>
          <p:cNvGrpSpPr/>
          <p:nvPr/>
        </p:nvGrpSpPr>
        <p:grpSpPr>
          <a:xfrm>
            <a:off x="958889" y="4035376"/>
            <a:ext cx="11066533" cy="1132960"/>
            <a:chOff x="1613223" y="2533650"/>
            <a:chExt cx="5816277" cy="1265036"/>
          </a:xfrm>
        </p:grpSpPr>
        <p:sp>
          <p:nvSpPr>
            <p:cNvPr id="34" name="矩形: 圆角 33"/>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文本框 34"/>
            <p:cNvSpPr txBox="1"/>
            <p:nvPr/>
          </p:nvSpPr>
          <p:spPr>
            <a:xfrm>
              <a:off x="1739009" y="2870810"/>
              <a:ext cx="5623817" cy="927876"/>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为便于接收方表明正确收到了哪一个分组，</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中必须指出被确认分组的序号。</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矩形: 圆角 35"/>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7" name="组合 36"/>
          <p:cNvGrpSpPr/>
          <p:nvPr/>
        </p:nvGrpSpPr>
        <p:grpSpPr>
          <a:xfrm>
            <a:off x="629529" y="5395261"/>
            <a:ext cx="8620797" cy="476221"/>
            <a:chOff x="1403750" y="3593123"/>
            <a:chExt cx="8620797" cy="476221"/>
          </a:xfrm>
        </p:grpSpPr>
        <p:grpSp>
          <p:nvGrpSpPr>
            <p:cNvPr id="38" name="组合 37"/>
            <p:cNvGrpSpPr/>
            <p:nvPr/>
          </p:nvGrpSpPr>
          <p:grpSpPr>
            <a:xfrm>
              <a:off x="1403750" y="3593123"/>
              <a:ext cx="490436" cy="476221"/>
              <a:chOff x="1403750" y="3593123"/>
              <a:chExt cx="808892" cy="785446"/>
            </a:xfrm>
          </p:grpSpPr>
          <p:sp>
            <p:nvSpPr>
              <p:cNvPr id="40" name="对话气泡: 椭圆形 3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2" y="3593123"/>
              <a:ext cx="80386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发送方收到重复的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按照</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来进行处理</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4432320" y="1238400"/>
              <a:ext cx="12960" cy="6480"/>
            </p14:xfrm>
          </p:contentPart>
        </mc:Choice>
        <mc:Fallback xmlns="">
          <p:pic>
            <p:nvPicPr>
              <p:cNvPr id="2" name="墨迹 1"/>
            </p:nvPicPr>
            <p:blipFill>
              <a:blip r:embed="rId2"/>
            </p:blipFill>
            <p:spPr>
              <a:xfrm>
                <a:off x="4432320" y="1238400"/>
                <a:ext cx="12960" cy="6480"/>
              </a:xfrm>
              <a:prstGeom prst="rect"/>
            </p:spPr>
          </p:pic>
        </mc:Fallback>
      </mc:AlternateContent>
      <p:grpSp>
        <p:nvGrpSpPr>
          <p:cNvPr id="103" name="组合 102"/>
          <p:cNvGrpSpPr/>
          <p:nvPr/>
        </p:nvGrpSpPr>
        <p:grpSpPr>
          <a:xfrm>
            <a:off x="430213" y="0"/>
            <a:ext cx="6614890" cy="1428589"/>
            <a:chOff x="551030" y="-368704"/>
            <a:chExt cx="6614890" cy="1428589"/>
          </a:xfrm>
        </p:grpSpPr>
        <p:grpSp>
          <p:nvGrpSpPr>
            <p:cNvPr id="104" name="组合 103"/>
            <p:cNvGrpSpPr/>
            <p:nvPr/>
          </p:nvGrpSpPr>
          <p:grpSpPr>
            <a:xfrm>
              <a:off x="1201632" y="303925"/>
              <a:ext cx="5964288" cy="709466"/>
              <a:chOff x="1839059" y="967769"/>
              <a:chExt cx="5964288" cy="709466"/>
            </a:xfrm>
          </p:grpSpPr>
          <p:sp>
            <p:nvSpPr>
              <p:cNvPr id="106"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7" name="文本框 106"/>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5" name="图片 104"/>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500"/>
                                        <p:tgtEl>
                                          <p:spTgt spid="66"/>
                                        </p:tgtEl>
                                      </p:cBhvr>
                                    </p:animEffect>
                                  </p:childTnLst>
                                </p:cTn>
                              </p:par>
                            </p:childTnLst>
                          </p:cTn>
                        </p:par>
                        <p:par>
                          <p:cTn id="25" fill="hold">
                            <p:stCondLst>
                              <p:cond delay="1000"/>
                            </p:stCondLst>
                            <p:childTnLst>
                              <p:par>
                                <p:cTn id="26" presetID="12" presetClass="entr" presetSubtype="8"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p:tgtEl>
                                          <p:spTgt spid="33"/>
                                        </p:tgtEl>
                                        <p:attrNameLst>
                                          <p:attrName>ppt_x</p:attrName>
                                        </p:attrNameLst>
                                      </p:cBhvr>
                                      <p:tavLst>
                                        <p:tav tm="0">
                                          <p:val>
                                            <p:strVal val="#ppt_x-#ppt_w*1.125000"/>
                                          </p:val>
                                        </p:tav>
                                        <p:tav tm="100000">
                                          <p:val>
                                            <p:strVal val="#ppt_x"/>
                                          </p:val>
                                        </p:tav>
                                      </p:tavLst>
                                    </p:anim>
                                    <p:animEffect transition="in" filter="wipe(righ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847702" y="1341518"/>
            <a:ext cx="3722688" cy="681037"/>
            <a:chOff x="2847702" y="1341518"/>
            <a:chExt cx="3722688" cy="681037"/>
          </a:xfrm>
        </p:grpSpPr>
        <p:sp>
          <p:nvSpPr>
            <p:cNvPr id="56" name="Text Box 11"/>
            <p:cNvSpPr txBox="1">
              <a:spLocks noChangeArrowheads="1"/>
            </p:cNvSpPr>
            <p:nvPr/>
          </p:nvSpPr>
          <p:spPr bwMode="auto">
            <a:xfrm>
              <a:off x="2847702" y="1622505"/>
              <a:ext cx="3722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sndpkt = make_pkt(0, data, checksum)</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udt_send(sndpkt)</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Text Box 12"/>
            <p:cNvSpPr txBox="1">
              <a:spLocks noChangeArrowheads="1"/>
            </p:cNvSpPr>
            <p:nvPr/>
          </p:nvSpPr>
          <p:spPr bwMode="auto">
            <a:xfrm>
              <a:off x="2860402" y="1341518"/>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Line 13"/>
            <p:cNvSpPr>
              <a:spLocks noChangeShapeType="1"/>
            </p:cNvSpPr>
            <p:nvPr/>
          </p:nvSpPr>
          <p:spPr bwMode="auto">
            <a:xfrm>
              <a:off x="2922315" y="1678068"/>
              <a:ext cx="35528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组合 1"/>
          <p:cNvGrpSpPr/>
          <p:nvPr/>
        </p:nvGrpSpPr>
        <p:grpSpPr>
          <a:xfrm>
            <a:off x="2317477" y="2187655"/>
            <a:ext cx="1270000" cy="1049338"/>
            <a:chOff x="2317477" y="2187655"/>
            <a:chExt cx="1270000" cy="1049338"/>
          </a:xfrm>
        </p:grpSpPr>
        <p:sp>
          <p:nvSpPr>
            <p:cNvPr id="44" name="Oval 7"/>
            <p:cNvSpPr>
              <a:spLocks noChangeArrowheads="1"/>
            </p:cNvSpPr>
            <p:nvPr/>
          </p:nvSpPr>
          <p:spPr bwMode="auto">
            <a:xfrm>
              <a:off x="2709590" y="2313068"/>
              <a:ext cx="838200" cy="838200"/>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45" name="Group 8"/>
            <p:cNvGrpSpPr/>
            <p:nvPr/>
          </p:nvGrpSpPr>
          <p:grpSpPr bwMode="auto">
            <a:xfrm>
              <a:off x="2525440" y="2398793"/>
              <a:ext cx="1062037" cy="838200"/>
              <a:chOff x="1441" y="2062"/>
              <a:chExt cx="669" cy="528"/>
            </a:xfrm>
          </p:grpSpPr>
          <p:sp>
            <p:nvSpPr>
              <p:cNvPr id="54" name="Oval 9"/>
              <p:cNvSpPr>
                <a:spLocks noChangeArrowheads="1"/>
              </p:cNvSpPr>
              <p:nvPr/>
            </p:nvSpPr>
            <p:spPr bwMode="auto">
              <a:xfrm>
                <a:off x="1483" y="2062"/>
                <a:ext cx="578" cy="528"/>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0"/>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思源黑体 CN Normal" panose="020B0400000000000000" pitchFamily="34" charset="-122"/>
                    <a:cs typeface="Times New Roman" panose="02020603050405020304" pitchFamily="18" charset="0"/>
                  </a:rPr>
                  <a:t>等待来自上层的调用</a:t>
                </a: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0</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9" name="Line 14"/>
            <p:cNvSpPr>
              <a:spLocks noChangeShapeType="1"/>
            </p:cNvSpPr>
            <p:nvPr/>
          </p:nvSpPr>
          <p:spPr bwMode="auto">
            <a:xfrm>
              <a:off x="2317477" y="2187655"/>
              <a:ext cx="419100" cy="230188"/>
            </a:xfrm>
            <a:prstGeom prst="line">
              <a:avLst/>
            </a:prstGeom>
            <a:noFill/>
            <a:ln w="19050">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 name="Freeform 15"/>
          <p:cNvSpPr/>
          <p:nvPr/>
        </p:nvSpPr>
        <p:spPr bwMode="auto">
          <a:xfrm flipV="1">
            <a:off x="3217590" y="2122568"/>
            <a:ext cx="1897062" cy="2063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 name="组合 4"/>
          <p:cNvGrpSpPr/>
          <p:nvPr/>
        </p:nvGrpSpPr>
        <p:grpSpPr>
          <a:xfrm>
            <a:off x="6108427" y="1966993"/>
            <a:ext cx="2717800" cy="1187450"/>
            <a:chOff x="6108427" y="1966993"/>
            <a:chExt cx="2717800" cy="1187450"/>
          </a:xfrm>
        </p:grpSpPr>
        <p:sp>
          <p:nvSpPr>
            <p:cNvPr id="62" name="Text Box 17"/>
            <p:cNvSpPr txBox="1">
              <a:spLocks noChangeArrowheads="1"/>
            </p:cNvSpPr>
            <p:nvPr/>
          </p:nvSpPr>
          <p:spPr bwMode="auto">
            <a:xfrm>
              <a:off x="6205265" y="2754393"/>
              <a:ext cx="212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udt_send(sndpkt)</a:t>
              </a:r>
              <a:endPar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1" name="Text Box 18"/>
            <p:cNvSpPr txBox="1">
              <a:spLocks noChangeArrowheads="1"/>
            </p:cNvSpPr>
            <p:nvPr/>
          </p:nvSpPr>
          <p:spPr bwMode="auto">
            <a:xfrm>
              <a:off x="6108427" y="1966993"/>
              <a:ext cx="2717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isACK</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(rcvpkt,1)</a:t>
              </a:r>
              <a:r>
                <a:rPr lang="en-US" altLang="zh-CN" sz="16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2" name="Line 19"/>
            <p:cNvSpPr>
              <a:spLocks noChangeShapeType="1"/>
            </p:cNvSpPr>
            <p:nvPr/>
          </p:nvSpPr>
          <p:spPr bwMode="auto">
            <a:xfrm flipV="1">
              <a:off x="6308452" y="2748043"/>
              <a:ext cx="1420813" cy="158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3" name="Freeform 20"/>
          <p:cNvSpPr/>
          <p:nvPr/>
        </p:nvSpPr>
        <p:spPr bwMode="auto">
          <a:xfrm>
            <a:off x="5838552" y="2948068"/>
            <a:ext cx="203200" cy="1228725"/>
          </a:xfrm>
          <a:custGeom>
            <a:avLst/>
            <a:gdLst>
              <a:gd name="T0" fmla="*/ 2147483646 w 128"/>
              <a:gd name="T1" fmla="*/ 2147483646 h 774"/>
              <a:gd name="T2" fmla="*/ 0 w 128"/>
              <a:gd name="T3" fmla="*/ 0 h 774"/>
              <a:gd name="T4" fmla="*/ 0 60000 65536"/>
              <a:gd name="T5" fmla="*/ 0 60000 65536"/>
              <a:gd name="T6" fmla="*/ 0 w 128"/>
              <a:gd name="T7" fmla="*/ 0 h 774"/>
              <a:gd name="T8" fmla="*/ 128 w 128"/>
              <a:gd name="T9" fmla="*/ 774 h 774"/>
            </a:gdLst>
            <a:ahLst/>
            <a:cxnLst>
              <a:cxn ang="T4">
                <a:pos x="T0" y="T1"/>
              </a:cxn>
              <a:cxn ang="T5">
                <a:pos x="T2" y="T3"/>
              </a:cxn>
            </a:cxnLst>
            <a:rect l="T6" t="T7" r="T8" b="T9"/>
            <a:pathLst>
              <a:path w="128" h="774">
                <a:moveTo>
                  <a:pt x="67" y="774"/>
                </a:moveTo>
                <a:cubicBezTo>
                  <a:pt x="128" y="425"/>
                  <a:pt x="81" y="0"/>
                  <a:pt x="0" y="0"/>
                </a:cubicBezTo>
              </a:path>
            </a:pathLst>
          </a:custGeom>
          <a:noFill/>
          <a:ln w="19050">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组合 2"/>
          <p:cNvGrpSpPr/>
          <p:nvPr/>
        </p:nvGrpSpPr>
        <p:grpSpPr>
          <a:xfrm>
            <a:off x="4867002" y="2047955"/>
            <a:ext cx="1277938" cy="1060450"/>
            <a:chOff x="4867002" y="2047955"/>
            <a:chExt cx="1277938" cy="1060450"/>
          </a:xfrm>
        </p:grpSpPr>
        <p:sp>
          <p:nvSpPr>
            <p:cNvPr id="42" name="Oval 5"/>
            <p:cNvSpPr>
              <a:spLocks noChangeArrowheads="1"/>
            </p:cNvSpPr>
            <p:nvPr/>
          </p:nvSpPr>
          <p:spPr bwMode="auto">
            <a:xfrm>
              <a:off x="5071790" y="2236868"/>
              <a:ext cx="838200" cy="838200"/>
            </a:xfrm>
            <a:prstGeom prst="ellipse">
              <a:avLst/>
            </a:prstGeom>
            <a:solidFill>
              <a:srgbClr val="92D05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1" name="Freeform 16"/>
            <p:cNvSpPr/>
            <p:nvPr/>
          </p:nvSpPr>
          <p:spPr bwMode="auto">
            <a:xfrm rot="20242820">
              <a:off x="5692502" y="2047955"/>
              <a:ext cx="452438" cy="860425"/>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6" name="Group 23"/>
            <p:cNvGrpSpPr/>
            <p:nvPr/>
          </p:nvGrpSpPr>
          <p:grpSpPr bwMode="auto">
            <a:xfrm>
              <a:off x="4867002" y="2270205"/>
              <a:ext cx="1062038" cy="838200"/>
              <a:chOff x="1441" y="2062"/>
              <a:chExt cx="669" cy="528"/>
            </a:xfrm>
          </p:grpSpPr>
          <p:sp>
            <p:nvSpPr>
              <p:cNvPr id="77" name="Oval 24"/>
              <p:cNvSpPr>
                <a:spLocks noChangeArrowheads="1"/>
              </p:cNvSpPr>
              <p:nvPr/>
            </p:nvSpPr>
            <p:spPr bwMode="auto">
              <a:xfrm>
                <a:off x="1483" y="2062"/>
                <a:ext cx="578" cy="528"/>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Text Box 25"/>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ACK0</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79" name="Text Box 26"/>
          <p:cNvSpPr txBox="1">
            <a:spLocks noChangeArrowheads="1"/>
          </p:cNvSpPr>
          <p:nvPr/>
        </p:nvSpPr>
        <p:spPr bwMode="auto">
          <a:xfrm>
            <a:off x="3635632" y="2967118"/>
            <a:ext cx="14991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发送方部分</a:t>
            </a:r>
            <a:endParaRPr lang="zh-CN" altLang="en-US" sz="16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FSM</a:t>
            </a:r>
            <a:endParaRPr lang="en-US" altLang="zh-CN"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endParaRPr lang="en-US" altLang="zh-CN"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Freeform 30"/>
          <p:cNvSpPr/>
          <p:nvPr/>
        </p:nvSpPr>
        <p:spPr bwMode="auto">
          <a:xfrm>
            <a:off x="3237716" y="3654585"/>
            <a:ext cx="825500" cy="185738"/>
          </a:xfrm>
          <a:custGeom>
            <a:avLst/>
            <a:gdLst>
              <a:gd name="T0" fmla="*/ 0 w 520"/>
              <a:gd name="T1" fmla="*/ 2147483646 h 117"/>
              <a:gd name="T2" fmla="*/ 2147483646 w 520"/>
              <a:gd name="T3" fmla="*/ 2147483646 h 117"/>
              <a:gd name="T4" fmla="*/ 0 60000 65536"/>
              <a:gd name="T5" fmla="*/ 0 60000 65536"/>
              <a:gd name="T6" fmla="*/ 0 w 520"/>
              <a:gd name="T7" fmla="*/ 0 h 117"/>
              <a:gd name="T8" fmla="*/ 520 w 520"/>
              <a:gd name="T9" fmla="*/ 117 h 117"/>
            </a:gdLst>
            <a:ahLst/>
            <a:cxnLst>
              <a:cxn ang="T4">
                <a:pos x="T0" y="T1"/>
              </a:cxn>
              <a:cxn ang="T5">
                <a:pos x="T2" y="T3"/>
              </a:cxn>
            </a:cxnLst>
            <a:rect l="T6" t="T7" r="T8" b="T9"/>
            <a:pathLst>
              <a:path w="520" h="117">
                <a:moveTo>
                  <a:pt x="0" y="117"/>
                </a:moveTo>
                <a:cubicBezTo>
                  <a:pt x="136" y="17"/>
                  <a:pt x="276" y="0"/>
                  <a:pt x="520" y="17"/>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31"/>
          <p:cNvSpPr/>
          <p:nvPr/>
        </p:nvSpPr>
        <p:spPr bwMode="auto">
          <a:xfrm>
            <a:off x="3350429" y="4459448"/>
            <a:ext cx="2403475" cy="206375"/>
          </a:xfrm>
          <a:custGeom>
            <a:avLst/>
            <a:gdLst>
              <a:gd name="T0" fmla="*/ 0 w 1514"/>
              <a:gd name="T1" fmla="*/ 0 h 130"/>
              <a:gd name="T2" fmla="*/ 2147483646 w 1514"/>
              <a:gd name="T3" fmla="*/ 2147483646 h 130"/>
              <a:gd name="T4" fmla="*/ 0 60000 65536"/>
              <a:gd name="T5" fmla="*/ 0 60000 65536"/>
              <a:gd name="T6" fmla="*/ 0 w 1514"/>
              <a:gd name="T7" fmla="*/ 0 h 130"/>
              <a:gd name="T8" fmla="*/ 1514 w 1514"/>
              <a:gd name="T9" fmla="*/ 130 h 130"/>
            </a:gdLst>
            <a:ahLst/>
            <a:cxnLst>
              <a:cxn ang="T4">
                <a:pos x="T0" y="T1"/>
              </a:cxn>
              <a:cxn ang="T5">
                <a:pos x="T2" y="T3"/>
              </a:cxn>
            </a:cxnLst>
            <a:rect l="T6" t="T7" r="T8" b="T9"/>
            <a:pathLst>
              <a:path w="1514" h="130">
                <a:moveTo>
                  <a:pt x="0" y="0"/>
                </a:moveTo>
                <a:cubicBezTo>
                  <a:pt x="266" y="130"/>
                  <a:pt x="1322" y="113"/>
                  <a:pt x="1514" y="17"/>
                </a:cubicBezTo>
              </a:path>
            </a:pathLst>
          </a:custGeom>
          <a:noFill/>
          <a:ln w="19050">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 name="组合 7"/>
          <p:cNvGrpSpPr/>
          <p:nvPr/>
        </p:nvGrpSpPr>
        <p:grpSpPr>
          <a:xfrm>
            <a:off x="3242206" y="4575557"/>
            <a:ext cx="4175125" cy="1252537"/>
            <a:chOff x="3242206" y="4575557"/>
            <a:chExt cx="4175125" cy="1252537"/>
          </a:xfrm>
        </p:grpSpPr>
        <p:sp>
          <p:nvSpPr>
            <p:cNvPr id="85" name="Text Box 32"/>
            <p:cNvSpPr txBox="1">
              <a:spLocks noChangeArrowheads="1"/>
            </p:cNvSpPr>
            <p:nvPr/>
          </p:nvSpPr>
          <p:spPr bwMode="auto">
            <a:xfrm>
              <a:off x="3273956" y="4575557"/>
              <a:ext cx="3940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has_seq1(</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6" name="Line 33"/>
            <p:cNvSpPr>
              <a:spLocks noChangeShapeType="1"/>
            </p:cNvSpPr>
            <p:nvPr/>
          </p:nvSpPr>
          <p:spPr bwMode="auto">
            <a:xfrm>
              <a:off x="3385081" y="5147057"/>
              <a:ext cx="19145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7" name="Text Box 34"/>
            <p:cNvSpPr txBox="1">
              <a:spLocks noChangeArrowheads="1"/>
            </p:cNvSpPr>
            <p:nvPr/>
          </p:nvSpPr>
          <p:spPr bwMode="auto">
            <a:xfrm>
              <a:off x="3242206" y="5132769"/>
              <a:ext cx="41751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(ACK1,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chksum</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 name="组合 6"/>
          <p:cNvGrpSpPr/>
          <p:nvPr/>
        </p:nvGrpSpPr>
        <p:grpSpPr>
          <a:xfrm>
            <a:off x="2270124" y="3416460"/>
            <a:ext cx="1264455" cy="1358900"/>
            <a:chOff x="2270124" y="3416460"/>
            <a:chExt cx="1264455" cy="1358900"/>
          </a:xfrm>
        </p:grpSpPr>
        <p:sp>
          <p:nvSpPr>
            <p:cNvPr id="43" name="Oval 6"/>
            <p:cNvSpPr>
              <a:spLocks noChangeArrowheads="1"/>
            </p:cNvSpPr>
            <p:nvPr/>
          </p:nvSpPr>
          <p:spPr bwMode="auto">
            <a:xfrm>
              <a:off x="2696379" y="3689510"/>
              <a:ext cx="838200" cy="838200"/>
            </a:xfrm>
            <a:prstGeom prst="ellipse">
              <a:avLst/>
            </a:prstGeom>
            <a:solidFill>
              <a:schemeClr val="accent2"/>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80" name="Group 27"/>
            <p:cNvGrpSpPr/>
            <p:nvPr/>
          </p:nvGrpSpPr>
          <p:grpSpPr bwMode="auto">
            <a:xfrm>
              <a:off x="2609066" y="3764123"/>
              <a:ext cx="847725" cy="795337"/>
              <a:chOff x="3570" y="3063"/>
              <a:chExt cx="534" cy="501"/>
            </a:xfrm>
          </p:grpSpPr>
          <p:sp>
            <p:nvSpPr>
              <p:cNvPr id="81" name="Oval 28"/>
              <p:cNvSpPr>
                <a:spLocks noChangeArrowheads="1"/>
              </p:cNvSpPr>
              <p:nvPr/>
            </p:nvSpPr>
            <p:spPr bwMode="auto">
              <a:xfrm>
                <a:off x="3570" y="3063"/>
                <a:ext cx="534" cy="501"/>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29"/>
              <p:cNvSpPr txBox="1">
                <a:spLocks noChangeArrowheads="1"/>
              </p:cNvSpPr>
              <p:nvPr/>
            </p:nvSpPr>
            <p:spPr bwMode="auto">
              <a:xfrm>
                <a:off x="3576" y="3107"/>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8" name="Freeform 35"/>
            <p:cNvSpPr/>
            <p:nvPr/>
          </p:nvSpPr>
          <p:spPr bwMode="auto">
            <a:xfrm flipH="1">
              <a:off x="2270124" y="3416460"/>
              <a:ext cx="365929" cy="13589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 name="组合 8"/>
          <p:cNvGrpSpPr/>
          <p:nvPr/>
        </p:nvGrpSpPr>
        <p:grpSpPr>
          <a:xfrm>
            <a:off x="421388" y="3445116"/>
            <a:ext cx="2038350" cy="1236662"/>
            <a:chOff x="421388" y="3445116"/>
            <a:chExt cx="2038350" cy="1236662"/>
          </a:xfrm>
        </p:grpSpPr>
        <p:sp>
          <p:nvSpPr>
            <p:cNvPr id="89" name="Line 36"/>
            <p:cNvSpPr>
              <a:spLocks noChangeShapeType="1"/>
            </p:cNvSpPr>
            <p:nvPr/>
          </p:nvSpPr>
          <p:spPr bwMode="auto">
            <a:xfrm>
              <a:off x="463848" y="4281728"/>
              <a:ext cx="183248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 name="Text Box 37"/>
            <p:cNvSpPr txBox="1">
              <a:spLocks noChangeArrowheads="1"/>
            </p:cNvSpPr>
            <p:nvPr/>
          </p:nvSpPr>
          <p:spPr bwMode="auto">
            <a:xfrm>
              <a:off x="430913" y="3445116"/>
              <a:ext cx="197417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has_seq1(</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1" name="Text Box 38"/>
            <p:cNvSpPr txBox="1">
              <a:spLocks noChangeArrowheads="1"/>
            </p:cNvSpPr>
            <p:nvPr/>
          </p:nvSpPr>
          <p:spPr bwMode="auto">
            <a:xfrm>
              <a:off x="421388" y="4272203"/>
              <a:ext cx="2038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udt_send(sndpkt)</a:t>
              </a:r>
              <a:endPar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92" name="Text Box 39"/>
          <p:cNvSpPr txBox="1">
            <a:spLocks noChangeArrowheads="1"/>
          </p:cNvSpPr>
          <p:nvPr/>
        </p:nvSpPr>
        <p:spPr bwMode="auto">
          <a:xfrm>
            <a:off x="3640667" y="3789523"/>
            <a:ext cx="14991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接收方部分</a:t>
            </a:r>
            <a:endParaRPr lang="zh-CN" altLang="en-US"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FSM</a:t>
            </a:r>
            <a:endParaRPr lang="en-US" altLang="zh-CN"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Line 40"/>
          <p:cNvSpPr>
            <a:spLocks noChangeShapeType="1"/>
          </p:cNvSpPr>
          <p:nvPr/>
        </p:nvSpPr>
        <p:spPr bwMode="auto">
          <a:xfrm>
            <a:off x="442913" y="2474993"/>
            <a:ext cx="7492727" cy="2360454"/>
          </a:xfrm>
          <a:prstGeom prst="line">
            <a:avLst/>
          </a:prstGeom>
          <a:noFill/>
          <a:ln w="9525">
            <a:solidFill>
              <a:schemeClr val="bg1">
                <a:lumMod val="50000"/>
              </a:schemeClr>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nvGrpSpPr>
          <p:cNvPr id="6" name="组合 5"/>
          <p:cNvGrpSpPr/>
          <p:nvPr/>
        </p:nvGrpSpPr>
        <p:grpSpPr>
          <a:xfrm>
            <a:off x="5983015" y="3359230"/>
            <a:ext cx="2413000" cy="1184275"/>
            <a:chOff x="5983015" y="3359230"/>
            <a:chExt cx="2413000" cy="1184275"/>
          </a:xfrm>
        </p:grpSpPr>
        <p:sp>
          <p:nvSpPr>
            <p:cNvPr id="74" name="Text Box 21"/>
            <p:cNvSpPr txBox="1">
              <a:spLocks noChangeArrowheads="1"/>
            </p:cNvSpPr>
            <p:nvPr/>
          </p:nvSpPr>
          <p:spPr bwMode="auto">
            <a:xfrm>
              <a:off x="5983015" y="3359230"/>
              <a:ext cx="241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&amp;&amp;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&amp;&amp;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isACK</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(rcvpkt,0)</a:t>
              </a:r>
              <a:r>
                <a:rPr lang="en-US" altLang="zh-CN" sz="10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5" name="Line 22"/>
            <p:cNvSpPr>
              <a:spLocks noChangeShapeType="1"/>
            </p:cNvSpPr>
            <p:nvPr/>
          </p:nvSpPr>
          <p:spPr bwMode="auto">
            <a:xfrm>
              <a:off x="6071915" y="4183143"/>
              <a:ext cx="18637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Text Box 41"/>
            <p:cNvSpPr txBox="1">
              <a:spLocks noChangeArrowheads="1"/>
            </p:cNvSpPr>
            <p:nvPr/>
          </p:nvSpPr>
          <p:spPr bwMode="auto">
            <a:xfrm>
              <a:off x="6745015" y="4206955"/>
              <a:ext cx="379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endParaRPr lang="en-US" altLang="zh-CN" sz="1600">
                <a:latin typeface="Symbol" panose="05050102010706020507" pitchFamily="18" charset="2"/>
                <a:ea typeface="楷体" panose="02010609060101010101" pitchFamily="49" charset="-122"/>
                <a:cs typeface="Arial" panose="020B0604020202020204" pitchFamily="34" charset="0"/>
              </a:endParaRPr>
            </a:p>
          </p:txBody>
        </p:sp>
      </p:grpSp>
      <p:grpSp>
        <p:nvGrpSpPr>
          <p:cNvPr id="53" name="组合 52"/>
          <p:cNvGrpSpPr/>
          <p:nvPr/>
        </p:nvGrpSpPr>
        <p:grpSpPr>
          <a:xfrm>
            <a:off x="1080815" y="672629"/>
            <a:ext cx="5964288" cy="709466"/>
            <a:chOff x="1839059" y="967769"/>
            <a:chExt cx="5964288" cy="709466"/>
          </a:xfrm>
        </p:grpSpPr>
        <p:sp>
          <p:nvSpPr>
            <p:cNvPr id="64"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5" name="文本框 64"/>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66" name="图片 65"/>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430213" y="0"/>
            <a:ext cx="1607162" cy="1428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2500"/>
                            </p:stCondLst>
                            <p:childTnLst>
                              <p:par>
                                <p:cTn id="36" presetID="22" presetClass="entr" presetSubtype="1" fill="hold" grpId="0"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ipe(up)">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childTnLst>
                          </p:cTn>
                        </p:par>
                        <p:par>
                          <p:cTn id="46" fill="hold">
                            <p:stCondLst>
                              <p:cond delay="500"/>
                            </p:stCondLst>
                            <p:childTnLst>
                              <p:par>
                                <p:cTn id="47" presetID="22" presetClass="entr" presetSubtype="2"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right)">
                                      <p:cBhvr>
                                        <p:cTn id="49" dur="500"/>
                                        <p:tgtEl>
                                          <p:spTgt spid="84"/>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down)">
                                      <p:cBhvr>
                                        <p:cTn id="56" dur="500"/>
                                        <p:tgtEl>
                                          <p:spTgt spid="7"/>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3" grpId="0" animBg="1"/>
      <p:bldP spid="79" grpId="0"/>
      <p:bldP spid="83" grpId="0" animBg="1"/>
      <p:bldP spid="84" grpId="0" animBg="1"/>
      <p:bldP spid="92" grpId="0"/>
      <p:bldP spid="9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430213" y="0"/>
            <a:ext cx="7234308" cy="1428589"/>
            <a:chOff x="551030" y="-368704"/>
            <a:chExt cx="7234308" cy="1428589"/>
          </a:xfrm>
        </p:grpSpPr>
        <p:grpSp>
          <p:nvGrpSpPr>
            <p:cNvPr id="37" name="组合 36"/>
            <p:cNvGrpSpPr/>
            <p:nvPr/>
          </p:nvGrpSpPr>
          <p:grpSpPr>
            <a:xfrm>
              <a:off x="1201632" y="303925"/>
              <a:ext cx="6583706" cy="687997"/>
              <a:chOff x="1839059" y="967769"/>
              <a:chExt cx="6583706" cy="687997"/>
            </a:xfrm>
          </p:grpSpPr>
          <p:sp>
            <p:nvSpPr>
              <p:cNvPr id="39" name="矩形: 圆角 38"/>
              <p:cNvSpPr/>
              <p:nvPr/>
            </p:nvSpPr>
            <p:spPr>
              <a:xfrm>
                <a:off x="1839059" y="967769"/>
                <a:ext cx="627548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786093" y="1009435"/>
                <a:ext cx="563667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运输层和网络层的区别</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7" name="Rectangle 11"/>
          <p:cNvSpPr>
            <a:spLocks noChangeArrowheads="1"/>
          </p:cNvSpPr>
          <p:nvPr/>
        </p:nvSpPr>
        <p:spPr bwMode="auto">
          <a:xfrm>
            <a:off x="802977" y="1991959"/>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网络层</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48" name="Text Box 79"/>
          <p:cNvSpPr txBox="1">
            <a:spLocks noChangeArrowheads="1"/>
          </p:cNvSpPr>
          <p:nvPr/>
        </p:nvSpPr>
        <p:spPr bwMode="auto">
          <a:xfrm>
            <a:off x="2440154" y="2032973"/>
            <a:ext cx="415513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不同主机</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之间的逻辑通信</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Rectangle 11"/>
          <p:cNvSpPr>
            <a:spLocks noChangeArrowheads="1"/>
          </p:cNvSpPr>
          <p:nvPr/>
        </p:nvSpPr>
        <p:spPr bwMode="auto">
          <a:xfrm>
            <a:off x="802977" y="3059115"/>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运输层</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50" name="Text Box 79"/>
          <p:cNvSpPr txBox="1">
            <a:spLocks noChangeArrowheads="1"/>
          </p:cNvSpPr>
          <p:nvPr/>
        </p:nvSpPr>
        <p:spPr bwMode="auto">
          <a:xfrm>
            <a:off x="2440154" y="3100129"/>
            <a:ext cx="3893874"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思源黑体 CN Normal" panose="020B0400000000000000" pitchFamily="34" charset="-122"/>
                <a:ea typeface="思源黑体 CN Normal" panose="020B0400000000000000" pitchFamily="34" charset="-122"/>
                <a:cs typeface="Times New Roman" panose="02020603050405020304" pitchFamily="18" charset="0"/>
              </a:rPr>
              <a:t>应用进程</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之间的逻辑通信</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grpSp>
        <p:nvGrpSpPr>
          <p:cNvPr id="11" name="组合 10"/>
          <p:cNvGrpSpPr/>
          <p:nvPr/>
        </p:nvGrpSpPr>
        <p:grpSpPr>
          <a:xfrm>
            <a:off x="5944142" y="2356479"/>
            <a:ext cx="6247858" cy="4411658"/>
            <a:chOff x="1080814" y="1424170"/>
            <a:chExt cx="6247858" cy="4411658"/>
          </a:xfrm>
        </p:grpSpPr>
        <p:grpSp>
          <p:nvGrpSpPr>
            <p:cNvPr id="20" name="组合 19"/>
            <p:cNvGrpSpPr/>
            <p:nvPr/>
          </p:nvGrpSpPr>
          <p:grpSpPr>
            <a:xfrm>
              <a:off x="1080814" y="1424170"/>
              <a:ext cx="4973109" cy="694465"/>
              <a:chOff x="1839058" y="1719310"/>
              <a:chExt cx="4973109" cy="694465"/>
            </a:xfrm>
          </p:grpSpPr>
          <p:sp>
            <p:nvSpPr>
              <p:cNvPr id="22" name="矩形: 圆角 21"/>
              <p:cNvSpPr/>
              <p:nvPr/>
            </p:nvSpPr>
            <p:spPr>
              <a:xfrm>
                <a:off x="1839058" y="1738332"/>
                <a:ext cx="48987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highlight>
                    <a:srgbClr val="FFFF00"/>
                  </a:highlight>
                </a:endParaRPr>
              </a:p>
            </p:txBody>
          </p:sp>
          <p:sp>
            <p:nvSpPr>
              <p:cNvPr id="23" name="文本框 22"/>
              <p:cNvSpPr txBox="1"/>
              <p:nvPr/>
            </p:nvSpPr>
            <p:spPr>
              <a:xfrm>
                <a:off x="2081854" y="1719310"/>
                <a:ext cx="47303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类似于家庭间通信</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grpSp>
          <p:nvGrpSpPr>
            <p:cNvPr id="13" name="组合 12"/>
            <p:cNvGrpSpPr/>
            <p:nvPr/>
          </p:nvGrpSpPr>
          <p:grpSpPr>
            <a:xfrm>
              <a:off x="1088391" y="2241583"/>
              <a:ext cx="6240281" cy="3594245"/>
              <a:chOff x="703264" y="1946585"/>
              <a:chExt cx="10972799" cy="4161037"/>
            </a:xfrm>
          </p:grpSpPr>
          <p:sp>
            <p:nvSpPr>
              <p:cNvPr id="16" name="任意多边形: 形状 15"/>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7" name="组合 16"/>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8" name="任意多边形: 形状 17"/>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任意多边形: 形状 18"/>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4" name="文本框 13"/>
            <p:cNvSpPr txBox="1"/>
            <p:nvPr/>
          </p:nvSpPr>
          <p:spPr>
            <a:xfrm>
              <a:off x="1502948" y="2645036"/>
              <a:ext cx="5255214" cy="830997"/>
            </a:xfrm>
            <a:prstGeom prst="rect">
              <a:avLst/>
            </a:prstGeom>
            <a:noFill/>
          </p:spPr>
          <p:txBody>
            <a:bodyPr wrap="square" rtlCol="0">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个孩子要与另一个家庭的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个孩子相互通信</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文本框 14"/>
            <p:cNvSpPr txBox="1"/>
            <p:nvPr/>
          </p:nvSpPr>
          <p:spPr>
            <a:xfrm>
              <a:off x="1502948" y="3518869"/>
              <a:ext cx="5255214" cy="1938992"/>
            </a:xfrm>
            <a:prstGeom prst="rect">
              <a:avLst/>
            </a:prstGeom>
            <a:noFill/>
          </p:spPr>
          <p:txBody>
            <a:bodyPr wrap="square" rtlCol="0">
              <a:spAutoFit/>
            </a:body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孩子们</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进程间报文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信封中的信笺</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家庭的房子</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运输协议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 和 李四</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网络层协议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邮局提供的服务</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animEffect transition="in" filter="fade">
                                      <p:cBhvr>
                                        <p:cTn id="13" dur="500"/>
                                        <p:tgtEl>
                                          <p:spTgt spid="4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fltVal val="0"/>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animEffect transition="in" filter="fade">
                                      <p:cBhvr>
                                        <p:cTn id="23" dur="500"/>
                                        <p:tgtEl>
                                          <p:spTgt spid="4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animBg="1"/>
      <p:bldP spid="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80148" y="2333794"/>
            <a:ext cx="3107802" cy="526732"/>
            <a:chOff x="722008" y="1303131"/>
            <a:chExt cx="2967420" cy="502940"/>
          </a:xfrm>
        </p:grpSpPr>
        <p:sp>
          <p:nvSpPr>
            <p:cNvPr id="17" name="流程图: 手动输入 6"/>
            <p:cNvSpPr/>
            <p:nvPr/>
          </p:nvSpPr>
          <p:spPr>
            <a:xfrm rot="5400000" flipV="1">
              <a:off x="2101082" y="194054"/>
              <a:ext cx="475861" cy="27008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8" name="组合 17"/>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737885" y="1335871"/>
              <a:ext cx="13694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假设</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22" name="组合 21"/>
          <p:cNvGrpSpPr/>
          <p:nvPr/>
        </p:nvGrpSpPr>
        <p:grpSpPr>
          <a:xfrm>
            <a:off x="993739" y="2860526"/>
            <a:ext cx="7800417" cy="476221"/>
            <a:chOff x="1403750" y="3593123"/>
            <a:chExt cx="7800417" cy="476221"/>
          </a:xfrm>
        </p:grpSpPr>
        <p:grpSp>
          <p:nvGrpSpPr>
            <p:cNvPr id="23" name="组合 22"/>
            <p:cNvGrpSpPr/>
            <p:nvPr/>
          </p:nvGrpSpPr>
          <p:grpSpPr>
            <a:xfrm>
              <a:off x="1403750" y="3593123"/>
              <a:ext cx="490436" cy="476221"/>
              <a:chOff x="1403750" y="3593123"/>
              <a:chExt cx="808892" cy="785446"/>
            </a:xfrm>
          </p:grpSpPr>
          <p:sp>
            <p:nvSpPr>
              <p:cNvPr id="25" name="对话气泡: 椭圆形 2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p:cNvSpPr txBox="1">
              <a:spLocks noChangeArrowheads="1"/>
            </p:cNvSpPr>
            <p:nvPr/>
          </p:nvSpPr>
          <p:spPr bwMode="auto">
            <a:xfrm>
              <a:off x="1985931" y="3593123"/>
              <a:ext cx="72182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底层信道不但可能出现比特差错，而且可能会丢包</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 name="组合 26"/>
          <p:cNvGrpSpPr/>
          <p:nvPr/>
        </p:nvGrpSpPr>
        <p:grpSpPr>
          <a:xfrm>
            <a:off x="880148" y="3573365"/>
            <a:ext cx="3107799" cy="526732"/>
            <a:chOff x="722008" y="1303131"/>
            <a:chExt cx="2967417" cy="502940"/>
          </a:xfrm>
        </p:grpSpPr>
        <p:sp>
          <p:nvSpPr>
            <p:cNvPr id="33" name="流程图: 手动输入 6"/>
            <p:cNvSpPr/>
            <p:nvPr/>
          </p:nvSpPr>
          <p:spPr>
            <a:xfrm rot="5400000" flipV="1">
              <a:off x="2101081" y="194055"/>
              <a:ext cx="475861" cy="27008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4" name="组合 33"/>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7" name="平行四边形 3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5" name="Text Box 79"/>
            <p:cNvSpPr txBox="1">
              <a:spLocks noChangeArrowheads="1"/>
            </p:cNvSpPr>
            <p:nvPr/>
          </p:nvSpPr>
          <p:spPr bwMode="auto">
            <a:xfrm>
              <a:off x="1298752" y="1335871"/>
              <a:ext cx="208207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需解决的问题</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38" name="组合 37"/>
          <p:cNvGrpSpPr/>
          <p:nvPr/>
        </p:nvGrpSpPr>
        <p:grpSpPr>
          <a:xfrm>
            <a:off x="993739" y="4181323"/>
            <a:ext cx="2762758" cy="497205"/>
            <a:chOff x="1403750" y="3593123"/>
            <a:chExt cx="2762758" cy="497205"/>
          </a:xfrm>
        </p:grpSpPr>
        <p:grpSp>
          <p:nvGrpSpPr>
            <p:cNvPr id="39" name="组合 38"/>
            <p:cNvGrpSpPr/>
            <p:nvPr/>
          </p:nvGrpSpPr>
          <p:grpSpPr>
            <a:xfrm>
              <a:off x="1403750" y="3593123"/>
              <a:ext cx="490436" cy="476221"/>
              <a:chOff x="1403750" y="3593123"/>
              <a:chExt cx="808892" cy="785446"/>
            </a:xfrm>
          </p:grpSpPr>
          <p:sp>
            <p:nvSpPr>
              <p:cNvPr id="41" name="对话气泡: 椭圆形 4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p:cNvSpPr txBox="1">
              <a:spLocks noChangeArrowheads="1"/>
            </p:cNvSpPr>
            <p:nvPr/>
          </p:nvSpPr>
          <p:spPr bwMode="auto">
            <a:xfrm>
              <a:off x="1985931" y="3593123"/>
              <a:ext cx="2180577"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怎样</a:t>
              </a:r>
              <a:r>
                <a:rPr kumimoji="1" lang="zh-CN" altLang="en-US" sz="24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检测丢包</a:t>
              </a:r>
              <a:endParaRPr kumimoji="1" lang="zh-CN" altLang="en-US" sz="24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3" name="组合 42"/>
          <p:cNvGrpSpPr/>
          <p:nvPr/>
        </p:nvGrpSpPr>
        <p:grpSpPr>
          <a:xfrm>
            <a:off x="993739" y="5485424"/>
            <a:ext cx="3925538" cy="476221"/>
            <a:chOff x="1403750" y="3593123"/>
            <a:chExt cx="3925538" cy="476221"/>
          </a:xfrm>
        </p:grpSpPr>
        <p:grpSp>
          <p:nvGrpSpPr>
            <p:cNvPr id="44" name="组合 43"/>
            <p:cNvGrpSpPr/>
            <p:nvPr/>
          </p:nvGrpSpPr>
          <p:grpSpPr>
            <a:xfrm>
              <a:off x="1403750" y="3593123"/>
              <a:ext cx="490436" cy="476221"/>
              <a:chOff x="1403750" y="3593123"/>
              <a:chExt cx="808892" cy="785446"/>
            </a:xfrm>
          </p:grpSpPr>
          <p:sp>
            <p:nvSpPr>
              <p:cNvPr id="46" name="对话气泡: 椭圆形 4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5" name="Text Box 79"/>
            <p:cNvSpPr txBox="1">
              <a:spLocks noChangeArrowheads="1"/>
            </p:cNvSpPr>
            <p:nvPr/>
          </p:nvSpPr>
          <p:spPr bwMode="auto">
            <a:xfrm>
              <a:off x="1985931" y="3593123"/>
              <a:ext cx="33433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发生丢包后，如何处理</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8" name="Rectangle 11"/>
          <p:cNvSpPr>
            <a:spLocks noChangeArrowheads="1"/>
          </p:cNvSpPr>
          <p:nvPr/>
        </p:nvSpPr>
        <p:spPr bwMode="auto">
          <a:xfrm>
            <a:off x="1772908" y="5953694"/>
            <a:ext cx="5042902" cy="490714"/>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检查和技术、序号、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9" name="组合 48"/>
          <p:cNvGrpSpPr/>
          <p:nvPr/>
        </p:nvGrpSpPr>
        <p:grpSpPr>
          <a:xfrm>
            <a:off x="1735427" y="4657544"/>
            <a:ext cx="5077340" cy="630514"/>
            <a:chOff x="1613223" y="2533650"/>
            <a:chExt cx="5855996" cy="1200150"/>
          </a:xfrm>
        </p:grpSpPr>
        <p:sp>
          <p:nvSpPr>
            <p:cNvPr id="50" name="矩形: 圆角 49"/>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文本框 50"/>
            <p:cNvSpPr txBox="1"/>
            <p:nvPr/>
          </p:nvSpPr>
          <p:spPr>
            <a:xfrm>
              <a:off x="1845402" y="2763270"/>
              <a:ext cx="5623817" cy="876299"/>
            </a:xfrm>
            <a:prstGeom prst="rect">
              <a:avLst/>
            </a:prstGeom>
            <a:noFill/>
          </p:spPr>
          <p:txBody>
            <a:bodyPr wrap="square" rtlCol="0">
              <a:spAutoFit/>
            </a:bodyPr>
            <a:lstStyle/>
            <a:p>
              <a:r>
                <a:rPr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最简单的方法就是：</a:t>
              </a:r>
              <a:r>
                <a:rPr lang="zh-CN" altLang="en-US" sz="2400" b="1" dirty="0">
                  <a:solidFill>
                    <a:srgbClr val="009FF6"/>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耐心的等待！</a:t>
              </a:r>
              <a:endParaRPr lang="zh-CN" altLang="en-US" sz="2400" b="1" dirty="0">
                <a:solidFill>
                  <a:srgbClr val="009FF6"/>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矩形: 圆角 51"/>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3" name="组合 52"/>
          <p:cNvGrpSpPr/>
          <p:nvPr/>
        </p:nvGrpSpPr>
        <p:grpSpPr>
          <a:xfrm>
            <a:off x="430213" y="0"/>
            <a:ext cx="6614890" cy="1428589"/>
            <a:chOff x="551030" y="-368704"/>
            <a:chExt cx="6614890" cy="1428589"/>
          </a:xfrm>
        </p:grpSpPr>
        <p:grpSp>
          <p:nvGrpSpPr>
            <p:cNvPr id="54" name="组合 53"/>
            <p:cNvGrpSpPr/>
            <p:nvPr/>
          </p:nvGrpSpPr>
          <p:grpSpPr>
            <a:xfrm>
              <a:off x="1201632" y="303925"/>
              <a:ext cx="5964288" cy="709466"/>
              <a:chOff x="1839059" y="967769"/>
              <a:chExt cx="5964288" cy="709466"/>
            </a:xfrm>
          </p:grpSpPr>
          <p:sp>
            <p:nvSpPr>
              <p:cNvPr id="56"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7" name="文本框 56"/>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5" name="图片 54"/>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65" name="文本框 64"/>
          <p:cNvSpPr txBox="1"/>
          <p:nvPr/>
        </p:nvSpPr>
        <p:spPr>
          <a:xfrm>
            <a:off x="329051" y="1530574"/>
            <a:ext cx="8349999" cy="523220"/>
          </a:xfrm>
          <a:prstGeom prst="rect">
            <a:avLst/>
          </a:prstGeom>
          <a:noFill/>
        </p:spPr>
        <p:txBody>
          <a:bodyPr wrap="square">
            <a:spAutoFit/>
          </a:bodyPr>
          <a:lstStyle/>
          <a:p>
            <a:pPr marL="800100" lvl="1" indent="-342900">
              <a:buFont typeface="Arial" panose="020B0604020202020204" pitchFamily="34" charset="0"/>
              <a:buChar char="•"/>
            </a:pPr>
            <a:r>
              <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信道不但出错，而且丢包时</a:t>
            </a:r>
            <a:r>
              <a:rPr kumimoji="1" lang="en-US" altLang="zh-CN"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endPar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p:tgtEl>
                                          <p:spTgt spid="49"/>
                                        </p:tgtEl>
                                        <p:attrNameLst>
                                          <p:attrName>ppt_x</p:attrName>
                                        </p:attrNameLst>
                                      </p:cBhvr>
                                      <p:tavLst>
                                        <p:tav tm="0">
                                          <p:val>
                                            <p:strVal val="#ppt_x-#ppt_w*1.125000"/>
                                          </p:val>
                                        </p:tav>
                                        <p:tav tm="100000">
                                          <p:val>
                                            <p:strVal val="#ppt_x"/>
                                          </p:val>
                                        </p:tav>
                                      </p:tavLst>
                                    </p:anim>
                                    <p:animEffect transition="in" filter="wipe(righ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165600" y="1616102"/>
            <a:ext cx="3860800" cy="855662"/>
            <a:chOff x="2697691" y="1457405"/>
            <a:chExt cx="3860800" cy="855662"/>
          </a:xfrm>
        </p:grpSpPr>
        <p:sp>
          <p:nvSpPr>
            <p:cNvPr id="57" name="Text Box 8"/>
            <p:cNvSpPr txBox="1">
              <a:spLocks noChangeArrowheads="1"/>
            </p:cNvSpPr>
            <p:nvPr/>
          </p:nvSpPr>
          <p:spPr bwMode="auto">
            <a:xfrm>
              <a:off x="2697691" y="1751092"/>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sndpkt = make_pkt(0, data, checksum)</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udt_send(sndpkt)</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9"/>
            <p:cNvSpPr txBox="1">
              <a:spLocks noChangeArrowheads="1"/>
            </p:cNvSpPr>
            <p:nvPr/>
          </p:nvSpPr>
          <p:spPr bwMode="auto">
            <a:xfrm>
              <a:off x="2738966" y="1457405"/>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Line 10"/>
            <p:cNvSpPr>
              <a:spLocks noChangeShapeType="1"/>
            </p:cNvSpPr>
            <p:nvPr/>
          </p:nvSpPr>
          <p:spPr bwMode="auto">
            <a:xfrm>
              <a:off x="2840566" y="1795542"/>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4" name="Freeform 15"/>
          <p:cNvSpPr/>
          <p:nvPr/>
        </p:nvSpPr>
        <p:spPr bwMode="auto">
          <a:xfrm flipV="1">
            <a:off x="4530725" y="2597177"/>
            <a:ext cx="2090738" cy="16351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Freeform 23"/>
          <p:cNvSpPr/>
          <p:nvPr/>
        </p:nvSpPr>
        <p:spPr bwMode="auto">
          <a:xfrm>
            <a:off x="4516438" y="5264177"/>
            <a:ext cx="2312987" cy="27463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组合 6"/>
          <p:cNvGrpSpPr/>
          <p:nvPr/>
        </p:nvGrpSpPr>
        <p:grpSpPr>
          <a:xfrm>
            <a:off x="4462463" y="5467377"/>
            <a:ext cx="3444875" cy="835025"/>
            <a:chOff x="2994554" y="5308680"/>
            <a:chExt cx="3444875" cy="835025"/>
          </a:xfrm>
        </p:grpSpPr>
        <p:sp>
          <p:nvSpPr>
            <p:cNvPr id="74" name="Text Box 25"/>
            <p:cNvSpPr txBox="1">
              <a:spLocks noChangeArrowheads="1"/>
            </p:cNvSpPr>
            <p:nvPr/>
          </p:nvSpPr>
          <p:spPr bwMode="auto">
            <a:xfrm>
              <a:off x="2994554" y="5591255"/>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 data, checksum)</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26"/>
            <p:cNvSpPr txBox="1">
              <a:spLocks noChangeArrowheads="1"/>
            </p:cNvSpPr>
            <p:nvPr/>
          </p:nvSpPr>
          <p:spPr bwMode="auto">
            <a:xfrm>
              <a:off x="2994554" y="5308680"/>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Line 27"/>
            <p:cNvSpPr>
              <a:spLocks noChangeShapeType="1"/>
            </p:cNvSpPr>
            <p:nvPr/>
          </p:nvSpPr>
          <p:spPr bwMode="auto">
            <a:xfrm>
              <a:off x="3113616" y="5619830"/>
              <a:ext cx="25987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7426325" y="3632227"/>
            <a:ext cx="2149475" cy="871537"/>
            <a:chOff x="5958416" y="3473530"/>
            <a:chExt cx="2149475" cy="871537"/>
          </a:xfrm>
        </p:grpSpPr>
        <p:sp>
          <p:nvSpPr>
            <p:cNvPr id="77" name="Text Box 28"/>
            <p:cNvSpPr txBox="1">
              <a:spLocks noChangeArrowheads="1"/>
            </p:cNvSpPr>
            <p:nvPr/>
          </p:nvSpPr>
          <p:spPr bwMode="auto">
            <a:xfrm>
              <a:off x="5958416" y="3473530"/>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Line 29"/>
            <p:cNvSpPr>
              <a:spLocks noChangeShapeType="1"/>
            </p:cNvSpPr>
            <p:nvPr/>
          </p:nvSpPr>
          <p:spPr bwMode="auto">
            <a:xfrm>
              <a:off x="6074304" y="4184730"/>
              <a:ext cx="14192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34"/>
            <p:cNvSpPr txBox="1">
              <a:spLocks noChangeArrowheads="1"/>
            </p:cNvSpPr>
            <p:nvPr/>
          </p:nvSpPr>
          <p:spPr bwMode="auto">
            <a:xfrm>
              <a:off x="5979054" y="4165680"/>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stop_timer</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 name="组合 2"/>
          <p:cNvGrpSpPr/>
          <p:nvPr/>
        </p:nvGrpSpPr>
        <p:grpSpPr>
          <a:xfrm>
            <a:off x="2046288" y="3390927"/>
            <a:ext cx="1920875" cy="1112837"/>
            <a:chOff x="578379" y="3232230"/>
            <a:chExt cx="1920875" cy="1112837"/>
          </a:xfrm>
        </p:grpSpPr>
        <p:sp>
          <p:nvSpPr>
            <p:cNvPr id="81" name="Text Box 32"/>
            <p:cNvSpPr txBox="1">
              <a:spLocks noChangeArrowheads="1"/>
            </p:cNvSpPr>
            <p:nvPr/>
          </p:nvSpPr>
          <p:spPr bwMode="auto">
            <a:xfrm>
              <a:off x="586316" y="3232230"/>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(rcvpkt,1)</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33"/>
            <p:cNvSpPr>
              <a:spLocks noChangeShapeType="1"/>
            </p:cNvSpPr>
            <p:nvPr/>
          </p:nvSpPr>
          <p:spPr bwMode="auto">
            <a:xfrm>
              <a:off x="713316" y="3972005"/>
              <a:ext cx="15176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35"/>
            <p:cNvSpPr txBox="1">
              <a:spLocks noChangeArrowheads="1"/>
            </p:cNvSpPr>
            <p:nvPr/>
          </p:nvSpPr>
          <p:spPr bwMode="auto">
            <a:xfrm>
              <a:off x="578379" y="3945017"/>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stop_timer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p:cNvGrpSpPr/>
          <p:nvPr/>
        </p:nvGrpSpPr>
        <p:grpSpPr>
          <a:xfrm>
            <a:off x="6507163" y="2200302"/>
            <a:ext cx="1579562" cy="1346200"/>
            <a:chOff x="5039254" y="1932272"/>
            <a:chExt cx="1579562" cy="1346200"/>
          </a:xfrm>
        </p:grpSpPr>
        <p:sp>
          <p:nvSpPr>
            <p:cNvPr id="55" name="Oval 6"/>
            <p:cNvSpPr>
              <a:spLocks noChangeArrowheads="1"/>
            </p:cNvSpPr>
            <p:nvPr/>
          </p:nvSpPr>
          <p:spPr bwMode="auto">
            <a:xfrm>
              <a:off x="5164666" y="2314859"/>
              <a:ext cx="838200" cy="838200"/>
            </a:xfrm>
            <a:prstGeom prst="ellipse">
              <a:avLst/>
            </a:prstGeom>
            <a:solidFill>
              <a:srgbClr val="92D05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1" name="Group 12"/>
            <p:cNvGrpSpPr/>
            <p:nvPr/>
          </p:nvGrpSpPr>
          <p:grpSpPr bwMode="auto">
            <a:xfrm>
              <a:off x="5039254" y="2348197"/>
              <a:ext cx="889000" cy="865187"/>
              <a:chOff x="445" y="1273"/>
              <a:chExt cx="560" cy="545"/>
            </a:xfrm>
          </p:grpSpPr>
          <p:sp>
            <p:nvSpPr>
              <p:cNvPr id="62" name="Oval 13"/>
              <p:cNvSpPr>
                <a:spLocks noChangeArrowheads="1"/>
              </p:cNvSpPr>
              <p:nvPr/>
            </p:nvSpPr>
            <p:spPr bwMode="auto">
              <a:xfrm>
                <a:off x="445" y="1273"/>
                <a:ext cx="560" cy="545"/>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Text Box 14"/>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思源黑体 CN Normal" panose="020B0400000000000000" pitchFamily="34" charset="-122"/>
                    <a:cs typeface="Times New Roman" panose="02020603050405020304" pitchFamily="18" charset="0"/>
                  </a:rPr>
                  <a:t>等待</a:t>
                </a: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ACK0</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5" name="Freeform 16"/>
            <p:cNvSpPr/>
            <p:nvPr/>
          </p:nvSpPr>
          <p:spPr bwMode="auto">
            <a:xfrm>
              <a:off x="5747279" y="1932272"/>
              <a:ext cx="871537" cy="666750"/>
            </a:xfrm>
            <a:custGeom>
              <a:avLst/>
              <a:gdLst>
                <a:gd name="T0" fmla="*/ 0 w 549"/>
                <a:gd name="T1" fmla="*/ 2147483646 h 420"/>
                <a:gd name="T2" fmla="*/ 2147483646 w 549"/>
                <a:gd name="T3" fmla="*/ 2147483646 h 420"/>
                <a:gd name="T4" fmla="*/ 0 60000 65536"/>
                <a:gd name="T5" fmla="*/ 0 60000 65536"/>
                <a:gd name="T6" fmla="*/ 0 w 549"/>
                <a:gd name="T7" fmla="*/ 0 h 420"/>
                <a:gd name="T8" fmla="*/ 549 w 549"/>
                <a:gd name="T9" fmla="*/ 420 h 420"/>
              </a:gdLst>
              <a:ahLst/>
              <a:cxnLst>
                <a:cxn ang="T4">
                  <a:pos x="T0" y="T1"/>
                </a:cxn>
                <a:cxn ang="T5">
                  <a:pos x="T2" y="T3"/>
                </a:cxn>
              </a:cxnLst>
              <a:rect l="T6" t="T7" r="T8" b="T9"/>
              <a:pathLst>
                <a:path w="549" h="420">
                  <a:moveTo>
                    <a:pt x="0" y="306"/>
                  </a:moveTo>
                  <a:cubicBezTo>
                    <a:pt x="78" y="0"/>
                    <a:pt x="549" y="315"/>
                    <a:pt x="87" y="420"/>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Freeform 36"/>
            <p:cNvSpPr/>
            <p:nvPr/>
          </p:nvSpPr>
          <p:spPr bwMode="auto">
            <a:xfrm>
              <a:off x="5917141" y="2595847"/>
              <a:ext cx="461963" cy="682625"/>
            </a:xfrm>
            <a:custGeom>
              <a:avLst/>
              <a:gdLst>
                <a:gd name="T0" fmla="*/ 0 w 291"/>
                <a:gd name="T1" fmla="*/ 2147483646 h 430"/>
                <a:gd name="T2" fmla="*/ 2147483646 w 291"/>
                <a:gd name="T3" fmla="*/ 2147483646 h 430"/>
                <a:gd name="T4" fmla="*/ 0 60000 65536"/>
                <a:gd name="T5" fmla="*/ 0 60000 65536"/>
                <a:gd name="T6" fmla="*/ 0 w 291"/>
                <a:gd name="T7" fmla="*/ 0 h 430"/>
                <a:gd name="T8" fmla="*/ 291 w 291"/>
                <a:gd name="T9" fmla="*/ 430 h 430"/>
              </a:gdLst>
              <a:ahLst/>
              <a:cxnLst>
                <a:cxn ang="T4">
                  <a:pos x="T0" y="T1"/>
                </a:cxn>
                <a:cxn ang="T5">
                  <a:pos x="T2" y="T3"/>
                </a:cxn>
              </a:cxnLst>
              <a:rect l="T6" t="T7" r="T8" b="T9"/>
              <a:pathLst>
                <a:path w="291" h="430">
                  <a:moveTo>
                    <a:pt x="0" y="120"/>
                  </a:moveTo>
                  <a:cubicBezTo>
                    <a:pt x="291" y="0"/>
                    <a:pt x="259" y="430"/>
                    <a:pt x="15" y="255"/>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p:cNvGrpSpPr/>
          <p:nvPr/>
        </p:nvGrpSpPr>
        <p:grpSpPr>
          <a:xfrm>
            <a:off x="7716838" y="2805139"/>
            <a:ext cx="2116137" cy="665163"/>
            <a:chOff x="6248929" y="2646442"/>
            <a:chExt cx="2116137" cy="665163"/>
          </a:xfrm>
        </p:grpSpPr>
        <p:sp>
          <p:nvSpPr>
            <p:cNvPr id="86" name="Text Box 37"/>
            <p:cNvSpPr txBox="1">
              <a:spLocks noChangeArrowheads="1"/>
            </p:cNvSpPr>
            <p:nvPr/>
          </p:nvSpPr>
          <p:spPr bwMode="auto">
            <a:xfrm>
              <a:off x="6248929" y="2882980"/>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8"/>
            <p:cNvSpPr txBox="1">
              <a:spLocks noChangeArrowheads="1"/>
            </p:cNvSpPr>
            <p:nvPr/>
          </p:nvSpPr>
          <p:spPr bwMode="auto">
            <a:xfrm>
              <a:off x="6271154" y="2646442"/>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endPar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Line 39"/>
            <p:cNvSpPr>
              <a:spLocks noChangeShapeType="1"/>
            </p:cNvSpPr>
            <p:nvPr/>
          </p:nvSpPr>
          <p:spPr bwMode="auto">
            <a:xfrm>
              <a:off x="6360054" y="2900442"/>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p:cNvGrpSpPr/>
          <p:nvPr/>
        </p:nvGrpSpPr>
        <p:grpSpPr>
          <a:xfrm>
            <a:off x="2014538" y="4506065"/>
            <a:ext cx="1824038" cy="682625"/>
            <a:chOff x="306916" y="4573667"/>
            <a:chExt cx="1824038" cy="682625"/>
          </a:xfrm>
        </p:grpSpPr>
        <p:sp>
          <p:nvSpPr>
            <p:cNvPr id="91" name="Text Box 42"/>
            <p:cNvSpPr txBox="1">
              <a:spLocks noChangeArrowheads="1"/>
            </p:cNvSpPr>
            <p:nvPr/>
          </p:nvSpPr>
          <p:spPr bwMode="auto">
            <a:xfrm>
              <a:off x="306916" y="4827667"/>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 name="组合 3"/>
            <p:cNvGrpSpPr/>
            <p:nvPr/>
          </p:nvGrpSpPr>
          <p:grpSpPr>
            <a:xfrm>
              <a:off x="321204" y="4573667"/>
              <a:ext cx="1114425" cy="285750"/>
              <a:chOff x="321204" y="4573667"/>
              <a:chExt cx="1114425" cy="285750"/>
            </a:xfrm>
          </p:grpSpPr>
          <p:sp>
            <p:nvSpPr>
              <p:cNvPr id="92" name="Text Box 43"/>
              <p:cNvSpPr txBox="1">
                <a:spLocks noChangeArrowheads="1"/>
              </p:cNvSpPr>
              <p:nvPr/>
            </p:nvSpPr>
            <p:spPr bwMode="auto">
              <a:xfrm>
                <a:off x="321204" y="4573667"/>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endPar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Line 44"/>
              <p:cNvSpPr>
                <a:spLocks noChangeShapeType="1"/>
              </p:cNvSpPr>
              <p:nvPr/>
            </p:nvSpPr>
            <p:spPr bwMode="auto">
              <a:xfrm>
                <a:off x="424391" y="4856242"/>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13" name="组合 112"/>
          <p:cNvGrpSpPr/>
          <p:nvPr/>
        </p:nvGrpSpPr>
        <p:grpSpPr>
          <a:xfrm>
            <a:off x="6599238" y="4487889"/>
            <a:ext cx="1552575" cy="1301750"/>
            <a:chOff x="5131329" y="4219859"/>
            <a:chExt cx="1552575" cy="1301750"/>
          </a:xfrm>
        </p:grpSpPr>
        <p:sp>
          <p:nvSpPr>
            <p:cNvPr id="54" name="Oval 5"/>
            <p:cNvSpPr>
              <a:spLocks noChangeArrowheads="1"/>
            </p:cNvSpPr>
            <p:nvPr/>
          </p:nvSpPr>
          <p:spPr bwMode="auto">
            <a:xfrm>
              <a:off x="5393266" y="4219859"/>
              <a:ext cx="838200" cy="838200"/>
            </a:xfrm>
            <a:prstGeom prst="ellipse">
              <a:avLst/>
            </a:prstGeom>
            <a:solidFill>
              <a:srgbClr val="C00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8" name="Group 19"/>
            <p:cNvGrpSpPr/>
            <p:nvPr/>
          </p:nvGrpSpPr>
          <p:grpSpPr bwMode="auto">
            <a:xfrm>
              <a:off x="5131329" y="4262722"/>
              <a:ext cx="1189037" cy="850900"/>
              <a:chOff x="4090" y="3230"/>
              <a:chExt cx="749" cy="536"/>
            </a:xfrm>
          </p:grpSpPr>
          <p:sp>
            <p:nvSpPr>
              <p:cNvPr id="69" name="Oval 20"/>
              <p:cNvSpPr>
                <a:spLocks noChangeArrowheads="1"/>
              </p:cNvSpPr>
              <p:nvPr/>
            </p:nvSpPr>
            <p:spPr bwMode="auto">
              <a:xfrm>
                <a:off x="4159" y="3230"/>
                <a:ext cx="595" cy="53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21"/>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4" name="Freeform 45"/>
            <p:cNvSpPr/>
            <p:nvPr/>
          </p:nvSpPr>
          <p:spPr bwMode="auto">
            <a:xfrm>
              <a:off x="6104466" y="46310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p:cNvGrpSpPr/>
          <p:nvPr/>
        </p:nvGrpSpPr>
        <p:grpSpPr>
          <a:xfrm>
            <a:off x="3176588" y="4487889"/>
            <a:ext cx="1550987" cy="1371600"/>
            <a:chOff x="1708679" y="4219859"/>
            <a:chExt cx="1550987" cy="1371600"/>
          </a:xfrm>
        </p:grpSpPr>
        <p:sp>
          <p:nvSpPr>
            <p:cNvPr id="56" name="Oval 7"/>
            <p:cNvSpPr>
              <a:spLocks noChangeArrowheads="1"/>
            </p:cNvSpPr>
            <p:nvPr/>
          </p:nvSpPr>
          <p:spPr bwMode="auto">
            <a:xfrm>
              <a:off x="2421466" y="4219859"/>
              <a:ext cx="838200" cy="838200"/>
            </a:xfrm>
            <a:prstGeom prst="ellipse">
              <a:avLst/>
            </a:prstGeom>
            <a:solidFill>
              <a:schemeClr val="accent2"/>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Freeform 40"/>
            <p:cNvSpPr/>
            <p:nvPr/>
          </p:nvSpPr>
          <p:spPr bwMode="auto">
            <a:xfrm>
              <a:off x="1908704" y="4959634"/>
              <a:ext cx="692150" cy="631825"/>
            </a:xfrm>
            <a:custGeom>
              <a:avLst/>
              <a:gdLst>
                <a:gd name="T0" fmla="*/ 2147483646 w 436"/>
                <a:gd name="T1" fmla="*/ 2147483646 h 398"/>
                <a:gd name="T2" fmla="*/ 2147483646 w 436"/>
                <a:gd name="T3" fmla="*/ 0 h 398"/>
                <a:gd name="T4" fmla="*/ 0 60000 65536"/>
                <a:gd name="T5" fmla="*/ 0 60000 65536"/>
                <a:gd name="T6" fmla="*/ 0 w 436"/>
                <a:gd name="T7" fmla="*/ 0 h 398"/>
                <a:gd name="T8" fmla="*/ 436 w 436"/>
                <a:gd name="T9" fmla="*/ 398 h 398"/>
              </a:gdLst>
              <a:ahLst/>
              <a:cxnLst>
                <a:cxn ang="T4">
                  <a:pos x="T0" y="T1"/>
                </a:cxn>
                <a:cxn ang="T5">
                  <a:pos x="T2" y="T3"/>
                </a:cxn>
              </a:cxnLst>
              <a:rect l="T6" t="T7" r="T8" b="T9"/>
              <a:pathLst>
                <a:path w="436" h="398">
                  <a:moveTo>
                    <a:pt x="436" y="101"/>
                  </a:moveTo>
                  <a:cubicBezTo>
                    <a:pt x="367" y="398"/>
                    <a:pt x="0" y="31"/>
                    <a:pt x="300" y="0"/>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Freeform 41"/>
            <p:cNvSpPr/>
            <p:nvPr/>
          </p:nvSpPr>
          <p:spPr bwMode="auto">
            <a:xfrm>
              <a:off x="1708679" y="4670709"/>
              <a:ext cx="571500" cy="420688"/>
            </a:xfrm>
            <a:custGeom>
              <a:avLst/>
              <a:gdLst>
                <a:gd name="T0" fmla="*/ 2147483646 w 900"/>
                <a:gd name="T1" fmla="*/ 2147483646 h 662"/>
                <a:gd name="T2" fmla="*/ 2147483646 w 900"/>
                <a:gd name="T3" fmla="*/ 2147483646 h 662"/>
                <a:gd name="T4" fmla="*/ 0 60000 65536"/>
                <a:gd name="T5" fmla="*/ 0 60000 65536"/>
                <a:gd name="T6" fmla="*/ 0 w 900"/>
                <a:gd name="T7" fmla="*/ 0 h 662"/>
                <a:gd name="T8" fmla="*/ 900 w 900"/>
                <a:gd name="T9" fmla="*/ 662 h 662"/>
              </a:gdLst>
              <a:ahLst/>
              <a:cxnLst>
                <a:cxn ang="T4">
                  <a:pos x="T0" y="T1"/>
                </a:cxn>
                <a:cxn ang="T5">
                  <a:pos x="T2" y="T3"/>
                </a:cxn>
              </a:cxnLst>
              <a:rect l="T6" t="T7" r="T8" b="T9"/>
              <a:pathLst>
                <a:path w="900" h="662">
                  <a:moveTo>
                    <a:pt x="900" y="360"/>
                  </a:moveTo>
                  <a:cubicBezTo>
                    <a:pt x="171" y="662"/>
                    <a:pt x="0" y="0"/>
                    <a:pt x="825" y="15"/>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0" name="Group 51"/>
            <p:cNvGrpSpPr/>
            <p:nvPr/>
          </p:nvGrpSpPr>
          <p:grpSpPr bwMode="auto">
            <a:xfrm>
              <a:off x="2308754" y="4246847"/>
              <a:ext cx="889000" cy="865187"/>
              <a:chOff x="445" y="1273"/>
              <a:chExt cx="560" cy="545"/>
            </a:xfrm>
          </p:grpSpPr>
          <p:sp>
            <p:nvSpPr>
              <p:cNvPr id="101" name="Oval 52"/>
              <p:cNvSpPr>
                <a:spLocks noChangeArrowheads="1"/>
              </p:cNvSpPr>
              <p:nvPr/>
            </p:nvSpPr>
            <p:spPr bwMode="auto">
              <a:xfrm>
                <a:off x="445" y="1273"/>
                <a:ext cx="560" cy="545"/>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53"/>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4" name="组合 13"/>
          <p:cNvGrpSpPr/>
          <p:nvPr/>
        </p:nvGrpSpPr>
        <p:grpSpPr>
          <a:xfrm>
            <a:off x="3152775" y="2070127"/>
            <a:ext cx="1601788" cy="1441450"/>
            <a:chOff x="1684866" y="1802097"/>
            <a:chExt cx="1601788" cy="1441450"/>
          </a:xfrm>
        </p:grpSpPr>
        <p:grpSp>
          <p:nvGrpSpPr>
            <p:cNvPr id="13" name="组合 12"/>
            <p:cNvGrpSpPr/>
            <p:nvPr/>
          </p:nvGrpSpPr>
          <p:grpSpPr>
            <a:xfrm>
              <a:off x="2097616" y="1802097"/>
              <a:ext cx="1189038" cy="1441450"/>
              <a:chOff x="2097616" y="1802097"/>
              <a:chExt cx="1189038" cy="1441450"/>
            </a:xfrm>
          </p:grpSpPr>
          <p:sp>
            <p:nvSpPr>
              <p:cNvPr id="53" name="Oval 4"/>
              <p:cNvSpPr>
                <a:spLocks noChangeArrowheads="1"/>
              </p:cNvSpPr>
              <p:nvPr/>
            </p:nvSpPr>
            <p:spPr bwMode="auto">
              <a:xfrm>
                <a:off x="2345266" y="2314859"/>
                <a:ext cx="838200" cy="838200"/>
              </a:xfrm>
              <a:prstGeom prst="ellipse">
                <a:avLst/>
              </a:prstGeom>
              <a:solidFill>
                <a:srgbClr val="FFC000"/>
              </a:solidFill>
              <a:ln w="19050">
                <a:no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Line 11"/>
              <p:cNvSpPr>
                <a:spLocks noChangeShapeType="1"/>
              </p:cNvSpPr>
              <p:nvPr/>
            </p:nvSpPr>
            <p:spPr bwMode="auto">
              <a:xfrm>
                <a:off x="2427816" y="1802097"/>
                <a:ext cx="157163" cy="576262"/>
              </a:xfrm>
              <a:prstGeom prst="line">
                <a:avLst/>
              </a:prstGeom>
              <a:noFill/>
              <a:ln w="28575">
                <a:solidFill>
                  <a:srgbClr val="009FF6"/>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6" name="Group 47"/>
              <p:cNvGrpSpPr/>
              <p:nvPr/>
            </p:nvGrpSpPr>
            <p:grpSpPr bwMode="auto">
              <a:xfrm>
                <a:off x="2097616" y="2392647"/>
                <a:ext cx="1189038" cy="850900"/>
                <a:chOff x="4090" y="3230"/>
                <a:chExt cx="749" cy="536"/>
              </a:xfrm>
            </p:grpSpPr>
            <p:sp>
              <p:nvSpPr>
                <p:cNvPr id="97" name="Oval 48"/>
                <p:cNvSpPr>
                  <a:spLocks noChangeArrowheads="1"/>
                </p:cNvSpPr>
                <p:nvPr/>
              </p:nvSpPr>
              <p:spPr bwMode="auto">
                <a:xfrm>
                  <a:off x="4159" y="3230"/>
                  <a:ext cx="595" cy="536"/>
                </a:xfrm>
                <a:prstGeom prst="ellipse">
                  <a:avLst/>
                </a:prstGeom>
                <a:solidFill>
                  <a:srgbClr val="FFFFFF"/>
                </a:solidFill>
                <a:ln w="19050">
                  <a:solidFill>
                    <a:srgbClr val="009FF6"/>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49"/>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103" name="Freeform 54"/>
            <p:cNvSpPr/>
            <p:nvPr/>
          </p:nvSpPr>
          <p:spPr bwMode="auto">
            <a:xfrm flipH="1" flipV="1">
              <a:off x="1684866" y="20402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 name="组合 7"/>
          <p:cNvGrpSpPr/>
          <p:nvPr/>
        </p:nvGrpSpPr>
        <p:grpSpPr>
          <a:xfrm>
            <a:off x="7897812" y="5092036"/>
            <a:ext cx="1428750" cy="624995"/>
            <a:chOff x="6429903" y="4933339"/>
            <a:chExt cx="1428750" cy="624995"/>
          </a:xfrm>
        </p:grpSpPr>
        <p:sp>
          <p:nvSpPr>
            <p:cNvPr id="104" name="Text Box 55"/>
            <p:cNvSpPr txBox="1">
              <a:spLocks noChangeArrowheads="1"/>
            </p:cNvSpPr>
            <p:nvPr/>
          </p:nvSpPr>
          <p:spPr bwMode="auto">
            <a:xfrm>
              <a:off x="6902038" y="5219780"/>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endParaRPr lang="en-US" altLang="zh-CN" sz="1600" dirty="0">
                <a:latin typeface="Symbol" panose="05050102010706020507" pitchFamily="18" charset="2"/>
                <a:ea typeface="楷体" panose="02010609060101010101" pitchFamily="49" charset="-122"/>
                <a:cs typeface="Arial" panose="020B0604020202020204" pitchFamily="34" charset="0"/>
              </a:endParaRPr>
            </a:p>
          </p:txBody>
        </p:sp>
        <p:sp>
          <p:nvSpPr>
            <p:cNvPr id="105" name="Text Box 56"/>
            <p:cNvSpPr txBox="1">
              <a:spLocks noChangeArrowheads="1"/>
            </p:cNvSpPr>
            <p:nvPr/>
          </p:nvSpPr>
          <p:spPr bwMode="auto">
            <a:xfrm>
              <a:off x="6429903" y="4933339"/>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Line 57"/>
            <p:cNvSpPr>
              <a:spLocks noChangeShapeType="1"/>
            </p:cNvSpPr>
            <p:nvPr/>
          </p:nvSpPr>
          <p:spPr bwMode="auto">
            <a:xfrm>
              <a:off x="6523566" y="5256292"/>
              <a:ext cx="11017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 name="组合 10"/>
          <p:cNvGrpSpPr/>
          <p:nvPr/>
        </p:nvGrpSpPr>
        <p:grpSpPr>
          <a:xfrm>
            <a:off x="7627938" y="1722464"/>
            <a:ext cx="1704975" cy="989429"/>
            <a:chOff x="6160029" y="1563767"/>
            <a:chExt cx="1704975" cy="989429"/>
          </a:xfrm>
        </p:grpSpPr>
        <p:sp>
          <p:nvSpPr>
            <p:cNvPr id="66" name="Text Box 17"/>
            <p:cNvSpPr txBox="1">
              <a:spLocks noChangeArrowheads="1"/>
            </p:cNvSpPr>
            <p:nvPr/>
          </p:nvSpPr>
          <p:spPr bwMode="auto">
            <a:xfrm>
              <a:off x="6160029" y="1563767"/>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corrupt(rcvpkt) ||</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isACK(rcvpkt,1) )</a:t>
              </a:r>
              <a:endPar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Line 18"/>
            <p:cNvSpPr>
              <a:spLocks noChangeShapeType="1"/>
            </p:cNvSpPr>
            <p:nvPr/>
          </p:nvSpPr>
          <p:spPr bwMode="auto">
            <a:xfrm>
              <a:off x="6369579" y="2265442"/>
              <a:ext cx="135096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Text Box 58"/>
            <p:cNvSpPr txBox="1">
              <a:spLocks noChangeArrowheads="1"/>
            </p:cNvSpPr>
            <p:nvPr/>
          </p:nvSpPr>
          <p:spPr bwMode="auto">
            <a:xfrm>
              <a:off x="6805201" y="2214642"/>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endParaRPr lang="en-US" altLang="zh-CN" sz="1600" dirty="0">
                <a:latin typeface="Symbol" panose="05050102010706020507" pitchFamily="18" charset="2"/>
                <a:ea typeface="楷体" panose="02010609060101010101" pitchFamily="49" charset="-122"/>
                <a:cs typeface="Arial" panose="020B0604020202020204" pitchFamily="34" charset="0"/>
              </a:endParaRPr>
            </a:p>
          </p:txBody>
        </p:sp>
      </p:grpSp>
      <p:grpSp>
        <p:nvGrpSpPr>
          <p:cNvPr id="2" name="组合 1"/>
          <p:cNvGrpSpPr/>
          <p:nvPr/>
        </p:nvGrpSpPr>
        <p:grpSpPr>
          <a:xfrm>
            <a:off x="2182813" y="2400327"/>
            <a:ext cx="1428750" cy="587791"/>
            <a:chOff x="714904" y="2241630"/>
            <a:chExt cx="1428750" cy="587791"/>
          </a:xfrm>
        </p:grpSpPr>
        <p:sp>
          <p:nvSpPr>
            <p:cNvPr id="95" name="Text Box 46"/>
            <p:cNvSpPr txBox="1">
              <a:spLocks noChangeArrowheads="1"/>
            </p:cNvSpPr>
            <p:nvPr/>
          </p:nvSpPr>
          <p:spPr bwMode="auto">
            <a:xfrm>
              <a:off x="714904" y="2241630"/>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9" name="Line 50"/>
            <p:cNvSpPr>
              <a:spLocks noChangeShapeType="1"/>
            </p:cNvSpPr>
            <p:nvPr/>
          </p:nvSpPr>
          <p:spPr bwMode="auto">
            <a:xfrm>
              <a:off x="802216" y="2527380"/>
              <a:ext cx="11017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59"/>
            <p:cNvSpPr txBox="1">
              <a:spLocks noChangeArrowheads="1"/>
            </p:cNvSpPr>
            <p:nvPr/>
          </p:nvSpPr>
          <p:spPr bwMode="auto">
            <a:xfrm>
              <a:off x="1153701" y="24908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endParaRPr lang="en-US" altLang="zh-CN" sz="1600" dirty="0">
                <a:latin typeface="Symbol" panose="05050102010706020507" pitchFamily="18" charset="2"/>
                <a:ea typeface="楷体" panose="02010609060101010101" pitchFamily="49" charset="-122"/>
                <a:cs typeface="Arial" panose="020B0604020202020204" pitchFamily="34" charset="0"/>
              </a:endParaRPr>
            </a:p>
          </p:txBody>
        </p:sp>
      </p:grpSp>
      <p:grpSp>
        <p:nvGrpSpPr>
          <p:cNvPr id="6" name="组合 5"/>
          <p:cNvGrpSpPr/>
          <p:nvPr/>
        </p:nvGrpSpPr>
        <p:grpSpPr>
          <a:xfrm>
            <a:off x="2178579" y="5269477"/>
            <a:ext cx="1622425" cy="1070391"/>
            <a:chOff x="968904" y="5429330"/>
            <a:chExt cx="1622425" cy="1070391"/>
          </a:xfrm>
        </p:grpSpPr>
        <p:sp>
          <p:nvSpPr>
            <p:cNvPr id="79" name="Text Box 30"/>
            <p:cNvSpPr txBox="1">
              <a:spLocks noChangeArrowheads="1"/>
            </p:cNvSpPr>
            <p:nvPr/>
          </p:nvSpPr>
          <p:spPr bwMode="auto">
            <a:xfrm>
              <a:off x="968904" y="5429330"/>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 )</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Line 31"/>
            <p:cNvSpPr>
              <a:spLocks noChangeShapeType="1"/>
            </p:cNvSpPr>
            <p:nvPr/>
          </p:nvSpPr>
          <p:spPr bwMode="auto">
            <a:xfrm>
              <a:off x="1072091" y="6154817"/>
              <a:ext cx="1254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60"/>
            <p:cNvSpPr txBox="1">
              <a:spLocks noChangeArrowheads="1"/>
            </p:cNvSpPr>
            <p:nvPr/>
          </p:nvSpPr>
          <p:spPr bwMode="auto">
            <a:xfrm>
              <a:off x="1556926" y="61611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endParaRPr lang="en-US" altLang="zh-CN" sz="1600" dirty="0">
                <a:latin typeface="Symbol" panose="05050102010706020507" pitchFamily="18" charset="2"/>
                <a:ea typeface="楷体" panose="02010609060101010101" pitchFamily="49" charset="-122"/>
                <a:cs typeface="Arial" panose="020B0604020202020204" pitchFamily="34" charset="0"/>
              </a:endParaRPr>
            </a:p>
          </p:txBody>
        </p:sp>
      </p:grpSp>
      <p:sp>
        <p:nvSpPr>
          <p:cNvPr id="111" name="Rectangle 11"/>
          <p:cNvSpPr>
            <a:spLocks noChangeArrowheads="1"/>
          </p:cNvSpPr>
          <p:nvPr/>
        </p:nvSpPr>
        <p:spPr bwMode="auto">
          <a:xfrm>
            <a:off x="7338180" y="5962472"/>
            <a:ext cx="2224921" cy="36036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的发送方</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Freeform 24"/>
          <p:cNvSpPr/>
          <p:nvPr/>
        </p:nvSpPr>
        <p:spPr bwMode="auto">
          <a:xfrm rot="5400000" flipH="1" flipV="1">
            <a:off x="6757194" y="3853683"/>
            <a:ext cx="1184275" cy="16668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Freeform 22"/>
          <p:cNvSpPr/>
          <p:nvPr/>
        </p:nvSpPr>
        <p:spPr bwMode="auto">
          <a:xfrm rot="16200000" flipV="1">
            <a:off x="3286919" y="3928295"/>
            <a:ext cx="1254125" cy="150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0" name="组合 109"/>
          <p:cNvGrpSpPr/>
          <p:nvPr/>
        </p:nvGrpSpPr>
        <p:grpSpPr>
          <a:xfrm>
            <a:off x="430213" y="0"/>
            <a:ext cx="6614890" cy="1428589"/>
            <a:chOff x="551030" y="-368704"/>
            <a:chExt cx="6614890" cy="1428589"/>
          </a:xfrm>
        </p:grpSpPr>
        <p:grpSp>
          <p:nvGrpSpPr>
            <p:cNvPr id="112" name="组合 111"/>
            <p:cNvGrpSpPr/>
            <p:nvPr/>
          </p:nvGrpSpPr>
          <p:grpSpPr>
            <a:xfrm>
              <a:off x="1201632" y="303925"/>
              <a:ext cx="5964288" cy="709466"/>
              <a:chOff x="1839059" y="967769"/>
              <a:chExt cx="5964288" cy="709466"/>
            </a:xfrm>
          </p:grpSpPr>
          <p:sp>
            <p:nvSpPr>
              <p:cNvPr id="116"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17" name="文本框 116"/>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15" name="图片 114"/>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500"/>
                                        <p:tgtEl>
                                          <p:spTgt spid="1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up)">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2500"/>
                            </p:stCondLst>
                            <p:childTnLst>
                              <p:par>
                                <p:cTn id="40" presetID="22" presetClass="entr" presetSubtype="1"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wipe(up)">
                                      <p:cBhvr>
                                        <p:cTn id="42" dur="500"/>
                                        <p:tgtEl>
                                          <p:spTgt spid="113"/>
                                        </p:tgtEl>
                                      </p:cBhvr>
                                    </p:animEffect>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right)">
                                      <p:cBhvr>
                                        <p:cTn id="49" dur="500"/>
                                        <p:tgtEl>
                                          <p:spTgt spid="72"/>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wipe(down)">
                                      <p:cBhvr>
                                        <p:cTn id="56" dur="500"/>
                                        <p:tgtEl>
                                          <p:spTgt spid="11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par>
                          <p:cTn id="63" fill="hold">
                            <p:stCondLst>
                              <p:cond delay="4000"/>
                            </p:stCondLst>
                            <p:childTnLst>
                              <p:par>
                                <p:cTn id="64" presetID="22" presetClass="entr" presetSubtype="4"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par>
                                <p:cTn id="67" presetID="10"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par>
                          <p:cTn id="70" fill="hold">
                            <p:stCondLst>
                              <p:cond delay="4500"/>
                            </p:stCondLst>
                            <p:childTnLst>
                              <p:par>
                                <p:cTn id="71" presetID="53" presetClass="entr" presetSubtype="16" fill="hold" grpId="0" nodeType="afterEffect">
                                  <p:stCondLst>
                                    <p:cond delay="0"/>
                                  </p:stCondLst>
                                  <p:childTnLst>
                                    <p:set>
                                      <p:cBhvr>
                                        <p:cTn id="72" dur="1" fill="hold">
                                          <p:stCondLst>
                                            <p:cond delay="0"/>
                                          </p:stCondLst>
                                        </p:cTn>
                                        <p:tgtEl>
                                          <p:spTgt spid="111"/>
                                        </p:tgtEl>
                                        <p:attrNameLst>
                                          <p:attrName>style.visibility</p:attrName>
                                        </p:attrNameLst>
                                      </p:cBhvr>
                                      <p:to>
                                        <p:strVal val="visible"/>
                                      </p:to>
                                    </p:set>
                                    <p:anim calcmode="lin" valueType="num">
                                      <p:cBhvr>
                                        <p:cTn id="73" dur="500" fill="hold"/>
                                        <p:tgtEl>
                                          <p:spTgt spid="111"/>
                                        </p:tgtEl>
                                        <p:attrNameLst>
                                          <p:attrName>ppt_w</p:attrName>
                                        </p:attrNameLst>
                                      </p:cBhvr>
                                      <p:tavLst>
                                        <p:tav tm="0">
                                          <p:val>
                                            <p:fltVal val="0"/>
                                          </p:val>
                                        </p:tav>
                                        <p:tav tm="100000">
                                          <p:val>
                                            <p:strVal val="#ppt_w"/>
                                          </p:val>
                                        </p:tav>
                                      </p:tavLst>
                                    </p:anim>
                                    <p:anim calcmode="lin" valueType="num">
                                      <p:cBhvr>
                                        <p:cTn id="74" dur="500" fill="hold"/>
                                        <p:tgtEl>
                                          <p:spTgt spid="111"/>
                                        </p:tgtEl>
                                        <p:attrNameLst>
                                          <p:attrName>ppt_h</p:attrName>
                                        </p:attrNameLst>
                                      </p:cBhvr>
                                      <p:tavLst>
                                        <p:tav tm="0">
                                          <p:val>
                                            <p:fltVal val="0"/>
                                          </p:val>
                                        </p:tav>
                                        <p:tav tm="100000">
                                          <p:val>
                                            <p:strVal val="#ppt_h"/>
                                          </p:val>
                                        </p:tav>
                                      </p:tavLst>
                                    </p:anim>
                                    <p:animEffect transition="in" filter="fade">
                                      <p:cBhvr>
                                        <p:cTn id="7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2" grpId="0" animBg="1"/>
      <p:bldP spid="111" grpId="0" animBg="1"/>
      <p:bldP spid="73" grpId="0" animBg="1"/>
      <p:bldP spid="7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箭头连接符 16"/>
          <p:cNvCxnSpPr/>
          <p:nvPr/>
        </p:nvCxnSpPr>
        <p:spPr>
          <a:xfrm>
            <a:off x="2464976"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4084112"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7572000"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9253481"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464976"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flipH="1">
            <a:off x="2480562" y="2627304"/>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2464976" y="30659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H="1">
            <a:off x="2480562" y="3245551"/>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2464976" y="368420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flipH="1">
            <a:off x="2480562" y="3863798"/>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7603173"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H="1">
            <a:off x="7634346" y="2615346"/>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603173" y="3657389"/>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H="1">
            <a:off x="7598660" y="3825029"/>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7603173" y="427284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a:off x="7634346" y="4440483"/>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7603173" y="3014560"/>
            <a:ext cx="938790" cy="9719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1" name="Text Box 79"/>
          <p:cNvSpPr txBox="1">
            <a:spLocks noChangeArrowheads="1"/>
          </p:cNvSpPr>
          <p:nvPr/>
        </p:nvSpPr>
        <p:spPr bwMode="auto">
          <a:xfrm>
            <a:off x="1845990"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endParaRPr kumimoji="1" lang="zh-CN" altLang="en-US" sz="2000" dirty="0">
              <a:solidFill>
                <a:srgbClr val="009FF6"/>
              </a:solidFill>
              <a:latin typeface="思源黑体 CN Medium" panose="020B0600000000000000" pitchFamily="34" charset="-122"/>
              <a:ea typeface="思源黑体 CN Medium" panose="020B0600000000000000" pitchFamily="34" charset="-122"/>
            </a:endParaRPr>
          </a:p>
        </p:txBody>
      </p:sp>
      <p:sp>
        <p:nvSpPr>
          <p:cNvPr id="142" name="Text Box 79"/>
          <p:cNvSpPr txBox="1">
            <a:spLocks noChangeArrowheads="1"/>
          </p:cNvSpPr>
          <p:nvPr/>
        </p:nvSpPr>
        <p:spPr bwMode="auto">
          <a:xfrm>
            <a:off x="3744461"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endParaRPr kumimoji="1" lang="zh-CN" altLang="en-US" sz="2000" dirty="0">
              <a:solidFill>
                <a:srgbClr val="009FF6"/>
              </a:solidFill>
              <a:latin typeface="思源黑体 CN Medium" panose="020B0600000000000000" pitchFamily="34" charset="-122"/>
              <a:ea typeface="思源黑体 CN Medium" panose="020B0600000000000000" pitchFamily="34" charset="-122"/>
            </a:endParaRPr>
          </a:p>
        </p:txBody>
      </p:sp>
      <p:sp>
        <p:nvSpPr>
          <p:cNvPr id="143" name="Text Box 79"/>
          <p:cNvSpPr txBox="1">
            <a:spLocks noChangeArrowheads="1"/>
          </p:cNvSpPr>
          <p:nvPr/>
        </p:nvSpPr>
        <p:spPr bwMode="auto">
          <a:xfrm>
            <a:off x="6960738"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endParaRPr kumimoji="1" lang="zh-CN" altLang="en-US" sz="2000" dirty="0">
              <a:solidFill>
                <a:srgbClr val="009FF6"/>
              </a:solidFill>
              <a:latin typeface="思源黑体 CN Medium" panose="020B0600000000000000" pitchFamily="34" charset="-122"/>
              <a:ea typeface="思源黑体 CN Medium" panose="020B0600000000000000" pitchFamily="34" charset="-122"/>
            </a:endParaRPr>
          </a:p>
        </p:txBody>
      </p:sp>
      <p:sp>
        <p:nvSpPr>
          <p:cNvPr id="144" name="Text Box 79"/>
          <p:cNvSpPr txBox="1">
            <a:spLocks noChangeArrowheads="1"/>
          </p:cNvSpPr>
          <p:nvPr/>
        </p:nvSpPr>
        <p:spPr bwMode="auto">
          <a:xfrm>
            <a:off x="8859209"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endParaRPr kumimoji="1" lang="zh-CN" altLang="en-US" sz="2000" dirty="0">
              <a:solidFill>
                <a:srgbClr val="009FF6"/>
              </a:solidFill>
              <a:latin typeface="思源黑体 CN Medium" panose="020B0600000000000000" pitchFamily="34" charset="-122"/>
              <a:ea typeface="思源黑体 CN Medium" panose="020B0600000000000000" pitchFamily="34" charset="-122"/>
            </a:endParaRPr>
          </a:p>
        </p:txBody>
      </p:sp>
      <p:sp>
        <p:nvSpPr>
          <p:cNvPr id="146" name="Text Box 79"/>
          <p:cNvSpPr txBox="1">
            <a:spLocks noChangeArrowheads="1"/>
          </p:cNvSpPr>
          <p:nvPr/>
        </p:nvSpPr>
        <p:spPr bwMode="auto">
          <a:xfrm>
            <a:off x="1409288"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7" name="Text Box 79"/>
          <p:cNvSpPr txBox="1">
            <a:spLocks noChangeArrowheads="1"/>
          </p:cNvSpPr>
          <p:nvPr/>
        </p:nvSpPr>
        <p:spPr bwMode="auto">
          <a:xfrm>
            <a:off x="1409288" y="322682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8" name="Text Box 79"/>
          <p:cNvSpPr txBox="1">
            <a:spLocks noChangeArrowheads="1"/>
          </p:cNvSpPr>
          <p:nvPr/>
        </p:nvSpPr>
        <p:spPr bwMode="auto">
          <a:xfrm>
            <a:off x="1452023" y="38067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9" name="Text Box 79"/>
          <p:cNvSpPr txBox="1">
            <a:spLocks noChangeArrowheads="1"/>
          </p:cNvSpPr>
          <p:nvPr/>
        </p:nvSpPr>
        <p:spPr bwMode="auto">
          <a:xfrm>
            <a:off x="1452023" y="40431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0" name="Text Box 79"/>
          <p:cNvSpPr txBox="1">
            <a:spLocks noChangeArrowheads="1"/>
          </p:cNvSpPr>
          <p:nvPr/>
        </p:nvSpPr>
        <p:spPr bwMode="auto">
          <a:xfrm>
            <a:off x="4106004" y="277039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p:cNvSpPr txBox="1">
            <a:spLocks noChangeArrowheads="1"/>
          </p:cNvSpPr>
          <p:nvPr/>
        </p:nvSpPr>
        <p:spPr bwMode="auto">
          <a:xfrm>
            <a:off x="4106004" y="253837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2" name="Text Box 79"/>
          <p:cNvSpPr txBox="1">
            <a:spLocks noChangeArrowheads="1"/>
          </p:cNvSpPr>
          <p:nvPr/>
        </p:nvSpPr>
        <p:spPr bwMode="auto">
          <a:xfrm>
            <a:off x="4106004" y="359107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p:cNvSpPr txBox="1">
            <a:spLocks noChangeArrowheads="1"/>
          </p:cNvSpPr>
          <p:nvPr/>
        </p:nvSpPr>
        <p:spPr bwMode="auto">
          <a:xfrm>
            <a:off x="4106004" y="33590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4" name="Text Box 79"/>
          <p:cNvSpPr txBox="1">
            <a:spLocks noChangeArrowheads="1"/>
          </p:cNvSpPr>
          <p:nvPr/>
        </p:nvSpPr>
        <p:spPr bwMode="auto">
          <a:xfrm>
            <a:off x="4146457" y="444473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5" name="Text Box 79"/>
          <p:cNvSpPr txBox="1">
            <a:spLocks noChangeArrowheads="1"/>
          </p:cNvSpPr>
          <p:nvPr/>
        </p:nvSpPr>
        <p:spPr bwMode="auto">
          <a:xfrm>
            <a:off x="4146457" y="421270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6" name="Text Box 79"/>
          <p:cNvSpPr txBox="1">
            <a:spLocks noChangeArrowheads="1"/>
          </p:cNvSpPr>
          <p:nvPr/>
        </p:nvSpPr>
        <p:spPr bwMode="auto">
          <a:xfrm>
            <a:off x="6579792"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p:cNvSpPr txBox="1">
            <a:spLocks noChangeArrowheads="1"/>
          </p:cNvSpPr>
          <p:nvPr/>
        </p:nvSpPr>
        <p:spPr bwMode="auto">
          <a:xfrm>
            <a:off x="6579791" y="275400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p:cNvSpPr txBox="1">
            <a:spLocks noChangeArrowheads="1"/>
          </p:cNvSpPr>
          <p:nvPr/>
        </p:nvSpPr>
        <p:spPr bwMode="auto">
          <a:xfrm>
            <a:off x="6579791"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9" name="Text Box 79"/>
          <p:cNvSpPr txBox="1">
            <a:spLocks noChangeArrowheads="1"/>
          </p:cNvSpPr>
          <p:nvPr/>
        </p:nvSpPr>
        <p:spPr bwMode="auto">
          <a:xfrm>
            <a:off x="9276507" y="277039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p:cNvSpPr txBox="1">
            <a:spLocks noChangeArrowheads="1"/>
          </p:cNvSpPr>
          <p:nvPr/>
        </p:nvSpPr>
        <p:spPr bwMode="auto">
          <a:xfrm>
            <a:off x="9276507" y="253837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1" name="Text Box 79"/>
          <p:cNvSpPr txBox="1">
            <a:spLocks noChangeArrowheads="1"/>
          </p:cNvSpPr>
          <p:nvPr/>
        </p:nvSpPr>
        <p:spPr bwMode="auto">
          <a:xfrm>
            <a:off x="9276507" y="382310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p:cNvSpPr txBox="1">
            <a:spLocks noChangeArrowheads="1"/>
          </p:cNvSpPr>
          <p:nvPr/>
        </p:nvSpPr>
        <p:spPr bwMode="auto">
          <a:xfrm>
            <a:off x="9276507" y="359107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3" name="Text Box 79"/>
          <p:cNvSpPr txBox="1">
            <a:spLocks noChangeArrowheads="1"/>
          </p:cNvSpPr>
          <p:nvPr/>
        </p:nvSpPr>
        <p:spPr bwMode="auto">
          <a:xfrm>
            <a:off x="6582073" y="4018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p:cNvSpPr txBox="1">
            <a:spLocks noChangeArrowheads="1"/>
          </p:cNvSpPr>
          <p:nvPr/>
        </p:nvSpPr>
        <p:spPr bwMode="auto">
          <a:xfrm>
            <a:off x="6582073" y="425535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5" name="Text Box 79"/>
          <p:cNvSpPr txBox="1">
            <a:spLocks noChangeArrowheads="1"/>
          </p:cNvSpPr>
          <p:nvPr/>
        </p:nvSpPr>
        <p:spPr bwMode="auto">
          <a:xfrm>
            <a:off x="9276507" y="46569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p:cNvSpPr txBox="1">
            <a:spLocks noChangeArrowheads="1"/>
          </p:cNvSpPr>
          <p:nvPr/>
        </p:nvSpPr>
        <p:spPr bwMode="auto">
          <a:xfrm>
            <a:off x="9276507" y="44249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7" name="Text Box 79"/>
          <p:cNvSpPr txBox="1">
            <a:spLocks noChangeArrowheads="1"/>
          </p:cNvSpPr>
          <p:nvPr/>
        </p:nvSpPr>
        <p:spPr bwMode="auto">
          <a:xfrm>
            <a:off x="6375747" y="3313015"/>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38" name="组合 37"/>
          <p:cNvGrpSpPr/>
          <p:nvPr/>
        </p:nvGrpSpPr>
        <p:grpSpPr>
          <a:xfrm>
            <a:off x="7415306" y="3011134"/>
            <a:ext cx="201103" cy="691242"/>
            <a:chOff x="5136355" y="3361281"/>
            <a:chExt cx="201103" cy="691921"/>
          </a:xfrm>
        </p:grpSpPr>
        <p:grpSp>
          <p:nvGrpSpPr>
            <p:cNvPr id="34" name="组合 33"/>
            <p:cNvGrpSpPr/>
            <p:nvPr/>
          </p:nvGrpSpPr>
          <p:grpSpPr>
            <a:xfrm>
              <a:off x="5136355" y="3381319"/>
              <a:ext cx="137539" cy="637242"/>
              <a:chOff x="9525000" y="2490721"/>
              <a:chExt cx="205740" cy="699551"/>
            </a:xfrm>
          </p:grpSpPr>
          <p:cxnSp>
            <p:nvCxnSpPr>
              <p:cNvPr id="26" name="直接连接符 25"/>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p:cNvSpPr txBox="1">
            <a:spLocks noChangeArrowheads="1"/>
          </p:cNvSpPr>
          <p:nvPr/>
        </p:nvSpPr>
        <p:spPr bwMode="auto">
          <a:xfrm>
            <a:off x="8227218" y="301067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Text Box 79"/>
          <p:cNvSpPr txBox="1">
            <a:spLocks noChangeArrowheads="1"/>
          </p:cNvSpPr>
          <p:nvPr/>
        </p:nvSpPr>
        <p:spPr bwMode="auto">
          <a:xfrm>
            <a:off x="2094201"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）无丢包操作</a:t>
            </a:r>
            <a:endPar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2" name="Text Box 79"/>
          <p:cNvSpPr txBox="1">
            <a:spLocks noChangeArrowheads="1"/>
          </p:cNvSpPr>
          <p:nvPr/>
        </p:nvSpPr>
        <p:spPr bwMode="auto">
          <a:xfrm>
            <a:off x="7415306"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）分组丢失</a:t>
            </a:r>
            <a:endPar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5" name="Text Box 79"/>
          <p:cNvSpPr txBox="1">
            <a:spLocks noChangeArrowheads="1"/>
          </p:cNvSpPr>
          <p:nvPr/>
        </p:nvSpPr>
        <p:spPr bwMode="auto">
          <a:xfrm>
            <a:off x="2977006" y="2363314"/>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3" name="Text Box 79"/>
          <p:cNvSpPr txBox="1">
            <a:spLocks noChangeArrowheads="1"/>
          </p:cNvSpPr>
          <p:nvPr/>
        </p:nvSpPr>
        <p:spPr bwMode="auto">
          <a:xfrm>
            <a:off x="2924572" y="2665979"/>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p:cNvSpPr txBox="1">
            <a:spLocks noChangeArrowheads="1"/>
          </p:cNvSpPr>
          <p:nvPr/>
        </p:nvSpPr>
        <p:spPr bwMode="auto">
          <a:xfrm>
            <a:off x="2977006" y="2981705"/>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5" name="Text Box 79"/>
          <p:cNvSpPr txBox="1">
            <a:spLocks noChangeArrowheads="1"/>
          </p:cNvSpPr>
          <p:nvPr/>
        </p:nvSpPr>
        <p:spPr bwMode="auto">
          <a:xfrm>
            <a:off x="2924572" y="3287214"/>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6" name="Text Box 79"/>
          <p:cNvSpPr txBox="1">
            <a:spLocks noChangeArrowheads="1"/>
          </p:cNvSpPr>
          <p:nvPr/>
        </p:nvSpPr>
        <p:spPr bwMode="auto">
          <a:xfrm>
            <a:off x="2977006" y="3602807"/>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7" name="Text Box 79"/>
          <p:cNvSpPr txBox="1">
            <a:spLocks noChangeArrowheads="1"/>
          </p:cNvSpPr>
          <p:nvPr/>
        </p:nvSpPr>
        <p:spPr bwMode="auto">
          <a:xfrm>
            <a:off x="2924572" y="3899467"/>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8" name="Text Box 79"/>
          <p:cNvSpPr txBox="1">
            <a:spLocks noChangeArrowheads="1"/>
          </p:cNvSpPr>
          <p:nvPr/>
        </p:nvSpPr>
        <p:spPr bwMode="auto">
          <a:xfrm>
            <a:off x="1422967"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p:cNvSpPr txBox="1">
            <a:spLocks noChangeArrowheads="1"/>
          </p:cNvSpPr>
          <p:nvPr/>
        </p:nvSpPr>
        <p:spPr bwMode="auto">
          <a:xfrm>
            <a:off x="8120873" y="2363314"/>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p:cNvSpPr txBox="1">
            <a:spLocks noChangeArrowheads="1"/>
          </p:cNvSpPr>
          <p:nvPr/>
        </p:nvSpPr>
        <p:spPr bwMode="auto">
          <a:xfrm>
            <a:off x="8068439" y="266597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p:cNvSpPr txBox="1">
            <a:spLocks noChangeArrowheads="1"/>
          </p:cNvSpPr>
          <p:nvPr/>
        </p:nvSpPr>
        <p:spPr bwMode="auto">
          <a:xfrm>
            <a:off x="8120873" y="3611737"/>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p:cNvSpPr txBox="1">
            <a:spLocks noChangeArrowheads="1"/>
          </p:cNvSpPr>
          <p:nvPr/>
        </p:nvSpPr>
        <p:spPr bwMode="auto">
          <a:xfrm>
            <a:off x="8068439" y="3917246"/>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p:cNvSpPr txBox="1">
            <a:spLocks noChangeArrowheads="1"/>
          </p:cNvSpPr>
          <p:nvPr/>
        </p:nvSpPr>
        <p:spPr bwMode="auto">
          <a:xfrm>
            <a:off x="8120873" y="4232839"/>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p:cNvSpPr txBox="1">
            <a:spLocks noChangeArrowheads="1"/>
          </p:cNvSpPr>
          <p:nvPr/>
        </p:nvSpPr>
        <p:spPr bwMode="auto">
          <a:xfrm>
            <a:off x="8068439" y="452949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p:cNvGrpSpPr/>
          <p:nvPr/>
        </p:nvGrpSpPr>
        <p:grpSpPr>
          <a:xfrm>
            <a:off x="7848953" y="2906905"/>
            <a:ext cx="548548" cy="307777"/>
            <a:chOff x="5552071" y="3257731"/>
            <a:chExt cx="548548" cy="307777"/>
          </a:xfrm>
        </p:grpSpPr>
        <p:sp>
          <p:nvSpPr>
            <p:cNvPr id="185" name="Text Box 79"/>
            <p:cNvSpPr txBox="1">
              <a:spLocks noChangeArrowheads="1"/>
            </p:cNvSpPr>
            <p:nvPr/>
          </p:nvSpPr>
          <p:spPr bwMode="auto">
            <a:xfrm>
              <a:off x="5620670" y="3332398"/>
              <a:ext cx="385887" cy="200055"/>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p:cNvSpPr/>
            <p:nvPr/>
          </p:nvSpPr>
          <p:spPr>
            <a:xfrm>
              <a:off x="5552071" y="3257731"/>
              <a:ext cx="548548" cy="307777"/>
            </a:xfrm>
            <a:prstGeom prst="rect">
              <a:avLst/>
            </a:prstGeom>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76" name="组合 75"/>
          <p:cNvGrpSpPr/>
          <p:nvPr/>
        </p:nvGrpSpPr>
        <p:grpSpPr>
          <a:xfrm>
            <a:off x="430213" y="0"/>
            <a:ext cx="4471177" cy="1428589"/>
            <a:chOff x="551030" y="-368704"/>
            <a:chExt cx="4471177" cy="1428589"/>
          </a:xfrm>
        </p:grpSpPr>
        <p:grpSp>
          <p:nvGrpSpPr>
            <p:cNvPr id="77" name="组合 76"/>
            <p:cNvGrpSpPr/>
            <p:nvPr/>
          </p:nvGrpSpPr>
          <p:grpSpPr>
            <a:xfrm>
              <a:off x="1201632" y="303925"/>
              <a:ext cx="3820575" cy="709466"/>
              <a:chOff x="1839059" y="967769"/>
              <a:chExt cx="3820575" cy="709466"/>
            </a:xfrm>
          </p:grpSpPr>
          <p:sp>
            <p:nvSpPr>
              <p:cNvPr id="79" name="矩形: 圆角 30"/>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0" name="文本框 79"/>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78" name="图片 77"/>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wipe(up)">
                                      <p:cBhvr>
                                        <p:cTn id="23" dur="500"/>
                                        <p:tgtEl>
                                          <p:spTgt spid="120"/>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1"/>
                                        </p:tgtEl>
                                        <p:attrNameLst>
                                          <p:attrName>style.visibility</p:attrName>
                                        </p:attrNameLst>
                                      </p:cBhvr>
                                      <p:to>
                                        <p:strVal val="visible"/>
                                      </p:to>
                                    </p:set>
                                    <p:anim calcmode="lin" valueType="num">
                                      <p:cBhvr>
                                        <p:cTn id="27" dur="500" fill="hold"/>
                                        <p:tgtEl>
                                          <p:spTgt spid="171"/>
                                        </p:tgtEl>
                                        <p:attrNameLst>
                                          <p:attrName>ppt_w</p:attrName>
                                        </p:attrNameLst>
                                      </p:cBhvr>
                                      <p:tavLst>
                                        <p:tav tm="0">
                                          <p:val>
                                            <p:fltVal val="0"/>
                                          </p:val>
                                        </p:tav>
                                        <p:tav tm="100000">
                                          <p:val>
                                            <p:strVal val="#ppt_w"/>
                                          </p:val>
                                        </p:tav>
                                      </p:tavLst>
                                    </p:anim>
                                    <p:anim calcmode="lin" valueType="num">
                                      <p:cBhvr>
                                        <p:cTn id="28" dur="500" fill="hold"/>
                                        <p:tgtEl>
                                          <p:spTgt spid="171"/>
                                        </p:tgtEl>
                                        <p:attrNameLst>
                                          <p:attrName>ppt_h</p:attrName>
                                        </p:attrNameLst>
                                      </p:cBhvr>
                                      <p:tavLst>
                                        <p:tav tm="0">
                                          <p:val>
                                            <p:fltVal val="0"/>
                                          </p:val>
                                        </p:tav>
                                        <p:tav tm="100000">
                                          <p:val>
                                            <p:strVal val="#ppt_h"/>
                                          </p:val>
                                        </p:tav>
                                      </p:tavLst>
                                    </p:anim>
                                    <p:animEffect transition="in" filter="fade">
                                      <p:cBhvr>
                                        <p:cTn id="29" dur="500"/>
                                        <p:tgtEl>
                                          <p:spTgt spid="17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fade">
                                      <p:cBhvr>
                                        <p:cTn id="40" dur="500"/>
                                        <p:tgtEl>
                                          <p:spTgt spid="14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0"/>
                                        </p:tgtEl>
                                        <p:attrNameLst>
                                          <p:attrName>style.visibility</p:attrName>
                                        </p:attrNameLst>
                                      </p:cBhvr>
                                      <p:to>
                                        <p:strVal val="visible"/>
                                      </p:to>
                                    </p:set>
                                    <p:animEffect transition="in" filter="fade">
                                      <p:cBhvr>
                                        <p:cTn id="48" dur="500"/>
                                        <p:tgtEl>
                                          <p:spTgt spid="1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wipe(right)">
                                      <p:cBhvr>
                                        <p:cTn id="52" dur="500"/>
                                        <p:tgtEl>
                                          <p:spTgt spid="1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fade">
                                      <p:cBhvr>
                                        <p:cTn id="55" dur="500"/>
                                        <p:tgtEl>
                                          <p:spTgt spid="173"/>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fade">
                                      <p:cBhvr>
                                        <p:cTn id="59" dur="500"/>
                                        <p:tgtEl>
                                          <p:spTgt spid="146"/>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wipe(left)">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fade">
                                      <p:cBhvr>
                                        <p:cTn id="70" dur="500"/>
                                        <p:tgtEl>
                                          <p:spTgt spid="174"/>
                                        </p:tgtEl>
                                      </p:cBhvr>
                                    </p:animEffect>
                                  </p:childTnLst>
                                </p:cTn>
                              </p:par>
                            </p:childTnLst>
                          </p:cTn>
                        </p:par>
                        <p:par>
                          <p:cTn id="71" fill="hold">
                            <p:stCondLst>
                              <p:cond delay="7000"/>
                            </p:stCondLst>
                            <p:childTnLst>
                              <p:par>
                                <p:cTn id="72" presetID="22" presetClass="entr" presetSubtype="2"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wipe(right)">
                                      <p:cBhvr>
                                        <p:cTn id="74" dur="500"/>
                                        <p:tgtEl>
                                          <p:spTgt spid="1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5"/>
                                        </p:tgtEl>
                                        <p:attrNameLst>
                                          <p:attrName>style.visibility</p:attrName>
                                        </p:attrNameLst>
                                      </p:cBhvr>
                                      <p:to>
                                        <p:strVal val="visible"/>
                                      </p:to>
                                    </p:set>
                                    <p:animEffect transition="in" filter="fade">
                                      <p:cBhvr>
                                        <p:cTn id="77" dur="500"/>
                                        <p:tgtEl>
                                          <p:spTgt spid="175"/>
                                        </p:tgtEl>
                                      </p:cBhvr>
                                    </p:animEffect>
                                  </p:childTnLst>
                                </p:cTn>
                              </p:par>
                            </p:childTnLst>
                          </p:cTn>
                        </p:par>
                        <p:par>
                          <p:cTn id="78" fill="hold">
                            <p:stCondLst>
                              <p:cond delay="7500"/>
                            </p:stCondLst>
                            <p:childTnLst>
                              <p:par>
                                <p:cTn id="79" presetID="22" presetClass="entr" presetSubtype="8" fill="hold" nodeType="afterEffect">
                                  <p:stCondLst>
                                    <p:cond delay="0"/>
                                  </p:stCondLst>
                                  <p:childTnLst>
                                    <p:set>
                                      <p:cBhvr>
                                        <p:cTn id="80" dur="1" fill="hold">
                                          <p:stCondLst>
                                            <p:cond delay="0"/>
                                          </p:stCondLst>
                                        </p:cTn>
                                        <p:tgtEl>
                                          <p:spTgt spid="129"/>
                                        </p:tgtEl>
                                        <p:attrNameLst>
                                          <p:attrName>style.visibility</p:attrName>
                                        </p:attrNameLst>
                                      </p:cBhvr>
                                      <p:to>
                                        <p:strVal val="visible"/>
                                      </p:to>
                                    </p:set>
                                    <p:animEffect transition="in" filter="wipe(left)">
                                      <p:cBhvr>
                                        <p:cTn id="81" dur="500"/>
                                        <p:tgtEl>
                                          <p:spTgt spid="1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6"/>
                                        </p:tgtEl>
                                        <p:attrNameLst>
                                          <p:attrName>style.visibility</p:attrName>
                                        </p:attrNameLst>
                                      </p:cBhvr>
                                      <p:to>
                                        <p:strVal val="visible"/>
                                      </p:to>
                                    </p:set>
                                    <p:animEffect transition="in" filter="fade">
                                      <p:cBhvr>
                                        <p:cTn id="84" dur="500"/>
                                        <p:tgtEl>
                                          <p:spTgt spid="176"/>
                                        </p:tgtEl>
                                      </p:cBhvr>
                                    </p:animEffect>
                                  </p:childTnLst>
                                </p:cTn>
                              </p:par>
                            </p:childTnLst>
                          </p:cTn>
                        </p:par>
                        <p:par>
                          <p:cTn id="85" fill="hold">
                            <p:stCondLst>
                              <p:cond delay="8000"/>
                            </p:stCondLst>
                            <p:childTnLst>
                              <p:par>
                                <p:cTn id="86" presetID="10" presetClass="entr" presetSubtype="0" fill="hold" grpId="0" nodeType="afterEffect">
                                  <p:stCondLst>
                                    <p:cond delay="0"/>
                                  </p:stCondLst>
                                  <p:childTnLst>
                                    <p:set>
                                      <p:cBhvr>
                                        <p:cTn id="87" dur="1" fill="hold">
                                          <p:stCondLst>
                                            <p:cond delay="0"/>
                                          </p:stCondLst>
                                        </p:cTn>
                                        <p:tgtEl>
                                          <p:spTgt spid="153"/>
                                        </p:tgtEl>
                                        <p:attrNameLst>
                                          <p:attrName>style.visibility</p:attrName>
                                        </p:attrNameLst>
                                      </p:cBhvr>
                                      <p:to>
                                        <p:strVal val="visible"/>
                                      </p:to>
                                    </p:set>
                                    <p:animEffect transition="in" filter="fade">
                                      <p:cBhvr>
                                        <p:cTn id="88" dur="500"/>
                                        <p:tgtEl>
                                          <p:spTgt spid="153"/>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152"/>
                                        </p:tgtEl>
                                        <p:attrNameLst>
                                          <p:attrName>style.visibility</p:attrName>
                                        </p:attrNameLst>
                                      </p:cBhvr>
                                      <p:to>
                                        <p:strVal val="visible"/>
                                      </p:to>
                                    </p:set>
                                    <p:animEffect transition="in" filter="fade">
                                      <p:cBhvr>
                                        <p:cTn id="92" dur="500"/>
                                        <p:tgtEl>
                                          <p:spTgt spid="152"/>
                                        </p:tgtEl>
                                      </p:cBhvr>
                                    </p:animEffect>
                                  </p:childTnLst>
                                </p:cTn>
                              </p:par>
                            </p:childTnLst>
                          </p:cTn>
                        </p:par>
                        <p:par>
                          <p:cTn id="93" fill="hold">
                            <p:stCondLst>
                              <p:cond delay="9000"/>
                            </p:stCondLst>
                            <p:childTnLst>
                              <p:par>
                                <p:cTn id="94" presetID="22" presetClass="entr" presetSubtype="2" fill="hold" nodeType="after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wipe(right)">
                                      <p:cBhvr>
                                        <p:cTn id="96" dur="500"/>
                                        <p:tgtEl>
                                          <p:spTgt spid="1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77"/>
                                        </p:tgtEl>
                                        <p:attrNameLst>
                                          <p:attrName>style.visibility</p:attrName>
                                        </p:attrNameLst>
                                      </p:cBhvr>
                                      <p:to>
                                        <p:strVal val="visible"/>
                                      </p:to>
                                    </p:set>
                                    <p:animEffect transition="in" filter="fade">
                                      <p:cBhvr>
                                        <p:cTn id="99" dur="500"/>
                                        <p:tgtEl>
                                          <p:spTgt spid="177"/>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148"/>
                                        </p:tgtEl>
                                        <p:attrNameLst>
                                          <p:attrName>style.visibility</p:attrName>
                                        </p:attrNameLst>
                                      </p:cBhvr>
                                      <p:to>
                                        <p:strVal val="visible"/>
                                      </p:to>
                                    </p:set>
                                    <p:animEffect transition="in" filter="fade">
                                      <p:cBhvr>
                                        <p:cTn id="103" dur="500"/>
                                        <p:tgtEl>
                                          <p:spTgt spid="148"/>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49"/>
                                        </p:tgtEl>
                                        <p:attrNameLst>
                                          <p:attrName>style.visibility</p:attrName>
                                        </p:attrNameLst>
                                      </p:cBhvr>
                                      <p:to>
                                        <p:strVal val="visible"/>
                                      </p:to>
                                    </p:set>
                                    <p:animEffect transition="in" filter="fade">
                                      <p:cBhvr>
                                        <p:cTn id="107" dur="500"/>
                                        <p:tgtEl>
                                          <p:spTgt spid="149"/>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55"/>
                                        </p:tgtEl>
                                        <p:attrNameLst>
                                          <p:attrName>style.visibility</p:attrName>
                                        </p:attrNameLst>
                                      </p:cBhvr>
                                      <p:to>
                                        <p:strVal val="visible"/>
                                      </p:to>
                                    </p:set>
                                    <p:animEffect transition="in" filter="fade">
                                      <p:cBhvr>
                                        <p:cTn id="111" dur="500"/>
                                        <p:tgtEl>
                                          <p:spTgt spid="155"/>
                                        </p:tgtEl>
                                      </p:cBhvr>
                                    </p:animEffect>
                                  </p:childTnLst>
                                </p:cTn>
                              </p:par>
                            </p:childTnLst>
                          </p:cTn>
                        </p:par>
                        <p:par>
                          <p:cTn id="112" fill="hold">
                            <p:stCondLst>
                              <p:cond delay="11000"/>
                            </p:stCondLst>
                            <p:childTnLst>
                              <p:par>
                                <p:cTn id="113" presetID="10" presetClass="entr" presetSubtype="0" fill="hold" grpId="0" nodeType="after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43"/>
                                        </p:tgtEl>
                                        <p:attrNameLst>
                                          <p:attrName>style.visibility</p:attrName>
                                        </p:attrNameLst>
                                      </p:cBhvr>
                                      <p:to>
                                        <p:strVal val="visible"/>
                                      </p:to>
                                    </p:set>
                                    <p:animEffect transition="in" filter="fade">
                                      <p:cBhvr>
                                        <p:cTn id="120" dur="500"/>
                                        <p:tgtEl>
                                          <p:spTgt spid="143"/>
                                        </p:tgtEl>
                                      </p:cBhvr>
                                    </p:animEffect>
                                  </p:childTnLst>
                                </p:cTn>
                              </p:par>
                            </p:childTnLst>
                          </p:cTn>
                        </p:par>
                        <p:par>
                          <p:cTn id="121" fill="hold">
                            <p:stCondLst>
                              <p:cond delay="500"/>
                            </p:stCondLst>
                            <p:childTnLst>
                              <p:par>
                                <p:cTn id="122" presetID="22" presetClass="entr" presetSubtype="1" fill="hold" nodeType="afterEffect">
                                  <p:stCondLst>
                                    <p:cond delay="0"/>
                                  </p:stCondLst>
                                  <p:childTnLst>
                                    <p:set>
                                      <p:cBhvr>
                                        <p:cTn id="123" dur="1" fill="hold">
                                          <p:stCondLst>
                                            <p:cond delay="0"/>
                                          </p:stCondLst>
                                        </p:cTn>
                                        <p:tgtEl>
                                          <p:spTgt spid="121"/>
                                        </p:tgtEl>
                                        <p:attrNameLst>
                                          <p:attrName>style.visibility</p:attrName>
                                        </p:attrNameLst>
                                      </p:cBhvr>
                                      <p:to>
                                        <p:strVal val="visible"/>
                                      </p:to>
                                    </p:set>
                                    <p:animEffect transition="in" filter="wipe(up)">
                                      <p:cBhvr>
                                        <p:cTn id="124" dur="500"/>
                                        <p:tgtEl>
                                          <p:spTgt spid="121"/>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44"/>
                                        </p:tgtEl>
                                        <p:attrNameLst>
                                          <p:attrName>style.visibility</p:attrName>
                                        </p:attrNameLst>
                                      </p:cBhvr>
                                      <p:to>
                                        <p:strVal val="visible"/>
                                      </p:to>
                                    </p:set>
                                    <p:animEffect transition="in" filter="fade">
                                      <p:cBhvr>
                                        <p:cTn id="128" dur="500"/>
                                        <p:tgtEl>
                                          <p:spTgt spid="144"/>
                                        </p:tgtEl>
                                      </p:cBhvr>
                                    </p:animEffect>
                                  </p:childTnLst>
                                </p:cTn>
                              </p:par>
                            </p:childTnLst>
                          </p:cTn>
                        </p:par>
                        <p:par>
                          <p:cTn id="129" fill="hold">
                            <p:stCondLst>
                              <p:cond delay="1500"/>
                            </p:stCondLst>
                            <p:childTnLst>
                              <p:par>
                                <p:cTn id="130" presetID="22" presetClass="entr" presetSubtype="1" fill="hold" nodeType="afterEffect">
                                  <p:stCondLst>
                                    <p:cond delay="0"/>
                                  </p:stCondLst>
                                  <p:childTnLst>
                                    <p:set>
                                      <p:cBhvr>
                                        <p:cTn id="131" dur="1" fill="hold">
                                          <p:stCondLst>
                                            <p:cond delay="0"/>
                                          </p:stCondLst>
                                        </p:cTn>
                                        <p:tgtEl>
                                          <p:spTgt spid="122"/>
                                        </p:tgtEl>
                                        <p:attrNameLst>
                                          <p:attrName>style.visibility</p:attrName>
                                        </p:attrNameLst>
                                      </p:cBhvr>
                                      <p:to>
                                        <p:strVal val="visible"/>
                                      </p:to>
                                    </p:set>
                                    <p:animEffect transition="in" filter="wipe(up)">
                                      <p:cBhvr>
                                        <p:cTn id="132" dur="500"/>
                                        <p:tgtEl>
                                          <p:spTgt spid="122"/>
                                        </p:tgtEl>
                                      </p:cBhvr>
                                    </p:animEffect>
                                  </p:childTnLst>
                                </p:cTn>
                              </p:par>
                            </p:childTnLst>
                          </p:cTn>
                        </p:par>
                        <p:par>
                          <p:cTn id="133" fill="hold">
                            <p:stCondLst>
                              <p:cond delay="2000"/>
                            </p:stCondLst>
                            <p:childTnLst>
                              <p:par>
                                <p:cTn id="134" presetID="53" presetClass="entr" presetSubtype="16" fill="hold" grpId="0" nodeType="afterEffect">
                                  <p:stCondLst>
                                    <p:cond delay="0"/>
                                  </p:stCondLst>
                                  <p:childTnLst>
                                    <p:set>
                                      <p:cBhvr>
                                        <p:cTn id="135" dur="1" fill="hold">
                                          <p:stCondLst>
                                            <p:cond delay="0"/>
                                          </p:stCondLst>
                                        </p:cTn>
                                        <p:tgtEl>
                                          <p:spTgt spid="172"/>
                                        </p:tgtEl>
                                        <p:attrNameLst>
                                          <p:attrName>style.visibility</p:attrName>
                                        </p:attrNameLst>
                                      </p:cBhvr>
                                      <p:to>
                                        <p:strVal val="visible"/>
                                      </p:to>
                                    </p:set>
                                    <p:anim calcmode="lin" valueType="num">
                                      <p:cBhvr>
                                        <p:cTn id="136" dur="500" fill="hold"/>
                                        <p:tgtEl>
                                          <p:spTgt spid="172"/>
                                        </p:tgtEl>
                                        <p:attrNameLst>
                                          <p:attrName>ppt_w</p:attrName>
                                        </p:attrNameLst>
                                      </p:cBhvr>
                                      <p:tavLst>
                                        <p:tav tm="0">
                                          <p:val>
                                            <p:fltVal val="0"/>
                                          </p:val>
                                        </p:tav>
                                        <p:tav tm="100000">
                                          <p:val>
                                            <p:strVal val="#ppt_w"/>
                                          </p:val>
                                        </p:tav>
                                      </p:tavLst>
                                    </p:anim>
                                    <p:anim calcmode="lin" valueType="num">
                                      <p:cBhvr>
                                        <p:cTn id="137" dur="500" fill="hold"/>
                                        <p:tgtEl>
                                          <p:spTgt spid="172"/>
                                        </p:tgtEl>
                                        <p:attrNameLst>
                                          <p:attrName>ppt_h</p:attrName>
                                        </p:attrNameLst>
                                      </p:cBhvr>
                                      <p:tavLst>
                                        <p:tav tm="0">
                                          <p:val>
                                            <p:fltVal val="0"/>
                                          </p:val>
                                        </p:tav>
                                        <p:tav tm="100000">
                                          <p:val>
                                            <p:strVal val="#ppt_h"/>
                                          </p:val>
                                        </p:tav>
                                      </p:tavLst>
                                    </p:anim>
                                    <p:animEffect transition="in" filter="fade">
                                      <p:cBhvr>
                                        <p:cTn id="138" dur="500"/>
                                        <p:tgtEl>
                                          <p:spTgt spid="172"/>
                                        </p:tgtEl>
                                      </p:cBhvr>
                                    </p:animEffect>
                                  </p:childTnLst>
                                </p:cTn>
                              </p:par>
                            </p:childTnLst>
                          </p:cTn>
                        </p:par>
                        <p:par>
                          <p:cTn id="139" fill="hold">
                            <p:stCondLst>
                              <p:cond delay="2500"/>
                            </p:stCondLst>
                            <p:childTnLst>
                              <p:par>
                                <p:cTn id="140" presetID="10" presetClass="entr" presetSubtype="0" fill="hold" grpId="0" nodeType="afterEffect">
                                  <p:stCondLst>
                                    <p:cond delay="0"/>
                                  </p:stCondLst>
                                  <p:childTnLst>
                                    <p:set>
                                      <p:cBhvr>
                                        <p:cTn id="141" dur="1" fill="hold">
                                          <p:stCondLst>
                                            <p:cond delay="0"/>
                                          </p:stCondLst>
                                        </p:cTn>
                                        <p:tgtEl>
                                          <p:spTgt spid="156"/>
                                        </p:tgtEl>
                                        <p:attrNameLst>
                                          <p:attrName>style.visibility</p:attrName>
                                        </p:attrNameLst>
                                      </p:cBhvr>
                                      <p:to>
                                        <p:strVal val="visible"/>
                                      </p:to>
                                    </p:set>
                                    <p:animEffect transition="in" filter="fade">
                                      <p:cBhvr>
                                        <p:cTn id="142" dur="500"/>
                                        <p:tgtEl>
                                          <p:spTgt spid="156"/>
                                        </p:tgtEl>
                                      </p:cBhvr>
                                    </p:animEffect>
                                  </p:childTnLst>
                                </p:cTn>
                              </p:par>
                            </p:childTnLst>
                          </p:cTn>
                        </p:par>
                        <p:par>
                          <p:cTn id="143" fill="hold">
                            <p:stCondLst>
                              <p:cond delay="3000"/>
                            </p:stCondLst>
                            <p:childTnLst>
                              <p:par>
                                <p:cTn id="144" presetID="22" presetClass="entr" presetSubtype="8" fill="hold" nodeType="afterEffect">
                                  <p:stCondLst>
                                    <p:cond delay="0"/>
                                  </p:stCondLst>
                                  <p:childTnLst>
                                    <p:set>
                                      <p:cBhvr>
                                        <p:cTn id="145" dur="1" fill="hold">
                                          <p:stCondLst>
                                            <p:cond delay="0"/>
                                          </p:stCondLst>
                                        </p:cTn>
                                        <p:tgtEl>
                                          <p:spTgt spid="123"/>
                                        </p:tgtEl>
                                        <p:attrNameLst>
                                          <p:attrName>style.visibility</p:attrName>
                                        </p:attrNameLst>
                                      </p:cBhvr>
                                      <p:to>
                                        <p:strVal val="visible"/>
                                      </p:to>
                                    </p:set>
                                    <p:animEffect transition="in" filter="wipe(left)">
                                      <p:cBhvr>
                                        <p:cTn id="146" dur="500"/>
                                        <p:tgtEl>
                                          <p:spTgt spid="12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79"/>
                                        </p:tgtEl>
                                        <p:attrNameLst>
                                          <p:attrName>style.visibility</p:attrName>
                                        </p:attrNameLst>
                                      </p:cBhvr>
                                      <p:to>
                                        <p:strVal val="visible"/>
                                      </p:to>
                                    </p:set>
                                    <p:animEffect transition="in" filter="fade">
                                      <p:cBhvr>
                                        <p:cTn id="149" dur="500"/>
                                        <p:tgtEl>
                                          <p:spTgt spid="179"/>
                                        </p:tgtEl>
                                      </p:cBhvr>
                                    </p:animEffect>
                                  </p:childTnLst>
                                </p:cTn>
                              </p:par>
                            </p:childTnLst>
                          </p:cTn>
                        </p:par>
                        <p:par>
                          <p:cTn id="150" fill="hold">
                            <p:stCondLst>
                              <p:cond delay="3500"/>
                            </p:stCondLst>
                            <p:childTnLst>
                              <p:par>
                                <p:cTn id="151" presetID="10" presetClass="entr" presetSubtype="0" fill="hold" grpId="0" nodeType="afterEffect">
                                  <p:stCondLst>
                                    <p:cond delay="0"/>
                                  </p:stCondLst>
                                  <p:childTnLst>
                                    <p:set>
                                      <p:cBhvr>
                                        <p:cTn id="152" dur="1" fill="hold">
                                          <p:stCondLst>
                                            <p:cond delay="0"/>
                                          </p:stCondLst>
                                        </p:cTn>
                                        <p:tgtEl>
                                          <p:spTgt spid="160"/>
                                        </p:tgtEl>
                                        <p:attrNameLst>
                                          <p:attrName>style.visibility</p:attrName>
                                        </p:attrNameLst>
                                      </p:cBhvr>
                                      <p:to>
                                        <p:strVal val="visible"/>
                                      </p:to>
                                    </p:set>
                                    <p:animEffect transition="in" filter="fade">
                                      <p:cBhvr>
                                        <p:cTn id="153" dur="500"/>
                                        <p:tgtEl>
                                          <p:spTgt spid="160"/>
                                        </p:tgtEl>
                                      </p:cBhvr>
                                    </p:animEffect>
                                  </p:childTnLst>
                                </p:cTn>
                              </p:par>
                            </p:childTnLst>
                          </p:cTn>
                        </p:par>
                        <p:par>
                          <p:cTn id="154" fill="hold">
                            <p:stCondLst>
                              <p:cond delay="4000"/>
                            </p:stCondLst>
                            <p:childTnLst>
                              <p:par>
                                <p:cTn id="155" presetID="10" presetClass="entr" presetSubtype="0" fill="hold" grpId="0" nodeType="afterEffect">
                                  <p:stCondLst>
                                    <p:cond delay="0"/>
                                  </p:stCondLst>
                                  <p:childTnLst>
                                    <p:set>
                                      <p:cBhvr>
                                        <p:cTn id="156" dur="1" fill="hold">
                                          <p:stCondLst>
                                            <p:cond delay="0"/>
                                          </p:stCondLst>
                                        </p:cTn>
                                        <p:tgtEl>
                                          <p:spTgt spid="159"/>
                                        </p:tgtEl>
                                        <p:attrNameLst>
                                          <p:attrName>style.visibility</p:attrName>
                                        </p:attrNameLst>
                                      </p:cBhvr>
                                      <p:to>
                                        <p:strVal val="visible"/>
                                      </p:to>
                                    </p:set>
                                    <p:animEffect transition="in" filter="fade">
                                      <p:cBhvr>
                                        <p:cTn id="157" dur="500"/>
                                        <p:tgtEl>
                                          <p:spTgt spid="159"/>
                                        </p:tgtEl>
                                      </p:cBhvr>
                                    </p:animEffect>
                                  </p:childTnLst>
                                </p:cTn>
                              </p:par>
                            </p:childTnLst>
                          </p:cTn>
                        </p:par>
                        <p:par>
                          <p:cTn id="158" fill="hold">
                            <p:stCondLst>
                              <p:cond delay="4500"/>
                            </p:stCondLst>
                            <p:childTnLst>
                              <p:par>
                                <p:cTn id="159" presetID="22" presetClass="entr" presetSubtype="2" fill="hold" nodeType="afterEffect">
                                  <p:stCondLst>
                                    <p:cond delay="0"/>
                                  </p:stCondLst>
                                  <p:childTnLst>
                                    <p:set>
                                      <p:cBhvr>
                                        <p:cTn id="160" dur="1" fill="hold">
                                          <p:stCondLst>
                                            <p:cond delay="0"/>
                                          </p:stCondLst>
                                        </p:cTn>
                                        <p:tgtEl>
                                          <p:spTgt spid="131"/>
                                        </p:tgtEl>
                                        <p:attrNameLst>
                                          <p:attrName>style.visibility</p:attrName>
                                        </p:attrNameLst>
                                      </p:cBhvr>
                                      <p:to>
                                        <p:strVal val="visible"/>
                                      </p:to>
                                    </p:set>
                                    <p:animEffect transition="in" filter="wipe(right)">
                                      <p:cBhvr>
                                        <p:cTn id="161" dur="500"/>
                                        <p:tgtEl>
                                          <p:spTgt spid="13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80"/>
                                        </p:tgtEl>
                                        <p:attrNameLst>
                                          <p:attrName>style.visibility</p:attrName>
                                        </p:attrNameLst>
                                      </p:cBhvr>
                                      <p:to>
                                        <p:strVal val="visible"/>
                                      </p:to>
                                    </p:set>
                                    <p:animEffect transition="in" filter="fade">
                                      <p:cBhvr>
                                        <p:cTn id="164" dur="500"/>
                                        <p:tgtEl>
                                          <p:spTgt spid="180"/>
                                        </p:tgtEl>
                                      </p:cBhvr>
                                    </p:animEffect>
                                  </p:childTnLst>
                                </p:cTn>
                              </p:par>
                            </p:childTnLst>
                          </p:cTn>
                        </p:par>
                        <p:par>
                          <p:cTn id="165" fill="hold">
                            <p:stCondLst>
                              <p:cond delay="5000"/>
                            </p:stCondLst>
                            <p:childTnLst>
                              <p:par>
                                <p:cTn id="166" presetID="10" presetClass="entr" presetSubtype="0" fill="hold" grpId="0" nodeType="afterEffect">
                                  <p:stCondLst>
                                    <p:cond delay="0"/>
                                  </p:stCondLst>
                                  <p:childTnLst>
                                    <p:set>
                                      <p:cBhvr>
                                        <p:cTn id="167" dur="1" fill="hold">
                                          <p:stCondLst>
                                            <p:cond delay="0"/>
                                          </p:stCondLst>
                                        </p:cTn>
                                        <p:tgtEl>
                                          <p:spTgt spid="157"/>
                                        </p:tgtEl>
                                        <p:attrNameLst>
                                          <p:attrName>style.visibility</p:attrName>
                                        </p:attrNameLst>
                                      </p:cBhvr>
                                      <p:to>
                                        <p:strVal val="visible"/>
                                      </p:to>
                                    </p:set>
                                    <p:animEffect transition="in" filter="fade">
                                      <p:cBhvr>
                                        <p:cTn id="168" dur="500"/>
                                        <p:tgtEl>
                                          <p:spTgt spid="157"/>
                                        </p:tgtEl>
                                      </p:cBhvr>
                                    </p:animEffect>
                                  </p:childTnLst>
                                </p:cTn>
                              </p:par>
                            </p:childTnLst>
                          </p:cTn>
                        </p:par>
                        <p:par>
                          <p:cTn id="169" fill="hold">
                            <p:stCondLst>
                              <p:cond delay="5500"/>
                            </p:stCondLst>
                            <p:childTnLst>
                              <p:par>
                                <p:cTn id="170" presetID="10" presetClass="entr" presetSubtype="0" fill="hold" grpId="0" nodeType="afterEffect">
                                  <p:stCondLst>
                                    <p:cond delay="0"/>
                                  </p:stCondLst>
                                  <p:childTnLst>
                                    <p:set>
                                      <p:cBhvr>
                                        <p:cTn id="171" dur="1" fill="hold">
                                          <p:stCondLst>
                                            <p:cond delay="0"/>
                                          </p:stCondLst>
                                        </p:cTn>
                                        <p:tgtEl>
                                          <p:spTgt spid="158"/>
                                        </p:tgtEl>
                                        <p:attrNameLst>
                                          <p:attrName>style.visibility</p:attrName>
                                        </p:attrNameLst>
                                      </p:cBhvr>
                                      <p:to>
                                        <p:strVal val="visible"/>
                                      </p:to>
                                    </p:set>
                                    <p:animEffect transition="in" filter="fade">
                                      <p:cBhvr>
                                        <p:cTn id="172" dur="500"/>
                                        <p:tgtEl>
                                          <p:spTgt spid="158"/>
                                        </p:tgtEl>
                                      </p:cBhvr>
                                    </p:animEffect>
                                  </p:childTnLst>
                                </p:cTn>
                              </p:par>
                            </p:childTnLst>
                          </p:cTn>
                        </p:par>
                        <p:par>
                          <p:cTn id="173" fill="hold">
                            <p:stCondLst>
                              <p:cond delay="6000"/>
                            </p:stCondLst>
                            <p:childTnLst>
                              <p:par>
                                <p:cTn id="174" presetID="22" presetClass="entr" presetSubtype="8" fill="hold" nodeType="afterEffect">
                                  <p:stCondLst>
                                    <p:cond delay="0"/>
                                  </p:stCondLst>
                                  <p:childTnLst>
                                    <p:set>
                                      <p:cBhvr>
                                        <p:cTn id="175" dur="1" fill="hold">
                                          <p:stCondLst>
                                            <p:cond delay="0"/>
                                          </p:stCondLst>
                                        </p:cTn>
                                        <p:tgtEl>
                                          <p:spTgt spid="140"/>
                                        </p:tgtEl>
                                        <p:attrNameLst>
                                          <p:attrName>style.visibility</p:attrName>
                                        </p:attrNameLst>
                                      </p:cBhvr>
                                      <p:to>
                                        <p:strVal val="visible"/>
                                      </p:to>
                                    </p:set>
                                    <p:animEffect transition="in" filter="wipe(left)">
                                      <p:cBhvr>
                                        <p:cTn id="176" dur="500"/>
                                        <p:tgtEl>
                                          <p:spTgt spid="140"/>
                                        </p:tgtEl>
                                      </p:cBhvr>
                                    </p:animEffect>
                                  </p:childTnLst>
                                </p:cTn>
                              </p:par>
                              <p:par>
                                <p:cTn id="177" presetID="10" presetClass="entr" presetSubtype="0" fill="hold" nodeType="with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fade">
                                      <p:cBhvr>
                                        <p:cTn id="179" dur="500"/>
                                        <p:tgtEl>
                                          <p:spTgt spid="41"/>
                                        </p:tgtEl>
                                      </p:cBhvr>
                                    </p:animEffect>
                                  </p:childTnLst>
                                </p:cTn>
                              </p:par>
                            </p:childTnLst>
                          </p:cTn>
                        </p:par>
                        <p:par>
                          <p:cTn id="180" fill="hold">
                            <p:stCondLst>
                              <p:cond delay="6500"/>
                            </p:stCondLst>
                            <p:childTnLst>
                              <p:par>
                                <p:cTn id="181" presetID="10" presetClass="entr" presetSubtype="0" fill="hold" grpId="0" nodeType="afterEffect">
                                  <p:stCondLst>
                                    <p:cond delay="0"/>
                                  </p:stCondLst>
                                  <p:childTnLst>
                                    <p:set>
                                      <p:cBhvr>
                                        <p:cTn id="182" dur="1" fill="hold">
                                          <p:stCondLst>
                                            <p:cond delay="0"/>
                                          </p:stCondLst>
                                        </p:cTn>
                                        <p:tgtEl>
                                          <p:spTgt spid="170"/>
                                        </p:tgtEl>
                                        <p:attrNameLst>
                                          <p:attrName>style.visibility</p:attrName>
                                        </p:attrNameLst>
                                      </p:cBhvr>
                                      <p:to>
                                        <p:strVal val="visible"/>
                                      </p:to>
                                    </p:set>
                                    <p:animEffect transition="in" filter="fade">
                                      <p:cBhvr>
                                        <p:cTn id="183" dur="500"/>
                                        <p:tgtEl>
                                          <p:spTgt spid="170"/>
                                        </p:tgtEl>
                                      </p:cBhvr>
                                    </p:animEffect>
                                  </p:childTnLst>
                                </p:cTn>
                              </p:par>
                            </p:childTnLst>
                          </p:cTn>
                        </p:par>
                        <p:par>
                          <p:cTn id="184" fill="hold">
                            <p:stCondLst>
                              <p:cond delay="7000"/>
                            </p:stCondLst>
                            <p:childTnLst>
                              <p:par>
                                <p:cTn id="185" presetID="22" presetClass="entr" presetSubtype="1" fill="hold" nodeType="afterEffect">
                                  <p:stCondLst>
                                    <p:cond delay="0"/>
                                  </p:stCondLst>
                                  <p:childTnLst>
                                    <p:set>
                                      <p:cBhvr>
                                        <p:cTn id="186" dur="1" fill="hold">
                                          <p:stCondLst>
                                            <p:cond delay="0"/>
                                          </p:stCondLst>
                                        </p:cTn>
                                        <p:tgtEl>
                                          <p:spTgt spid="38"/>
                                        </p:tgtEl>
                                        <p:attrNameLst>
                                          <p:attrName>style.visibility</p:attrName>
                                        </p:attrNameLst>
                                      </p:cBhvr>
                                      <p:to>
                                        <p:strVal val="visible"/>
                                      </p:to>
                                    </p:set>
                                    <p:animEffect transition="in" filter="wipe(up)">
                                      <p:cBhvr>
                                        <p:cTn id="187" dur="500"/>
                                        <p:tgtEl>
                                          <p:spTgt spid="3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67"/>
                                        </p:tgtEl>
                                        <p:attrNameLst>
                                          <p:attrName>style.visibility</p:attrName>
                                        </p:attrNameLst>
                                      </p:cBhvr>
                                      <p:to>
                                        <p:strVal val="visible"/>
                                      </p:to>
                                    </p:set>
                                    <p:animEffect transition="in" filter="fade">
                                      <p:cBhvr>
                                        <p:cTn id="190" dur="500"/>
                                        <p:tgtEl>
                                          <p:spTgt spid="167"/>
                                        </p:tgtEl>
                                      </p:cBhvr>
                                    </p:animEffect>
                                  </p:childTnLst>
                                </p:cTn>
                              </p:par>
                            </p:childTnLst>
                          </p:cTn>
                        </p:par>
                        <p:par>
                          <p:cTn id="191" fill="hold">
                            <p:stCondLst>
                              <p:cond delay="7500"/>
                            </p:stCondLst>
                            <p:childTnLst>
                              <p:par>
                                <p:cTn id="192" presetID="22" presetClass="entr" presetSubtype="8" fill="hold" nodeType="afterEffect">
                                  <p:stCondLst>
                                    <p:cond delay="0"/>
                                  </p:stCondLst>
                                  <p:childTnLst>
                                    <p:set>
                                      <p:cBhvr>
                                        <p:cTn id="193" dur="1" fill="hold">
                                          <p:stCondLst>
                                            <p:cond delay="0"/>
                                          </p:stCondLst>
                                        </p:cTn>
                                        <p:tgtEl>
                                          <p:spTgt spid="135"/>
                                        </p:tgtEl>
                                        <p:attrNameLst>
                                          <p:attrName>style.visibility</p:attrName>
                                        </p:attrNameLst>
                                      </p:cBhvr>
                                      <p:to>
                                        <p:strVal val="visible"/>
                                      </p:to>
                                    </p:set>
                                    <p:animEffect transition="in" filter="wipe(left)">
                                      <p:cBhvr>
                                        <p:cTn id="194" dur="500"/>
                                        <p:tgtEl>
                                          <p:spTgt spid="135"/>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81"/>
                                        </p:tgtEl>
                                        <p:attrNameLst>
                                          <p:attrName>style.visibility</p:attrName>
                                        </p:attrNameLst>
                                      </p:cBhvr>
                                      <p:to>
                                        <p:strVal val="visible"/>
                                      </p:to>
                                    </p:set>
                                    <p:animEffect transition="in" filter="fade">
                                      <p:cBhvr>
                                        <p:cTn id="197" dur="500"/>
                                        <p:tgtEl>
                                          <p:spTgt spid="181"/>
                                        </p:tgtEl>
                                      </p:cBhvr>
                                    </p:animEffect>
                                  </p:childTnLst>
                                </p:cTn>
                              </p:par>
                            </p:childTnLst>
                          </p:cTn>
                        </p:par>
                        <p:par>
                          <p:cTn id="198" fill="hold">
                            <p:stCondLst>
                              <p:cond delay="8000"/>
                            </p:stCondLst>
                            <p:childTnLst>
                              <p:par>
                                <p:cTn id="199" presetID="10" presetClass="entr" presetSubtype="0" fill="hold" grpId="0" nodeType="afterEffect">
                                  <p:stCondLst>
                                    <p:cond delay="0"/>
                                  </p:stCondLst>
                                  <p:childTnLst>
                                    <p:set>
                                      <p:cBhvr>
                                        <p:cTn id="200" dur="1" fill="hold">
                                          <p:stCondLst>
                                            <p:cond delay="0"/>
                                          </p:stCondLst>
                                        </p:cTn>
                                        <p:tgtEl>
                                          <p:spTgt spid="162"/>
                                        </p:tgtEl>
                                        <p:attrNameLst>
                                          <p:attrName>style.visibility</p:attrName>
                                        </p:attrNameLst>
                                      </p:cBhvr>
                                      <p:to>
                                        <p:strVal val="visible"/>
                                      </p:to>
                                    </p:set>
                                    <p:animEffect transition="in" filter="fade">
                                      <p:cBhvr>
                                        <p:cTn id="201" dur="500"/>
                                        <p:tgtEl>
                                          <p:spTgt spid="162"/>
                                        </p:tgtEl>
                                      </p:cBhvr>
                                    </p:animEffect>
                                  </p:childTnLst>
                                </p:cTn>
                              </p:par>
                            </p:childTnLst>
                          </p:cTn>
                        </p:par>
                        <p:par>
                          <p:cTn id="202" fill="hold">
                            <p:stCondLst>
                              <p:cond delay="8500"/>
                            </p:stCondLst>
                            <p:childTnLst>
                              <p:par>
                                <p:cTn id="203" presetID="10" presetClass="entr" presetSubtype="0" fill="hold" grpId="0" nodeType="afterEffect">
                                  <p:stCondLst>
                                    <p:cond delay="0"/>
                                  </p:stCondLst>
                                  <p:childTnLst>
                                    <p:set>
                                      <p:cBhvr>
                                        <p:cTn id="204" dur="1" fill="hold">
                                          <p:stCondLst>
                                            <p:cond delay="0"/>
                                          </p:stCondLst>
                                        </p:cTn>
                                        <p:tgtEl>
                                          <p:spTgt spid="161"/>
                                        </p:tgtEl>
                                        <p:attrNameLst>
                                          <p:attrName>style.visibility</p:attrName>
                                        </p:attrNameLst>
                                      </p:cBhvr>
                                      <p:to>
                                        <p:strVal val="visible"/>
                                      </p:to>
                                    </p:set>
                                    <p:animEffect transition="in" filter="fade">
                                      <p:cBhvr>
                                        <p:cTn id="205" dur="500"/>
                                        <p:tgtEl>
                                          <p:spTgt spid="161"/>
                                        </p:tgtEl>
                                      </p:cBhvr>
                                    </p:animEffect>
                                  </p:childTnLst>
                                </p:cTn>
                              </p:par>
                            </p:childTnLst>
                          </p:cTn>
                        </p:par>
                        <p:par>
                          <p:cTn id="206" fill="hold">
                            <p:stCondLst>
                              <p:cond delay="9000"/>
                            </p:stCondLst>
                            <p:childTnLst>
                              <p:par>
                                <p:cTn id="207" presetID="22" presetClass="entr" presetSubtype="2" fill="hold" nodeType="afterEffect">
                                  <p:stCondLst>
                                    <p:cond delay="0"/>
                                  </p:stCondLst>
                                  <p:childTnLst>
                                    <p:set>
                                      <p:cBhvr>
                                        <p:cTn id="208" dur="1" fill="hold">
                                          <p:stCondLst>
                                            <p:cond delay="0"/>
                                          </p:stCondLst>
                                        </p:cTn>
                                        <p:tgtEl>
                                          <p:spTgt spid="136"/>
                                        </p:tgtEl>
                                        <p:attrNameLst>
                                          <p:attrName>style.visibility</p:attrName>
                                        </p:attrNameLst>
                                      </p:cBhvr>
                                      <p:to>
                                        <p:strVal val="visible"/>
                                      </p:to>
                                    </p:set>
                                    <p:animEffect transition="in" filter="wipe(right)">
                                      <p:cBhvr>
                                        <p:cTn id="209" dur="500"/>
                                        <p:tgtEl>
                                          <p:spTgt spid="136"/>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182"/>
                                        </p:tgtEl>
                                        <p:attrNameLst>
                                          <p:attrName>style.visibility</p:attrName>
                                        </p:attrNameLst>
                                      </p:cBhvr>
                                      <p:to>
                                        <p:strVal val="visible"/>
                                      </p:to>
                                    </p:set>
                                    <p:animEffect transition="in" filter="fade">
                                      <p:cBhvr>
                                        <p:cTn id="212" dur="500"/>
                                        <p:tgtEl>
                                          <p:spTgt spid="182"/>
                                        </p:tgtEl>
                                      </p:cBhvr>
                                    </p:animEffect>
                                  </p:childTnLst>
                                </p:cTn>
                              </p:par>
                            </p:childTnLst>
                          </p:cTn>
                        </p:par>
                        <p:par>
                          <p:cTn id="213" fill="hold">
                            <p:stCondLst>
                              <p:cond delay="9500"/>
                            </p:stCondLst>
                            <p:childTnLst>
                              <p:par>
                                <p:cTn id="214" presetID="10" presetClass="entr" presetSubtype="0" fill="hold" grpId="0" nodeType="afterEffect">
                                  <p:stCondLst>
                                    <p:cond delay="0"/>
                                  </p:stCondLst>
                                  <p:childTnLst>
                                    <p:set>
                                      <p:cBhvr>
                                        <p:cTn id="215" dur="1" fill="hold">
                                          <p:stCondLst>
                                            <p:cond delay="0"/>
                                          </p:stCondLst>
                                        </p:cTn>
                                        <p:tgtEl>
                                          <p:spTgt spid="163"/>
                                        </p:tgtEl>
                                        <p:attrNameLst>
                                          <p:attrName>style.visibility</p:attrName>
                                        </p:attrNameLst>
                                      </p:cBhvr>
                                      <p:to>
                                        <p:strVal val="visible"/>
                                      </p:to>
                                    </p:set>
                                    <p:animEffect transition="in" filter="fade">
                                      <p:cBhvr>
                                        <p:cTn id="216" dur="500"/>
                                        <p:tgtEl>
                                          <p:spTgt spid="163"/>
                                        </p:tgtEl>
                                      </p:cBhvr>
                                    </p:animEffect>
                                  </p:childTnLst>
                                </p:cTn>
                              </p:par>
                            </p:childTnLst>
                          </p:cTn>
                        </p:par>
                        <p:par>
                          <p:cTn id="217" fill="hold">
                            <p:stCondLst>
                              <p:cond delay="10000"/>
                            </p:stCondLst>
                            <p:childTnLst>
                              <p:par>
                                <p:cTn id="218" presetID="10" presetClass="entr" presetSubtype="0" fill="hold" grpId="0" nodeType="afterEffect">
                                  <p:stCondLst>
                                    <p:cond delay="0"/>
                                  </p:stCondLst>
                                  <p:childTnLst>
                                    <p:set>
                                      <p:cBhvr>
                                        <p:cTn id="219" dur="1" fill="hold">
                                          <p:stCondLst>
                                            <p:cond delay="0"/>
                                          </p:stCondLst>
                                        </p:cTn>
                                        <p:tgtEl>
                                          <p:spTgt spid="164"/>
                                        </p:tgtEl>
                                        <p:attrNameLst>
                                          <p:attrName>style.visibility</p:attrName>
                                        </p:attrNameLst>
                                      </p:cBhvr>
                                      <p:to>
                                        <p:strVal val="visible"/>
                                      </p:to>
                                    </p:set>
                                    <p:animEffect transition="in" filter="fade">
                                      <p:cBhvr>
                                        <p:cTn id="220" dur="500"/>
                                        <p:tgtEl>
                                          <p:spTgt spid="164"/>
                                        </p:tgtEl>
                                      </p:cBhvr>
                                    </p:animEffect>
                                  </p:childTnLst>
                                </p:cTn>
                              </p:par>
                            </p:childTnLst>
                          </p:cTn>
                        </p:par>
                        <p:par>
                          <p:cTn id="221" fill="hold">
                            <p:stCondLst>
                              <p:cond delay="10500"/>
                            </p:stCondLst>
                            <p:childTnLst>
                              <p:par>
                                <p:cTn id="222" presetID="22" presetClass="entr" presetSubtype="8" fill="hold" nodeType="afterEffect">
                                  <p:stCondLst>
                                    <p:cond delay="0"/>
                                  </p:stCondLst>
                                  <p:childTnLst>
                                    <p:set>
                                      <p:cBhvr>
                                        <p:cTn id="223" dur="1" fill="hold">
                                          <p:stCondLst>
                                            <p:cond delay="0"/>
                                          </p:stCondLst>
                                        </p:cTn>
                                        <p:tgtEl>
                                          <p:spTgt spid="138"/>
                                        </p:tgtEl>
                                        <p:attrNameLst>
                                          <p:attrName>style.visibility</p:attrName>
                                        </p:attrNameLst>
                                      </p:cBhvr>
                                      <p:to>
                                        <p:strVal val="visible"/>
                                      </p:to>
                                    </p:set>
                                    <p:animEffect transition="in" filter="wipe(left)">
                                      <p:cBhvr>
                                        <p:cTn id="224" dur="500"/>
                                        <p:tgtEl>
                                          <p:spTgt spid="138"/>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83"/>
                                        </p:tgtEl>
                                        <p:attrNameLst>
                                          <p:attrName>style.visibility</p:attrName>
                                        </p:attrNameLst>
                                      </p:cBhvr>
                                      <p:to>
                                        <p:strVal val="visible"/>
                                      </p:to>
                                    </p:set>
                                    <p:animEffect transition="in" filter="fade">
                                      <p:cBhvr>
                                        <p:cTn id="227" dur="500"/>
                                        <p:tgtEl>
                                          <p:spTgt spid="183"/>
                                        </p:tgtEl>
                                      </p:cBhvr>
                                    </p:animEffect>
                                  </p:childTnLst>
                                </p:cTn>
                              </p:par>
                            </p:childTnLst>
                          </p:cTn>
                        </p:par>
                        <p:par>
                          <p:cTn id="228" fill="hold">
                            <p:stCondLst>
                              <p:cond delay="11000"/>
                            </p:stCondLst>
                            <p:childTnLst>
                              <p:par>
                                <p:cTn id="229" presetID="10" presetClass="entr" presetSubtype="0" fill="hold" grpId="0" nodeType="afterEffect">
                                  <p:stCondLst>
                                    <p:cond delay="0"/>
                                  </p:stCondLst>
                                  <p:childTnLst>
                                    <p:set>
                                      <p:cBhvr>
                                        <p:cTn id="230" dur="1" fill="hold">
                                          <p:stCondLst>
                                            <p:cond delay="0"/>
                                          </p:stCondLst>
                                        </p:cTn>
                                        <p:tgtEl>
                                          <p:spTgt spid="166"/>
                                        </p:tgtEl>
                                        <p:attrNameLst>
                                          <p:attrName>style.visibility</p:attrName>
                                        </p:attrNameLst>
                                      </p:cBhvr>
                                      <p:to>
                                        <p:strVal val="visible"/>
                                      </p:to>
                                    </p:set>
                                    <p:animEffect transition="in" filter="fade">
                                      <p:cBhvr>
                                        <p:cTn id="231" dur="500"/>
                                        <p:tgtEl>
                                          <p:spTgt spid="166"/>
                                        </p:tgtEl>
                                      </p:cBhvr>
                                    </p:animEffect>
                                  </p:childTnLst>
                                </p:cTn>
                              </p:par>
                            </p:childTnLst>
                          </p:cTn>
                        </p:par>
                        <p:par>
                          <p:cTn id="232" fill="hold">
                            <p:stCondLst>
                              <p:cond delay="11500"/>
                            </p:stCondLst>
                            <p:childTnLst>
                              <p:par>
                                <p:cTn id="233" presetID="10" presetClass="entr" presetSubtype="0" fill="hold" grpId="0" nodeType="afterEffect">
                                  <p:stCondLst>
                                    <p:cond delay="0"/>
                                  </p:stCondLst>
                                  <p:childTnLst>
                                    <p:set>
                                      <p:cBhvr>
                                        <p:cTn id="234" dur="1" fill="hold">
                                          <p:stCondLst>
                                            <p:cond delay="0"/>
                                          </p:stCondLst>
                                        </p:cTn>
                                        <p:tgtEl>
                                          <p:spTgt spid="165"/>
                                        </p:tgtEl>
                                        <p:attrNameLst>
                                          <p:attrName>style.visibility</p:attrName>
                                        </p:attrNameLst>
                                      </p:cBhvr>
                                      <p:to>
                                        <p:strVal val="visible"/>
                                      </p:to>
                                    </p:set>
                                    <p:animEffect transition="in" filter="fade">
                                      <p:cBhvr>
                                        <p:cTn id="235" dur="500"/>
                                        <p:tgtEl>
                                          <p:spTgt spid="165"/>
                                        </p:tgtEl>
                                      </p:cBhvr>
                                    </p:animEffect>
                                  </p:childTnLst>
                                </p:cTn>
                              </p:par>
                            </p:childTnLst>
                          </p:cTn>
                        </p:par>
                        <p:par>
                          <p:cTn id="236" fill="hold">
                            <p:stCondLst>
                              <p:cond delay="12000"/>
                            </p:stCondLst>
                            <p:childTnLst>
                              <p:par>
                                <p:cTn id="237" presetID="22" presetClass="entr" presetSubtype="2" fill="hold" nodeType="afterEffect">
                                  <p:stCondLst>
                                    <p:cond delay="0"/>
                                  </p:stCondLst>
                                  <p:childTnLst>
                                    <p:set>
                                      <p:cBhvr>
                                        <p:cTn id="238" dur="1" fill="hold">
                                          <p:stCondLst>
                                            <p:cond delay="0"/>
                                          </p:stCondLst>
                                        </p:cTn>
                                        <p:tgtEl>
                                          <p:spTgt spid="139"/>
                                        </p:tgtEl>
                                        <p:attrNameLst>
                                          <p:attrName>style.visibility</p:attrName>
                                        </p:attrNameLst>
                                      </p:cBhvr>
                                      <p:to>
                                        <p:strVal val="visible"/>
                                      </p:to>
                                    </p:set>
                                    <p:animEffect transition="in" filter="wipe(right)">
                                      <p:cBhvr>
                                        <p:cTn id="239" dur="500"/>
                                        <p:tgtEl>
                                          <p:spTgt spid="139"/>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84"/>
                                        </p:tgtEl>
                                        <p:attrNameLst>
                                          <p:attrName>style.visibility</p:attrName>
                                        </p:attrNameLst>
                                      </p:cBhvr>
                                      <p:to>
                                        <p:strVal val="visible"/>
                                      </p:to>
                                    </p:set>
                                    <p:animEffect transition="in" filter="fade">
                                      <p:cBhvr>
                                        <p:cTn id="242"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143" grpId="0"/>
      <p:bldP spid="144"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1" grpId="0"/>
      <p:bldP spid="172" grpId="0"/>
      <p:bldP spid="145" grpId="0" animBg="1"/>
      <p:bldP spid="173" grpId="0" animBg="1"/>
      <p:bldP spid="174" grpId="0" animBg="1"/>
      <p:bldP spid="175" grpId="0" animBg="1"/>
      <p:bldP spid="176" grpId="0" animBg="1"/>
      <p:bldP spid="177" grpId="0" animBg="1"/>
      <p:bldP spid="178" grpId="0"/>
      <p:bldP spid="179" grpId="0" animBg="1"/>
      <p:bldP spid="180" grpId="0" animBg="1"/>
      <p:bldP spid="181" grpId="0" animBg="1"/>
      <p:bldP spid="182" grpId="0" animBg="1"/>
      <p:bldP spid="183" grpId="0" animBg="1"/>
      <p:bldP spid="18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直接箭头连接符 120"/>
          <p:cNvCxnSpPr/>
          <p:nvPr/>
        </p:nvCxnSpPr>
        <p:spPr>
          <a:xfrm>
            <a:off x="2729883"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4411364"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2761056" y="260437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H="1">
            <a:off x="2792229" y="2772010"/>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2761056" y="38140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H="1">
            <a:off x="2756543" y="3981693"/>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2761056" y="4429507"/>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a:off x="2792229" y="4597147"/>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2761056" y="3171224"/>
            <a:ext cx="1663264" cy="1722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3" name="Text Box 79"/>
          <p:cNvSpPr txBox="1">
            <a:spLocks noChangeArrowheads="1"/>
          </p:cNvSpPr>
          <p:nvPr/>
        </p:nvSpPr>
        <p:spPr bwMode="auto">
          <a:xfrm>
            <a:off x="2118621" y="186315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endParaRPr kumimoji="1" lang="zh-CN" altLang="en-US" sz="2000" dirty="0">
              <a:solidFill>
                <a:srgbClr val="009FF6"/>
              </a:solidFill>
              <a:latin typeface="思源黑体 CN Medium" panose="020B0600000000000000" pitchFamily="34" charset="-122"/>
              <a:ea typeface="思源黑体 CN Medium" panose="020B0600000000000000" pitchFamily="34" charset="-122"/>
            </a:endParaRPr>
          </a:p>
        </p:txBody>
      </p:sp>
      <p:sp>
        <p:nvSpPr>
          <p:cNvPr id="144" name="Text Box 79"/>
          <p:cNvSpPr txBox="1">
            <a:spLocks noChangeArrowheads="1"/>
          </p:cNvSpPr>
          <p:nvPr/>
        </p:nvSpPr>
        <p:spPr bwMode="auto">
          <a:xfrm>
            <a:off x="4017092" y="185777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endParaRPr kumimoji="1" lang="zh-CN" altLang="en-US" sz="2000" dirty="0">
              <a:solidFill>
                <a:srgbClr val="009FF6"/>
              </a:solidFill>
              <a:latin typeface="思源黑体 CN Medium" panose="020B0600000000000000" pitchFamily="34" charset="-122"/>
              <a:ea typeface="思源黑体 CN Medium" panose="020B0600000000000000" pitchFamily="34" charset="-122"/>
            </a:endParaRPr>
          </a:p>
        </p:txBody>
      </p:sp>
      <p:sp>
        <p:nvSpPr>
          <p:cNvPr id="156" name="Text Box 79"/>
          <p:cNvSpPr txBox="1">
            <a:spLocks noChangeArrowheads="1"/>
          </p:cNvSpPr>
          <p:nvPr/>
        </p:nvSpPr>
        <p:spPr bwMode="auto">
          <a:xfrm>
            <a:off x="1737675" y="25189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p:cNvSpPr txBox="1">
            <a:spLocks noChangeArrowheads="1"/>
          </p:cNvSpPr>
          <p:nvPr/>
        </p:nvSpPr>
        <p:spPr bwMode="auto">
          <a:xfrm>
            <a:off x="1737674" y="291067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p:cNvSpPr txBox="1">
            <a:spLocks noChangeArrowheads="1"/>
          </p:cNvSpPr>
          <p:nvPr/>
        </p:nvSpPr>
        <p:spPr bwMode="auto">
          <a:xfrm>
            <a:off x="1737674" y="314707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9" name="Text Box 79"/>
          <p:cNvSpPr txBox="1">
            <a:spLocks noChangeArrowheads="1"/>
          </p:cNvSpPr>
          <p:nvPr/>
        </p:nvSpPr>
        <p:spPr bwMode="auto">
          <a:xfrm>
            <a:off x="4434390" y="269952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p:cNvSpPr txBox="1">
            <a:spLocks noChangeArrowheads="1"/>
          </p:cNvSpPr>
          <p:nvPr/>
        </p:nvSpPr>
        <p:spPr bwMode="auto">
          <a:xfrm>
            <a:off x="4434390" y="246749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1" name="Text Box 79"/>
          <p:cNvSpPr txBox="1">
            <a:spLocks noChangeArrowheads="1"/>
          </p:cNvSpPr>
          <p:nvPr/>
        </p:nvSpPr>
        <p:spPr bwMode="auto">
          <a:xfrm>
            <a:off x="4434390" y="41672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p:cNvSpPr txBox="1">
            <a:spLocks noChangeArrowheads="1"/>
          </p:cNvSpPr>
          <p:nvPr/>
        </p:nvSpPr>
        <p:spPr bwMode="auto">
          <a:xfrm>
            <a:off x="4434390" y="3565403"/>
            <a:ext cx="10936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3" name="Text Box 79"/>
          <p:cNvSpPr txBox="1">
            <a:spLocks noChangeArrowheads="1"/>
          </p:cNvSpPr>
          <p:nvPr/>
        </p:nvSpPr>
        <p:spPr bwMode="auto">
          <a:xfrm>
            <a:off x="1739956" y="417561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p:cNvSpPr txBox="1">
            <a:spLocks noChangeArrowheads="1"/>
          </p:cNvSpPr>
          <p:nvPr/>
        </p:nvSpPr>
        <p:spPr bwMode="auto">
          <a:xfrm>
            <a:off x="1739956" y="441202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5" name="Text Box 79"/>
          <p:cNvSpPr txBox="1">
            <a:spLocks noChangeArrowheads="1"/>
          </p:cNvSpPr>
          <p:nvPr/>
        </p:nvSpPr>
        <p:spPr bwMode="auto">
          <a:xfrm>
            <a:off x="4434390" y="481363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p:cNvSpPr txBox="1">
            <a:spLocks noChangeArrowheads="1"/>
          </p:cNvSpPr>
          <p:nvPr/>
        </p:nvSpPr>
        <p:spPr bwMode="auto">
          <a:xfrm>
            <a:off x="4434390" y="458160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7" name="Text Box 79"/>
          <p:cNvSpPr txBox="1">
            <a:spLocks noChangeArrowheads="1"/>
          </p:cNvSpPr>
          <p:nvPr/>
        </p:nvSpPr>
        <p:spPr bwMode="auto">
          <a:xfrm>
            <a:off x="1533630" y="3469679"/>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38" name="组合 37"/>
          <p:cNvGrpSpPr/>
          <p:nvPr/>
        </p:nvGrpSpPr>
        <p:grpSpPr>
          <a:xfrm>
            <a:off x="2573189" y="3167798"/>
            <a:ext cx="201103" cy="691242"/>
            <a:chOff x="5136355" y="3361281"/>
            <a:chExt cx="201103" cy="691921"/>
          </a:xfrm>
        </p:grpSpPr>
        <p:grpSp>
          <p:nvGrpSpPr>
            <p:cNvPr id="34" name="组合 33"/>
            <p:cNvGrpSpPr/>
            <p:nvPr/>
          </p:nvGrpSpPr>
          <p:grpSpPr>
            <a:xfrm>
              <a:off x="5136355" y="3381319"/>
              <a:ext cx="137539" cy="637242"/>
              <a:chOff x="9525000" y="2490721"/>
              <a:chExt cx="205740" cy="699551"/>
            </a:xfrm>
          </p:grpSpPr>
          <p:cxnSp>
            <p:nvCxnSpPr>
              <p:cNvPr id="26" name="直接连接符 25"/>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p:cNvSpPr txBox="1">
            <a:spLocks noChangeArrowheads="1"/>
          </p:cNvSpPr>
          <p:nvPr/>
        </p:nvSpPr>
        <p:spPr bwMode="auto">
          <a:xfrm>
            <a:off x="2601347" y="33530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2" name="Text Box 79"/>
          <p:cNvSpPr txBox="1">
            <a:spLocks noChangeArrowheads="1"/>
          </p:cNvSpPr>
          <p:nvPr/>
        </p:nvSpPr>
        <p:spPr bwMode="auto">
          <a:xfrm>
            <a:off x="2474054" y="5386820"/>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c</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）丢失</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ACK</a:t>
            </a:r>
            <a:endPar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p:cNvSpPr txBox="1">
            <a:spLocks noChangeArrowheads="1"/>
          </p:cNvSpPr>
          <p:nvPr/>
        </p:nvSpPr>
        <p:spPr bwMode="auto">
          <a:xfrm>
            <a:off x="3278756" y="2519978"/>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p:cNvSpPr txBox="1">
            <a:spLocks noChangeArrowheads="1"/>
          </p:cNvSpPr>
          <p:nvPr/>
        </p:nvSpPr>
        <p:spPr bwMode="auto">
          <a:xfrm>
            <a:off x="3226322" y="282264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p:cNvSpPr txBox="1">
            <a:spLocks noChangeArrowheads="1"/>
          </p:cNvSpPr>
          <p:nvPr/>
        </p:nvSpPr>
        <p:spPr bwMode="auto">
          <a:xfrm>
            <a:off x="3278756" y="3768401"/>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p:cNvSpPr txBox="1">
            <a:spLocks noChangeArrowheads="1"/>
          </p:cNvSpPr>
          <p:nvPr/>
        </p:nvSpPr>
        <p:spPr bwMode="auto">
          <a:xfrm>
            <a:off x="3226322" y="4073910"/>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p:cNvSpPr txBox="1">
            <a:spLocks noChangeArrowheads="1"/>
          </p:cNvSpPr>
          <p:nvPr/>
        </p:nvSpPr>
        <p:spPr bwMode="auto">
          <a:xfrm>
            <a:off x="3278756" y="4389503"/>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p:cNvSpPr txBox="1">
            <a:spLocks noChangeArrowheads="1"/>
          </p:cNvSpPr>
          <p:nvPr/>
        </p:nvSpPr>
        <p:spPr bwMode="auto">
          <a:xfrm>
            <a:off x="3226322" y="468616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p:cNvGrpSpPr/>
          <p:nvPr/>
        </p:nvGrpSpPr>
        <p:grpSpPr>
          <a:xfrm>
            <a:off x="3283443" y="3080949"/>
            <a:ext cx="548548" cy="307777"/>
            <a:chOff x="5552071" y="3257731"/>
            <a:chExt cx="548548" cy="307777"/>
          </a:xfrm>
          <a:solidFill>
            <a:srgbClr val="FEF1D6"/>
          </a:solidFill>
        </p:grpSpPr>
        <p:sp>
          <p:nvSpPr>
            <p:cNvPr id="185" name="Text Box 79"/>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cxnSp>
        <p:nvCxnSpPr>
          <p:cNvPr id="83" name="直接箭头连接符 82"/>
          <p:cNvCxnSpPr/>
          <p:nvPr/>
        </p:nvCxnSpPr>
        <p:spPr>
          <a:xfrm flipH="1">
            <a:off x="3459619" y="3376223"/>
            <a:ext cx="938790" cy="971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3563721" y="3283910"/>
            <a:ext cx="735369" cy="307777"/>
            <a:chOff x="5410393" y="3273073"/>
            <a:chExt cx="735369" cy="307777"/>
          </a:xfrm>
        </p:grpSpPr>
        <p:sp>
          <p:nvSpPr>
            <p:cNvPr id="85" name="Text Box 79"/>
            <p:cNvSpPr txBox="1">
              <a:spLocks noChangeArrowheads="1"/>
            </p:cNvSpPr>
            <p:nvPr/>
          </p:nvSpPr>
          <p:spPr bwMode="auto">
            <a:xfrm>
              <a:off x="5529818" y="3332398"/>
              <a:ext cx="476740" cy="200055"/>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6" name="矩形 85"/>
            <p:cNvSpPr/>
            <p:nvPr/>
          </p:nvSpPr>
          <p:spPr>
            <a:xfrm>
              <a:off x="5410393" y="3273073"/>
              <a:ext cx="735369" cy="307777"/>
            </a:xfrm>
            <a:prstGeom prst="rect">
              <a:avLst/>
            </a:prstGeom>
          </p:spPr>
          <p:txBody>
            <a:bodyPr wrap="squar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88" name="Text Box 79"/>
          <p:cNvSpPr txBox="1">
            <a:spLocks noChangeArrowheads="1"/>
          </p:cNvSpPr>
          <p:nvPr/>
        </p:nvSpPr>
        <p:spPr bwMode="auto">
          <a:xfrm>
            <a:off x="4438074" y="32535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9" name="Text Box 79"/>
          <p:cNvSpPr txBox="1">
            <a:spLocks noChangeArrowheads="1"/>
          </p:cNvSpPr>
          <p:nvPr/>
        </p:nvSpPr>
        <p:spPr bwMode="auto">
          <a:xfrm>
            <a:off x="4438074" y="302149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120" name="直接箭头连接符 119"/>
          <p:cNvCxnSpPr/>
          <p:nvPr/>
        </p:nvCxnSpPr>
        <p:spPr>
          <a:xfrm>
            <a:off x="7699244"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a:off x="9380725"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7730417" y="2567244"/>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H="1">
            <a:off x="7711871" y="2734884"/>
            <a:ext cx="1637683" cy="52441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7718399" y="3273814"/>
            <a:ext cx="1607235" cy="1996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30" name="Text Box 79"/>
          <p:cNvSpPr txBox="1">
            <a:spLocks noChangeArrowheads="1"/>
          </p:cNvSpPr>
          <p:nvPr/>
        </p:nvSpPr>
        <p:spPr bwMode="auto">
          <a:xfrm>
            <a:off x="7087982" y="182602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endParaRPr kumimoji="1" lang="zh-CN" altLang="en-US" sz="2000" dirty="0">
              <a:solidFill>
                <a:srgbClr val="009FF6"/>
              </a:solidFill>
              <a:latin typeface="思源黑体 CN Medium" panose="020B0600000000000000" pitchFamily="34" charset="-122"/>
              <a:ea typeface="思源黑体 CN Medium" panose="020B0600000000000000" pitchFamily="34" charset="-122"/>
            </a:endParaRPr>
          </a:p>
        </p:txBody>
      </p:sp>
      <p:sp>
        <p:nvSpPr>
          <p:cNvPr id="141" name="Text Box 79"/>
          <p:cNvSpPr txBox="1">
            <a:spLocks noChangeArrowheads="1"/>
          </p:cNvSpPr>
          <p:nvPr/>
        </p:nvSpPr>
        <p:spPr bwMode="auto">
          <a:xfrm>
            <a:off x="8986453" y="182064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endParaRPr kumimoji="1" lang="zh-CN" altLang="en-US" sz="2000" dirty="0">
              <a:solidFill>
                <a:srgbClr val="009FF6"/>
              </a:solidFill>
              <a:latin typeface="思源黑体 CN Medium" panose="020B0600000000000000" pitchFamily="34" charset="-122"/>
              <a:ea typeface="思源黑体 CN Medium" panose="020B0600000000000000" pitchFamily="34" charset="-122"/>
            </a:endParaRPr>
          </a:p>
        </p:txBody>
      </p:sp>
      <p:sp>
        <p:nvSpPr>
          <p:cNvPr id="142" name="Text Box 79"/>
          <p:cNvSpPr txBox="1">
            <a:spLocks noChangeArrowheads="1"/>
          </p:cNvSpPr>
          <p:nvPr/>
        </p:nvSpPr>
        <p:spPr bwMode="auto">
          <a:xfrm>
            <a:off x="6707036" y="248178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5" name="Text Box 79"/>
          <p:cNvSpPr txBox="1">
            <a:spLocks noChangeArrowheads="1"/>
          </p:cNvSpPr>
          <p:nvPr/>
        </p:nvSpPr>
        <p:spPr bwMode="auto">
          <a:xfrm>
            <a:off x="6707035" y="28735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6" name="Text Box 79"/>
          <p:cNvSpPr txBox="1">
            <a:spLocks noChangeArrowheads="1"/>
          </p:cNvSpPr>
          <p:nvPr/>
        </p:nvSpPr>
        <p:spPr bwMode="auto">
          <a:xfrm>
            <a:off x="6707035" y="3109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7" name="Text Box 79"/>
          <p:cNvSpPr txBox="1">
            <a:spLocks noChangeArrowheads="1"/>
          </p:cNvSpPr>
          <p:nvPr/>
        </p:nvSpPr>
        <p:spPr bwMode="auto">
          <a:xfrm>
            <a:off x="9404644" y="26623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8" name="Text Box 79"/>
          <p:cNvSpPr txBox="1">
            <a:spLocks noChangeArrowheads="1"/>
          </p:cNvSpPr>
          <p:nvPr/>
        </p:nvSpPr>
        <p:spPr bwMode="auto">
          <a:xfrm>
            <a:off x="9404644" y="24303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149" name="直接箭头连接符 148"/>
          <p:cNvCxnSpPr/>
          <p:nvPr/>
        </p:nvCxnSpPr>
        <p:spPr>
          <a:xfrm flipH="1">
            <a:off x="7713964" y="3457176"/>
            <a:ext cx="1611670" cy="5537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0" name="Text Box 79"/>
          <p:cNvSpPr txBox="1">
            <a:spLocks noChangeArrowheads="1"/>
          </p:cNvSpPr>
          <p:nvPr/>
        </p:nvSpPr>
        <p:spPr bwMode="auto">
          <a:xfrm>
            <a:off x="9393070" y="328391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p:cNvSpPr txBox="1">
            <a:spLocks noChangeArrowheads="1"/>
          </p:cNvSpPr>
          <p:nvPr/>
        </p:nvSpPr>
        <p:spPr bwMode="auto">
          <a:xfrm>
            <a:off x="9393070" y="305188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2" name="Text Box 79"/>
          <p:cNvSpPr txBox="1">
            <a:spLocks noChangeArrowheads="1"/>
          </p:cNvSpPr>
          <p:nvPr/>
        </p:nvSpPr>
        <p:spPr bwMode="auto">
          <a:xfrm>
            <a:off x="8248117" y="2482852"/>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p:cNvSpPr txBox="1">
            <a:spLocks noChangeArrowheads="1"/>
          </p:cNvSpPr>
          <p:nvPr/>
        </p:nvSpPr>
        <p:spPr bwMode="auto">
          <a:xfrm>
            <a:off x="8195683" y="2818725"/>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154" name="组合 153"/>
          <p:cNvGrpSpPr/>
          <p:nvPr/>
        </p:nvGrpSpPr>
        <p:grpSpPr>
          <a:xfrm>
            <a:off x="8252804" y="3200524"/>
            <a:ext cx="548548" cy="307777"/>
            <a:chOff x="5552071" y="3257731"/>
            <a:chExt cx="548548" cy="307777"/>
          </a:xfrm>
          <a:solidFill>
            <a:srgbClr val="F9F2E8"/>
          </a:solidFill>
        </p:grpSpPr>
        <p:sp>
          <p:nvSpPr>
            <p:cNvPr id="155" name="Text Box 79"/>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矩形 170"/>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73" name="Text Box 79"/>
          <p:cNvSpPr txBox="1">
            <a:spLocks noChangeArrowheads="1"/>
          </p:cNvSpPr>
          <p:nvPr/>
        </p:nvSpPr>
        <p:spPr bwMode="auto">
          <a:xfrm>
            <a:off x="8195683" y="354957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p:cNvSpPr txBox="1">
            <a:spLocks noChangeArrowheads="1"/>
          </p:cNvSpPr>
          <p:nvPr/>
        </p:nvSpPr>
        <p:spPr bwMode="auto">
          <a:xfrm>
            <a:off x="6502991" y="3432553"/>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175" name="组合 174"/>
          <p:cNvGrpSpPr/>
          <p:nvPr/>
        </p:nvGrpSpPr>
        <p:grpSpPr>
          <a:xfrm>
            <a:off x="7514513" y="3252705"/>
            <a:ext cx="201103" cy="584407"/>
            <a:chOff x="5136355" y="3361281"/>
            <a:chExt cx="201103" cy="691921"/>
          </a:xfrm>
        </p:grpSpPr>
        <p:grpSp>
          <p:nvGrpSpPr>
            <p:cNvPr id="176" name="组合 175"/>
            <p:cNvGrpSpPr/>
            <p:nvPr/>
          </p:nvGrpSpPr>
          <p:grpSpPr>
            <a:xfrm>
              <a:off x="5136355" y="3381319"/>
              <a:ext cx="137539" cy="637242"/>
              <a:chOff x="9525000" y="2490721"/>
              <a:chExt cx="205740" cy="699551"/>
            </a:xfrm>
          </p:grpSpPr>
          <p:cxnSp>
            <p:nvCxnSpPr>
              <p:cNvPr id="187" name="直接连接符 186"/>
              <p:cNvCxnSpPr/>
              <p:nvPr/>
            </p:nvCxnSpPr>
            <p:spPr>
              <a:xfrm flipH="1">
                <a:off x="9525000" y="3181574"/>
                <a:ext cx="2057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flipV="1">
                <a:off x="9525000" y="2490721"/>
                <a:ext cx="0" cy="6995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9525000" y="2502440"/>
                <a:ext cx="205740"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7" name="弧形 176"/>
            <p:cNvSpPr/>
            <p:nvPr/>
          </p:nvSpPr>
          <p:spPr>
            <a:xfrm>
              <a:off x="5273895" y="3361281"/>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8" name="弧形 177"/>
            <p:cNvSpPr/>
            <p:nvPr/>
          </p:nvSpPr>
          <p:spPr>
            <a:xfrm>
              <a:off x="5273895" y="3977282"/>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01" name="直接箭头连接符 200"/>
          <p:cNvCxnSpPr/>
          <p:nvPr/>
        </p:nvCxnSpPr>
        <p:spPr>
          <a:xfrm>
            <a:off x="7724572" y="3794305"/>
            <a:ext cx="1605825" cy="229407"/>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04" name="Text Box 79"/>
          <p:cNvSpPr txBox="1">
            <a:spLocks noChangeArrowheads="1"/>
          </p:cNvSpPr>
          <p:nvPr/>
        </p:nvSpPr>
        <p:spPr bwMode="auto">
          <a:xfrm>
            <a:off x="9389682" y="3459628"/>
            <a:ext cx="109364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nSpc>
                <a:spcPct val="90000"/>
              </a:lnSpc>
            </a:pP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08" name="Text Box 79"/>
          <p:cNvSpPr txBox="1">
            <a:spLocks noChangeArrowheads="1"/>
          </p:cNvSpPr>
          <p:nvPr/>
        </p:nvSpPr>
        <p:spPr bwMode="auto">
          <a:xfrm>
            <a:off x="8248117" y="3773445"/>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09" name="Text Box 79"/>
          <p:cNvSpPr txBox="1">
            <a:spLocks noChangeArrowheads="1"/>
          </p:cNvSpPr>
          <p:nvPr/>
        </p:nvSpPr>
        <p:spPr bwMode="auto">
          <a:xfrm>
            <a:off x="6709317" y="383711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0" name="直接箭头连接符 209"/>
          <p:cNvCxnSpPr/>
          <p:nvPr/>
        </p:nvCxnSpPr>
        <p:spPr>
          <a:xfrm flipH="1">
            <a:off x="7719351" y="4035598"/>
            <a:ext cx="1593938" cy="56154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1" name="Text Box 79"/>
          <p:cNvSpPr txBox="1">
            <a:spLocks noChangeArrowheads="1"/>
          </p:cNvSpPr>
          <p:nvPr/>
        </p:nvSpPr>
        <p:spPr bwMode="auto">
          <a:xfrm>
            <a:off x="9389682" y="39872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2" name="Text Box 79"/>
          <p:cNvSpPr txBox="1">
            <a:spLocks noChangeArrowheads="1"/>
          </p:cNvSpPr>
          <p:nvPr/>
        </p:nvSpPr>
        <p:spPr bwMode="auto">
          <a:xfrm>
            <a:off x="8195683" y="424410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3" name="Text Box 79"/>
          <p:cNvSpPr txBox="1">
            <a:spLocks noChangeArrowheads="1"/>
          </p:cNvSpPr>
          <p:nvPr/>
        </p:nvSpPr>
        <p:spPr bwMode="auto">
          <a:xfrm>
            <a:off x="6707035" y="445623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4" name="Text Box 79"/>
          <p:cNvSpPr txBox="1">
            <a:spLocks noChangeArrowheads="1"/>
          </p:cNvSpPr>
          <p:nvPr/>
        </p:nvSpPr>
        <p:spPr bwMode="auto">
          <a:xfrm>
            <a:off x="6709317" y="407351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5" name="直接箭头连接符 214"/>
          <p:cNvCxnSpPr/>
          <p:nvPr/>
        </p:nvCxnSpPr>
        <p:spPr>
          <a:xfrm>
            <a:off x="7724572" y="4000694"/>
            <a:ext cx="1624981" cy="279984"/>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16" name="Text Box 79"/>
          <p:cNvSpPr txBox="1">
            <a:spLocks noChangeArrowheads="1"/>
          </p:cNvSpPr>
          <p:nvPr/>
        </p:nvSpPr>
        <p:spPr bwMode="auto">
          <a:xfrm>
            <a:off x="9396617" y="417276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7" name="Text Box 79"/>
          <p:cNvSpPr txBox="1">
            <a:spLocks noChangeArrowheads="1"/>
          </p:cNvSpPr>
          <p:nvPr/>
        </p:nvSpPr>
        <p:spPr bwMode="auto">
          <a:xfrm>
            <a:off x="8248117" y="4000351"/>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8" name="直接箭头连接符 217"/>
          <p:cNvCxnSpPr/>
          <p:nvPr/>
        </p:nvCxnSpPr>
        <p:spPr>
          <a:xfrm flipH="1">
            <a:off x="7724572" y="4310849"/>
            <a:ext cx="1588717" cy="54141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9" name="Text Box 79"/>
          <p:cNvSpPr txBox="1">
            <a:spLocks noChangeArrowheads="1"/>
          </p:cNvSpPr>
          <p:nvPr/>
        </p:nvSpPr>
        <p:spPr bwMode="auto">
          <a:xfrm>
            <a:off x="9396617" y="440479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0" name="Text Box 79"/>
          <p:cNvSpPr txBox="1">
            <a:spLocks noChangeArrowheads="1"/>
          </p:cNvSpPr>
          <p:nvPr/>
        </p:nvSpPr>
        <p:spPr bwMode="auto">
          <a:xfrm>
            <a:off x="8195683" y="4483393"/>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1" name="Text Box 79"/>
          <p:cNvSpPr txBox="1">
            <a:spLocks noChangeArrowheads="1"/>
          </p:cNvSpPr>
          <p:nvPr/>
        </p:nvSpPr>
        <p:spPr bwMode="auto">
          <a:xfrm>
            <a:off x="6631105" y="469263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什么也不做</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2" name="Text Box 79"/>
          <p:cNvSpPr txBox="1">
            <a:spLocks noChangeArrowheads="1"/>
          </p:cNvSpPr>
          <p:nvPr/>
        </p:nvSpPr>
        <p:spPr bwMode="auto">
          <a:xfrm>
            <a:off x="7542550" y="5349694"/>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）过早超时</a:t>
            </a:r>
            <a:endPar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100" name="组合 99"/>
          <p:cNvGrpSpPr/>
          <p:nvPr/>
        </p:nvGrpSpPr>
        <p:grpSpPr>
          <a:xfrm>
            <a:off x="430213" y="0"/>
            <a:ext cx="4471177" cy="1428589"/>
            <a:chOff x="551030" y="-368704"/>
            <a:chExt cx="4471177" cy="1428589"/>
          </a:xfrm>
        </p:grpSpPr>
        <p:grpSp>
          <p:nvGrpSpPr>
            <p:cNvPr id="101" name="组合 100"/>
            <p:cNvGrpSpPr/>
            <p:nvPr/>
          </p:nvGrpSpPr>
          <p:grpSpPr>
            <a:xfrm>
              <a:off x="1201632" y="303925"/>
              <a:ext cx="3820575" cy="709466"/>
              <a:chOff x="1839059" y="967769"/>
              <a:chExt cx="3820575" cy="709466"/>
            </a:xfrm>
          </p:grpSpPr>
          <p:sp>
            <p:nvSpPr>
              <p:cNvPr id="103" name="矩形: 圆角 30"/>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4" name="文本框 103"/>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2" name="图片 101"/>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fade">
                                      <p:cBhvr>
                                        <p:cTn id="11" dur="500"/>
                                        <p:tgtEl>
                                          <p:spTgt spid="1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wipe(up)">
                                      <p:cBhvr>
                                        <p:cTn id="15" dur="500"/>
                                        <p:tgtEl>
                                          <p:spTgt spid="1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500"/>
                                        <p:tgtEl>
                                          <p:spTgt spid="1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wipe(up)">
                                      <p:cBhvr>
                                        <p:cTn id="23" dur="500"/>
                                        <p:tgtEl>
                                          <p:spTgt spid="122"/>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2"/>
                                        </p:tgtEl>
                                        <p:attrNameLst>
                                          <p:attrName>style.visibility</p:attrName>
                                        </p:attrNameLst>
                                      </p:cBhvr>
                                      <p:to>
                                        <p:strVal val="visible"/>
                                      </p:to>
                                    </p:set>
                                    <p:anim calcmode="lin" valueType="num">
                                      <p:cBhvr>
                                        <p:cTn id="27" dur="500" fill="hold"/>
                                        <p:tgtEl>
                                          <p:spTgt spid="172"/>
                                        </p:tgtEl>
                                        <p:attrNameLst>
                                          <p:attrName>ppt_w</p:attrName>
                                        </p:attrNameLst>
                                      </p:cBhvr>
                                      <p:tavLst>
                                        <p:tav tm="0">
                                          <p:val>
                                            <p:fltVal val="0"/>
                                          </p:val>
                                        </p:tav>
                                        <p:tav tm="100000">
                                          <p:val>
                                            <p:strVal val="#ppt_w"/>
                                          </p:val>
                                        </p:tav>
                                      </p:tavLst>
                                    </p:anim>
                                    <p:anim calcmode="lin" valueType="num">
                                      <p:cBhvr>
                                        <p:cTn id="28" dur="500" fill="hold"/>
                                        <p:tgtEl>
                                          <p:spTgt spid="172"/>
                                        </p:tgtEl>
                                        <p:attrNameLst>
                                          <p:attrName>ppt_h</p:attrName>
                                        </p:attrNameLst>
                                      </p:cBhvr>
                                      <p:tavLst>
                                        <p:tav tm="0">
                                          <p:val>
                                            <p:fltVal val="0"/>
                                          </p:val>
                                        </p:tav>
                                        <p:tav tm="100000">
                                          <p:val>
                                            <p:strVal val="#ppt_h"/>
                                          </p:val>
                                        </p:tav>
                                      </p:tavLst>
                                    </p:anim>
                                    <p:animEffect transition="in" filter="fade">
                                      <p:cBhvr>
                                        <p:cTn id="29" dur="500"/>
                                        <p:tgtEl>
                                          <p:spTgt spid="17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fade">
                                      <p:cBhvr>
                                        <p:cTn id="33" dur="500"/>
                                        <p:tgtEl>
                                          <p:spTgt spid="156"/>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left)">
                                      <p:cBhvr>
                                        <p:cTn id="37" dur="500"/>
                                        <p:tgtEl>
                                          <p:spTgt spid="1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9"/>
                                        </p:tgtEl>
                                        <p:attrNameLst>
                                          <p:attrName>style.visibility</p:attrName>
                                        </p:attrNameLst>
                                      </p:cBhvr>
                                      <p:to>
                                        <p:strVal val="visible"/>
                                      </p:to>
                                    </p:set>
                                    <p:animEffect transition="in" filter="fade">
                                      <p:cBhvr>
                                        <p:cTn id="40" dur="500"/>
                                        <p:tgtEl>
                                          <p:spTgt spid="179"/>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60"/>
                                        </p:tgtEl>
                                        <p:attrNameLst>
                                          <p:attrName>style.visibility</p:attrName>
                                        </p:attrNameLst>
                                      </p:cBhvr>
                                      <p:to>
                                        <p:strVal val="visible"/>
                                      </p:to>
                                    </p:set>
                                    <p:animEffect transition="in" filter="fade">
                                      <p:cBhvr>
                                        <p:cTn id="44" dur="500"/>
                                        <p:tgtEl>
                                          <p:spTgt spid="160"/>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9"/>
                                        </p:tgtEl>
                                        <p:attrNameLst>
                                          <p:attrName>style.visibility</p:attrName>
                                        </p:attrNameLst>
                                      </p:cBhvr>
                                      <p:to>
                                        <p:strVal val="visible"/>
                                      </p:to>
                                    </p:set>
                                    <p:animEffect transition="in" filter="fade">
                                      <p:cBhvr>
                                        <p:cTn id="48" dur="500"/>
                                        <p:tgtEl>
                                          <p:spTgt spid="159"/>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wipe(right)">
                                      <p:cBhvr>
                                        <p:cTn id="52" dur="500"/>
                                        <p:tgtEl>
                                          <p:spTgt spid="1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57"/>
                                        </p:tgtEl>
                                        <p:attrNameLst>
                                          <p:attrName>style.visibility</p:attrName>
                                        </p:attrNameLst>
                                      </p:cBhvr>
                                      <p:to>
                                        <p:strVal val="visible"/>
                                      </p:to>
                                    </p:set>
                                    <p:animEffect transition="in" filter="fade">
                                      <p:cBhvr>
                                        <p:cTn id="59" dur="500"/>
                                        <p:tgtEl>
                                          <p:spTgt spid="157"/>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fade">
                                      <p:cBhvr>
                                        <p:cTn id="63" dur="500"/>
                                        <p:tgtEl>
                                          <p:spTgt spid="158"/>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wipe(left)">
                                      <p:cBhvr>
                                        <p:cTn id="67" dur="500"/>
                                        <p:tgtEl>
                                          <p:spTgt spid="140"/>
                                        </p:tgtEl>
                                      </p:cBhvr>
                                    </p:animEffect>
                                  </p:childTnLst>
                                </p:cTn>
                              </p:par>
                              <p:par>
                                <p:cTn id="68" presetID="10"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childTnLst>
                          </p:cTn>
                        </p:par>
                        <p:par>
                          <p:cTn id="75" fill="hold">
                            <p:stCondLst>
                              <p:cond delay="7500"/>
                            </p:stCondLst>
                            <p:childTnLst>
                              <p:par>
                                <p:cTn id="76" presetID="10" presetClass="entr" presetSubtype="0" fill="hold" grpId="0" nodeType="after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500"/>
                                        <p:tgtEl>
                                          <p:spTgt spid="88"/>
                                        </p:tgtEl>
                                      </p:cBhvr>
                                    </p:animEffect>
                                  </p:childTnLst>
                                </p:cTn>
                              </p:par>
                            </p:childTnLst>
                          </p:cTn>
                        </p:par>
                        <p:par>
                          <p:cTn id="79" fill="hold">
                            <p:stCondLst>
                              <p:cond delay="8000"/>
                            </p:stCondLst>
                            <p:childTnLst>
                              <p:par>
                                <p:cTn id="80" presetID="22" presetClass="entr" presetSubtype="2" fill="hold"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wipe(right)">
                                      <p:cBhvr>
                                        <p:cTn id="82" dur="500"/>
                                        <p:tgtEl>
                                          <p:spTgt spid="83"/>
                                        </p:tgtEl>
                                      </p:cBhvr>
                                    </p:animEffect>
                                  </p:childTnLst>
                                </p:cTn>
                              </p:par>
                              <p:par>
                                <p:cTn id="83" presetID="10" presetClass="entr" presetSubtype="0"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childTnLst>
                          </p:cTn>
                        </p:par>
                        <p:par>
                          <p:cTn id="86" fill="hold">
                            <p:stCondLst>
                              <p:cond delay="8500"/>
                            </p:stCondLst>
                            <p:childTnLst>
                              <p:par>
                                <p:cTn id="87" presetID="10" presetClass="entr" presetSubtype="0" fill="hold" grpId="0" nodeType="afterEffect">
                                  <p:stCondLst>
                                    <p:cond delay="0"/>
                                  </p:stCondLst>
                                  <p:childTnLst>
                                    <p:set>
                                      <p:cBhvr>
                                        <p:cTn id="88" dur="1" fill="hold">
                                          <p:stCondLst>
                                            <p:cond delay="0"/>
                                          </p:stCondLst>
                                        </p:cTn>
                                        <p:tgtEl>
                                          <p:spTgt spid="170"/>
                                        </p:tgtEl>
                                        <p:attrNameLst>
                                          <p:attrName>style.visibility</p:attrName>
                                        </p:attrNameLst>
                                      </p:cBhvr>
                                      <p:to>
                                        <p:strVal val="visible"/>
                                      </p:to>
                                    </p:set>
                                    <p:animEffect transition="in" filter="fade">
                                      <p:cBhvr>
                                        <p:cTn id="89" dur="500"/>
                                        <p:tgtEl>
                                          <p:spTgt spid="170"/>
                                        </p:tgtEl>
                                      </p:cBhvr>
                                    </p:animEffect>
                                  </p:childTnLst>
                                </p:cTn>
                              </p:par>
                            </p:childTnLst>
                          </p:cTn>
                        </p:par>
                        <p:par>
                          <p:cTn id="90" fill="hold">
                            <p:stCondLst>
                              <p:cond delay="9000"/>
                            </p:stCondLst>
                            <p:childTnLst>
                              <p:par>
                                <p:cTn id="91" presetID="22" presetClass="entr" presetSubtype="1" fill="hold"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up)">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7"/>
                                        </p:tgtEl>
                                        <p:attrNameLst>
                                          <p:attrName>style.visibility</p:attrName>
                                        </p:attrNameLst>
                                      </p:cBhvr>
                                      <p:to>
                                        <p:strVal val="visible"/>
                                      </p:to>
                                    </p:set>
                                    <p:animEffect transition="in" filter="fade">
                                      <p:cBhvr>
                                        <p:cTn id="96" dur="500"/>
                                        <p:tgtEl>
                                          <p:spTgt spid="167"/>
                                        </p:tgtEl>
                                      </p:cBhvr>
                                    </p:animEffect>
                                  </p:childTnLst>
                                </p:cTn>
                              </p:par>
                            </p:childTnLst>
                          </p:cTn>
                        </p:par>
                        <p:par>
                          <p:cTn id="97" fill="hold">
                            <p:stCondLst>
                              <p:cond delay="9500"/>
                            </p:stCondLst>
                            <p:childTnLst>
                              <p:par>
                                <p:cTn id="98" presetID="22" presetClass="entr" presetSubtype="8" fill="hold"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wipe(left)">
                                      <p:cBhvr>
                                        <p:cTn id="100" dur="500"/>
                                        <p:tgtEl>
                                          <p:spTgt spid="1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81"/>
                                        </p:tgtEl>
                                        <p:attrNameLst>
                                          <p:attrName>style.visibility</p:attrName>
                                        </p:attrNameLst>
                                      </p:cBhvr>
                                      <p:to>
                                        <p:strVal val="visible"/>
                                      </p:to>
                                    </p:set>
                                    <p:animEffect transition="in" filter="fade">
                                      <p:cBhvr>
                                        <p:cTn id="103" dur="500"/>
                                        <p:tgtEl>
                                          <p:spTgt spid="181"/>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fade">
                                      <p:cBhvr>
                                        <p:cTn id="107" dur="500"/>
                                        <p:tgtEl>
                                          <p:spTgt spid="162"/>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61"/>
                                        </p:tgtEl>
                                        <p:attrNameLst>
                                          <p:attrName>style.visibility</p:attrName>
                                        </p:attrNameLst>
                                      </p:cBhvr>
                                      <p:to>
                                        <p:strVal val="visible"/>
                                      </p:to>
                                    </p:set>
                                    <p:animEffect transition="in" filter="fade">
                                      <p:cBhvr>
                                        <p:cTn id="111" dur="500"/>
                                        <p:tgtEl>
                                          <p:spTgt spid="161"/>
                                        </p:tgtEl>
                                      </p:cBhvr>
                                    </p:animEffect>
                                  </p:childTnLst>
                                </p:cTn>
                              </p:par>
                            </p:childTnLst>
                          </p:cTn>
                        </p:par>
                        <p:par>
                          <p:cTn id="112" fill="hold">
                            <p:stCondLst>
                              <p:cond delay="11000"/>
                            </p:stCondLst>
                            <p:childTnLst>
                              <p:par>
                                <p:cTn id="113" presetID="22" presetClass="entr" presetSubtype="2" fill="hold" nodeType="after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wipe(right)">
                                      <p:cBhvr>
                                        <p:cTn id="115" dur="500"/>
                                        <p:tgtEl>
                                          <p:spTgt spid="1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82"/>
                                        </p:tgtEl>
                                        <p:attrNameLst>
                                          <p:attrName>style.visibility</p:attrName>
                                        </p:attrNameLst>
                                      </p:cBhvr>
                                      <p:to>
                                        <p:strVal val="visible"/>
                                      </p:to>
                                    </p:set>
                                    <p:animEffect transition="in" filter="fade">
                                      <p:cBhvr>
                                        <p:cTn id="118" dur="500"/>
                                        <p:tgtEl>
                                          <p:spTgt spid="182"/>
                                        </p:tgtEl>
                                      </p:cBhvr>
                                    </p:animEffect>
                                  </p:childTnLst>
                                </p:cTn>
                              </p:par>
                            </p:childTnLst>
                          </p:cTn>
                        </p:par>
                        <p:par>
                          <p:cTn id="119" fill="hold">
                            <p:stCondLst>
                              <p:cond delay="11500"/>
                            </p:stCondLst>
                            <p:childTnLst>
                              <p:par>
                                <p:cTn id="120" presetID="10" presetClass="entr" presetSubtype="0" fill="hold" grpId="0" nodeType="afterEffect">
                                  <p:stCondLst>
                                    <p:cond delay="0"/>
                                  </p:stCondLst>
                                  <p:childTnLst>
                                    <p:set>
                                      <p:cBhvr>
                                        <p:cTn id="121" dur="1" fill="hold">
                                          <p:stCondLst>
                                            <p:cond delay="0"/>
                                          </p:stCondLst>
                                        </p:cTn>
                                        <p:tgtEl>
                                          <p:spTgt spid="163"/>
                                        </p:tgtEl>
                                        <p:attrNameLst>
                                          <p:attrName>style.visibility</p:attrName>
                                        </p:attrNameLst>
                                      </p:cBhvr>
                                      <p:to>
                                        <p:strVal val="visible"/>
                                      </p:to>
                                    </p:set>
                                    <p:animEffect transition="in" filter="fade">
                                      <p:cBhvr>
                                        <p:cTn id="122" dur="500"/>
                                        <p:tgtEl>
                                          <p:spTgt spid="163"/>
                                        </p:tgtEl>
                                      </p:cBhvr>
                                    </p:animEffect>
                                  </p:childTnLst>
                                </p:cTn>
                              </p:par>
                            </p:childTnLst>
                          </p:cTn>
                        </p:par>
                        <p:par>
                          <p:cTn id="123" fill="hold">
                            <p:stCondLst>
                              <p:cond delay="12000"/>
                            </p:stCondLst>
                            <p:childTnLst>
                              <p:par>
                                <p:cTn id="124" presetID="10" presetClass="entr" presetSubtype="0" fill="hold" grpId="0" nodeType="afterEffect">
                                  <p:stCondLst>
                                    <p:cond delay="0"/>
                                  </p:stCondLst>
                                  <p:childTnLst>
                                    <p:set>
                                      <p:cBhvr>
                                        <p:cTn id="125" dur="1" fill="hold">
                                          <p:stCondLst>
                                            <p:cond delay="0"/>
                                          </p:stCondLst>
                                        </p:cTn>
                                        <p:tgtEl>
                                          <p:spTgt spid="164"/>
                                        </p:tgtEl>
                                        <p:attrNameLst>
                                          <p:attrName>style.visibility</p:attrName>
                                        </p:attrNameLst>
                                      </p:cBhvr>
                                      <p:to>
                                        <p:strVal val="visible"/>
                                      </p:to>
                                    </p:set>
                                    <p:animEffect transition="in" filter="fade">
                                      <p:cBhvr>
                                        <p:cTn id="126" dur="500"/>
                                        <p:tgtEl>
                                          <p:spTgt spid="164"/>
                                        </p:tgtEl>
                                      </p:cBhvr>
                                    </p:animEffect>
                                  </p:childTnLst>
                                </p:cTn>
                              </p:par>
                            </p:childTnLst>
                          </p:cTn>
                        </p:par>
                        <p:par>
                          <p:cTn id="127" fill="hold">
                            <p:stCondLst>
                              <p:cond delay="12500"/>
                            </p:stCondLst>
                            <p:childTnLst>
                              <p:par>
                                <p:cTn id="128" presetID="22" presetClass="entr" presetSubtype="8" fill="hold" nodeType="afterEffect">
                                  <p:stCondLst>
                                    <p:cond delay="0"/>
                                  </p:stCondLst>
                                  <p:childTnLst>
                                    <p:set>
                                      <p:cBhvr>
                                        <p:cTn id="129" dur="1" fill="hold">
                                          <p:stCondLst>
                                            <p:cond delay="0"/>
                                          </p:stCondLst>
                                        </p:cTn>
                                        <p:tgtEl>
                                          <p:spTgt spid="138"/>
                                        </p:tgtEl>
                                        <p:attrNameLst>
                                          <p:attrName>style.visibility</p:attrName>
                                        </p:attrNameLst>
                                      </p:cBhvr>
                                      <p:to>
                                        <p:strVal val="visible"/>
                                      </p:to>
                                    </p:set>
                                    <p:animEffect transition="in" filter="wipe(left)">
                                      <p:cBhvr>
                                        <p:cTn id="130" dur="500"/>
                                        <p:tgtEl>
                                          <p:spTgt spid="13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animEffect transition="in" filter="fade">
                                      <p:cBhvr>
                                        <p:cTn id="133" dur="500"/>
                                        <p:tgtEl>
                                          <p:spTgt spid="183"/>
                                        </p:tgtEl>
                                      </p:cBhvr>
                                    </p:animEffect>
                                  </p:childTnLst>
                                </p:cTn>
                              </p:par>
                            </p:childTnLst>
                          </p:cTn>
                        </p:par>
                        <p:par>
                          <p:cTn id="134" fill="hold">
                            <p:stCondLst>
                              <p:cond delay="13000"/>
                            </p:stCondLst>
                            <p:childTnLst>
                              <p:par>
                                <p:cTn id="135" presetID="10" presetClass="entr" presetSubtype="0" fill="hold" grpId="0" nodeType="afterEffect">
                                  <p:stCondLst>
                                    <p:cond delay="0"/>
                                  </p:stCondLst>
                                  <p:childTnLst>
                                    <p:set>
                                      <p:cBhvr>
                                        <p:cTn id="136" dur="1" fill="hold">
                                          <p:stCondLst>
                                            <p:cond delay="0"/>
                                          </p:stCondLst>
                                        </p:cTn>
                                        <p:tgtEl>
                                          <p:spTgt spid="166"/>
                                        </p:tgtEl>
                                        <p:attrNameLst>
                                          <p:attrName>style.visibility</p:attrName>
                                        </p:attrNameLst>
                                      </p:cBhvr>
                                      <p:to>
                                        <p:strVal val="visible"/>
                                      </p:to>
                                    </p:set>
                                    <p:animEffect transition="in" filter="fade">
                                      <p:cBhvr>
                                        <p:cTn id="137" dur="500"/>
                                        <p:tgtEl>
                                          <p:spTgt spid="166"/>
                                        </p:tgtEl>
                                      </p:cBhvr>
                                    </p:animEffect>
                                  </p:childTnLst>
                                </p:cTn>
                              </p:par>
                            </p:childTnLst>
                          </p:cTn>
                        </p:par>
                        <p:par>
                          <p:cTn id="138" fill="hold">
                            <p:stCondLst>
                              <p:cond delay="13500"/>
                            </p:stCondLst>
                            <p:childTnLst>
                              <p:par>
                                <p:cTn id="139" presetID="10" presetClass="entr" presetSubtype="0" fill="hold" grpId="0" nodeType="afterEffect">
                                  <p:stCondLst>
                                    <p:cond delay="0"/>
                                  </p:stCondLst>
                                  <p:childTnLst>
                                    <p:set>
                                      <p:cBhvr>
                                        <p:cTn id="140" dur="1" fill="hold">
                                          <p:stCondLst>
                                            <p:cond delay="0"/>
                                          </p:stCondLst>
                                        </p:cTn>
                                        <p:tgtEl>
                                          <p:spTgt spid="165"/>
                                        </p:tgtEl>
                                        <p:attrNameLst>
                                          <p:attrName>style.visibility</p:attrName>
                                        </p:attrNameLst>
                                      </p:cBhvr>
                                      <p:to>
                                        <p:strVal val="visible"/>
                                      </p:to>
                                    </p:set>
                                    <p:animEffect transition="in" filter="fade">
                                      <p:cBhvr>
                                        <p:cTn id="141" dur="500"/>
                                        <p:tgtEl>
                                          <p:spTgt spid="165"/>
                                        </p:tgtEl>
                                      </p:cBhvr>
                                    </p:animEffect>
                                  </p:childTnLst>
                                </p:cTn>
                              </p:par>
                            </p:childTnLst>
                          </p:cTn>
                        </p:par>
                        <p:par>
                          <p:cTn id="142" fill="hold">
                            <p:stCondLst>
                              <p:cond delay="14000"/>
                            </p:stCondLst>
                            <p:childTnLst>
                              <p:par>
                                <p:cTn id="143" presetID="22" presetClass="entr" presetSubtype="2" fill="hold" nodeType="afterEffect">
                                  <p:stCondLst>
                                    <p:cond delay="0"/>
                                  </p:stCondLst>
                                  <p:childTnLst>
                                    <p:set>
                                      <p:cBhvr>
                                        <p:cTn id="144" dur="1" fill="hold">
                                          <p:stCondLst>
                                            <p:cond delay="0"/>
                                          </p:stCondLst>
                                        </p:cTn>
                                        <p:tgtEl>
                                          <p:spTgt spid="139"/>
                                        </p:tgtEl>
                                        <p:attrNameLst>
                                          <p:attrName>style.visibility</p:attrName>
                                        </p:attrNameLst>
                                      </p:cBhvr>
                                      <p:to>
                                        <p:strVal val="visible"/>
                                      </p:to>
                                    </p:set>
                                    <p:animEffect transition="in" filter="wipe(right)">
                                      <p:cBhvr>
                                        <p:cTn id="145" dur="500"/>
                                        <p:tgtEl>
                                          <p:spTgt spid="13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4"/>
                                        </p:tgtEl>
                                        <p:attrNameLst>
                                          <p:attrName>style.visibility</p:attrName>
                                        </p:attrNameLst>
                                      </p:cBhvr>
                                      <p:to>
                                        <p:strVal val="visible"/>
                                      </p:to>
                                    </p:set>
                                    <p:animEffect transition="in" filter="fade">
                                      <p:cBhvr>
                                        <p:cTn id="148" dur="500"/>
                                        <p:tgtEl>
                                          <p:spTgt spid="18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fade">
                                      <p:cBhvr>
                                        <p:cTn id="153" dur="500"/>
                                        <p:tgtEl>
                                          <p:spTgt spid="130"/>
                                        </p:tgtEl>
                                      </p:cBhvr>
                                    </p:animEffect>
                                  </p:childTnLst>
                                </p:cTn>
                              </p:par>
                            </p:childTnLst>
                          </p:cTn>
                        </p:par>
                        <p:par>
                          <p:cTn id="154" fill="hold">
                            <p:stCondLst>
                              <p:cond delay="500"/>
                            </p:stCondLst>
                            <p:childTnLst>
                              <p:par>
                                <p:cTn id="155" presetID="22" presetClass="entr" presetSubtype="1"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wipe(up)">
                                      <p:cBhvr>
                                        <p:cTn id="157" dur="500"/>
                                        <p:tgtEl>
                                          <p:spTgt spid="120"/>
                                        </p:tgtEl>
                                      </p:cBhvr>
                                    </p:animEffect>
                                  </p:childTnLst>
                                </p:cTn>
                              </p:par>
                            </p:childTnLst>
                          </p:cTn>
                        </p:par>
                        <p:par>
                          <p:cTn id="158" fill="hold">
                            <p:stCondLst>
                              <p:cond delay="1000"/>
                            </p:stCondLst>
                            <p:childTnLst>
                              <p:par>
                                <p:cTn id="159" presetID="10" presetClass="entr" presetSubtype="0" fill="hold" grpId="0" nodeType="afterEffect">
                                  <p:stCondLst>
                                    <p:cond delay="0"/>
                                  </p:stCondLst>
                                  <p:childTnLst>
                                    <p:set>
                                      <p:cBhvr>
                                        <p:cTn id="160" dur="1" fill="hold">
                                          <p:stCondLst>
                                            <p:cond delay="0"/>
                                          </p:stCondLst>
                                        </p:cTn>
                                        <p:tgtEl>
                                          <p:spTgt spid="141"/>
                                        </p:tgtEl>
                                        <p:attrNameLst>
                                          <p:attrName>style.visibility</p:attrName>
                                        </p:attrNameLst>
                                      </p:cBhvr>
                                      <p:to>
                                        <p:strVal val="visible"/>
                                      </p:to>
                                    </p:set>
                                    <p:animEffect transition="in" filter="fade">
                                      <p:cBhvr>
                                        <p:cTn id="161" dur="500"/>
                                        <p:tgtEl>
                                          <p:spTgt spid="141"/>
                                        </p:tgtEl>
                                      </p:cBhvr>
                                    </p:animEffect>
                                  </p:childTnLst>
                                </p:cTn>
                              </p:par>
                            </p:childTnLst>
                          </p:cTn>
                        </p:par>
                        <p:par>
                          <p:cTn id="162" fill="hold">
                            <p:stCondLst>
                              <p:cond delay="1500"/>
                            </p:stCondLst>
                            <p:childTnLst>
                              <p:par>
                                <p:cTn id="163" presetID="22" presetClass="entr" presetSubtype="1" fill="hold" nodeType="after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up)">
                                      <p:cBhvr>
                                        <p:cTn id="165" dur="500"/>
                                        <p:tgtEl>
                                          <p:spTgt spid="124"/>
                                        </p:tgtEl>
                                      </p:cBhvr>
                                    </p:animEffect>
                                  </p:childTnLst>
                                </p:cTn>
                              </p:par>
                            </p:childTnLst>
                          </p:cTn>
                        </p:par>
                        <p:par>
                          <p:cTn id="166" fill="hold">
                            <p:stCondLst>
                              <p:cond delay="2000"/>
                            </p:stCondLst>
                            <p:childTnLst>
                              <p:par>
                                <p:cTn id="167" presetID="53" presetClass="entr" presetSubtype="16" fill="hold" grpId="0" nodeType="afterEffect">
                                  <p:stCondLst>
                                    <p:cond delay="0"/>
                                  </p:stCondLst>
                                  <p:childTnLst>
                                    <p:set>
                                      <p:cBhvr>
                                        <p:cTn id="168" dur="1" fill="hold">
                                          <p:stCondLst>
                                            <p:cond delay="0"/>
                                          </p:stCondLst>
                                        </p:cTn>
                                        <p:tgtEl>
                                          <p:spTgt spid="222"/>
                                        </p:tgtEl>
                                        <p:attrNameLst>
                                          <p:attrName>style.visibility</p:attrName>
                                        </p:attrNameLst>
                                      </p:cBhvr>
                                      <p:to>
                                        <p:strVal val="visible"/>
                                      </p:to>
                                    </p:set>
                                    <p:anim calcmode="lin" valueType="num">
                                      <p:cBhvr>
                                        <p:cTn id="169" dur="500" fill="hold"/>
                                        <p:tgtEl>
                                          <p:spTgt spid="222"/>
                                        </p:tgtEl>
                                        <p:attrNameLst>
                                          <p:attrName>ppt_w</p:attrName>
                                        </p:attrNameLst>
                                      </p:cBhvr>
                                      <p:tavLst>
                                        <p:tav tm="0">
                                          <p:val>
                                            <p:fltVal val="0"/>
                                          </p:val>
                                        </p:tav>
                                        <p:tav tm="100000">
                                          <p:val>
                                            <p:strVal val="#ppt_w"/>
                                          </p:val>
                                        </p:tav>
                                      </p:tavLst>
                                    </p:anim>
                                    <p:anim calcmode="lin" valueType="num">
                                      <p:cBhvr>
                                        <p:cTn id="170" dur="500" fill="hold"/>
                                        <p:tgtEl>
                                          <p:spTgt spid="222"/>
                                        </p:tgtEl>
                                        <p:attrNameLst>
                                          <p:attrName>ppt_h</p:attrName>
                                        </p:attrNameLst>
                                      </p:cBhvr>
                                      <p:tavLst>
                                        <p:tav tm="0">
                                          <p:val>
                                            <p:fltVal val="0"/>
                                          </p:val>
                                        </p:tav>
                                        <p:tav tm="100000">
                                          <p:val>
                                            <p:strVal val="#ppt_h"/>
                                          </p:val>
                                        </p:tav>
                                      </p:tavLst>
                                    </p:anim>
                                    <p:animEffect transition="in" filter="fade">
                                      <p:cBhvr>
                                        <p:cTn id="171" dur="500"/>
                                        <p:tgtEl>
                                          <p:spTgt spid="222"/>
                                        </p:tgtEl>
                                      </p:cBhvr>
                                    </p:animEffect>
                                  </p:childTnLst>
                                </p:cTn>
                              </p:par>
                            </p:childTnLst>
                          </p:cTn>
                        </p:par>
                        <p:par>
                          <p:cTn id="172" fill="hold">
                            <p:stCondLst>
                              <p:cond delay="2500"/>
                            </p:stCondLst>
                            <p:childTnLst>
                              <p:par>
                                <p:cTn id="173" presetID="10" presetClass="entr" presetSubtype="0" fill="hold" grpId="0" nodeType="afterEffect">
                                  <p:stCondLst>
                                    <p:cond delay="0"/>
                                  </p:stCondLst>
                                  <p:childTnLst>
                                    <p:set>
                                      <p:cBhvr>
                                        <p:cTn id="174" dur="1" fill="hold">
                                          <p:stCondLst>
                                            <p:cond delay="0"/>
                                          </p:stCondLst>
                                        </p:cTn>
                                        <p:tgtEl>
                                          <p:spTgt spid="142"/>
                                        </p:tgtEl>
                                        <p:attrNameLst>
                                          <p:attrName>style.visibility</p:attrName>
                                        </p:attrNameLst>
                                      </p:cBhvr>
                                      <p:to>
                                        <p:strVal val="visible"/>
                                      </p:to>
                                    </p:set>
                                    <p:animEffect transition="in" filter="fade">
                                      <p:cBhvr>
                                        <p:cTn id="175" dur="500"/>
                                        <p:tgtEl>
                                          <p:spTgt spid="142"/>
                                        </p:tgtEl>
                                      </p:cBhvr>
                                    </p:animEffect>
                                  </p:childTnLst>
                                </p:cTn>
                              </p:par>
                            </p:childTnLst>
                          </p:cTn>
                        </p:par>
                        <p:par>
                          <p:cTn id="176" fill="hold">
                            <p:stCondLst>
                              <p:cond delay="3000"/>
                            </p:stCondLst>
                            <p:childTnLst>
                              <p:par>
                                <p:cTn id="177" presetID="22" presetClass="entr" presetSubtype="8" fill="hold" nodeType="afterEffect">
                                  <p:stCondLst>
                                    <p:cond delay="0"/>
                                  </p:stCondLst>
                                  <p:childTnLst>
                                    <p:set>
                                      <p:cBhvr>
                                        <p:cTn id="178" dur="1" fill="hold">
                                          <p:stCondLst>
                                            <p:cond delay="0"/>
                                          </p:stCondLst>
                                        </p:cTn>
                                        <p:tgtEl>
                                          <p:spTgt spid="126"/>
                                        </p:tgtEl>
                                        <p:attrNameLst>
                                          <p:attrName>style.visibility</p:attrName>
                                        </p:attrNameLst>
                                      </p:cBhvr>
                                      <p:to>
                                        <p:strVal val="visible"/>
                                      </p:to>
                                    </p:set>
                                    <p:animEffect transition="in" filter="wipe(left)">
                                      <p:cBhvr>
                                        <p:cTn id="179" dur="500"/>
                                        <p:tgtEl>
                                          <p:spTgt spid="126"/>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52"/>
                                        </p:tgtEl>
                                        <p:attrNameLst>
                                          <p:attrName>style.visibility</p:attrName>
                                        </p:attrNameLst>
                                      </p:cBhvr>
                                      <p:to>
                                        <p:strVal val="visible"/>
                                      </p:to>
                                    </p:set>
                                    <p:animEffect transition="in" filter="fade">
                                      <p:cBhvr>
                                        <p:cTn id="182" dur="500"/>
                                        <p:tgtEl>
                                          <p:spTgt spid="152"/>
                                        </p:tgtEl>
                                      </p:cBhvr>
                                    </p:animEffect>
                                  </p:childTnLst>
                                </p:cTn>
                              </p:par>
                            </p:childTnLst>
                          </p:cTn>
                        </p:par>
                        <p:par>
                          <p:cTn id="183" fill="hold">
                            <p:stCondLst>
                              <p:cond delay="3500"/>
                            </p:stCondLst>
                            <p:childTnLst>
                              <p:par>
                                <p:cTn id="184" presetID="10" presetClass="entr" presetSubtype="0" fill="hold" grpId="0" nodeType="afterEffect">
                                  <p:stCondLst>
                                    <p:cond delay="0"/>
                                  </p:stCondLst>
                                  <p:childTnLst>
                                    <p:set>
                                      <p:cBhvr>
                                        <p:cTn id="185" dur="1" fill="hold">
                                          <p:stCondLst>
                                            <p:cond delay="0"/>
                                          </p:stCondLst>
                                        </p:cTn>
                                        <p:tgtEl>
                                          <p:spTgt spid="148"/>
                                        </p:tgtEl>
                                        <p:attrNameLst>
                                          <p:attrName>style.visibility</p:attrName>
                                        </p:attrNameLst>
                                      </p:cBhvr>
                                      <p:to>
                                        <p:strVal val="visible"/>
                                      </p:to>
                                    </p:set>
                                    <p:animEffect transition="in" filter="fade">
                                      <p:cBhvr>
                                        <p:cTn id="186" dur="500"/>
                                        <p:tgtEl>
                                          <p:spTgt spid="148"/>
                                        </p:tgtEl>
                                      </p:cBhvr>
                                    </p:animEffect>
                                  </p:childTnLst>
                                </p:cTn>
                              </p:par>
                            </p:childTnLst>
                          </p:cTn>
                        </p:par>
                        <p:par>
                          <p:cTn id="187" fill="hold">
                            <p:stCondLst>
                              <p:cond delay="4000"/>
                            </p:stCondLst>
                            <p:childTnLst>
                              <p:par>
                                <p:cTn id="188" presetID="10" presetClass="entr" presetSubtype="0" fill="hold" grpId="0" nodeType="afterEffect">
                                  <p:stCondLst>
                                    <p:cond delay="0"/>
                                  </p:stCondLst>
                                  <p:childTnLst>
                                    <p:set>
                                      <p:cBhvr>
                                        <p:cTn id="189" dur="1" fill="hold">
                                          <p:stCondLst>
                                            <p:cond delay="0"/>
                                          </p:stCondLst>
                                        </p:cTn>
                                        <p:tgtEl>
                                          <p:spTgt spid="147"/>
                                        </p:tgtEl>
                                        <p:attrNameLst>
                                          <p:attrName>style.visibility</p:attrName>
                                        </p:attrNameLst>
                                      </p:cBhvr>
                                      <p:to>
                                        <p:strVal val="visible"/>
                                      </p:to>
                                    </p:set>
                                    <p:animEffect transition="in" filter="fade">
                                      <p:cBhvr>
                                        <p:cTn id="190" dur="500"/>
                                        <p:tgtEl>
                                          <p:spTgt spid="147"/>
                                        </p:tgtEl>
                                      </p:cBhvr>
                                    </p:animEffect>
                                  </p:childTnLst>
                                </p:cTn>
                              </p:par>
                            </p:childTnLst>
                          </p:cTn>
                        </p:par>
                        <p:par>
                          <p:cTn id="191" fill="hold">
                            <p:stCondLst>
                              <p:cond delay="4500"/>
                            </p:stCondLst>
                            <p:childTnLst>
                              <p:par>
                                <p:cTn id="192" presetID="22" presetClass="entr" presetSubtype="2" fill="hold" nodeType="afterEffect">
                                  <p:stCondLst>
                                    <p:cond delay="0"/>
                                  </p:stCondLst>
                                  <p:childTnLst>
                                    <p:set>
                                      <p:cBhvr>
                                        <p:cTn id="193" dur="1" fill="hold">
                                          <p:stCondLst>
                                            <p:cond delay="0"/>
                                          </p:stCondLst>
                                        </p:cTn>
                                        <p:tgtEl>
                                          <p:spTgt spid="127"/>
                                        </p:tgtEl>
                                        <p:attrNameLst>
                                          <p:attrName>style.visibility</p:attrName>
                                        </p:attrNameLst>
                                      </p:cBhvr>
                                      <p:to>
                                        <p:strVal val="visible"/>
                                      </p:to>
                                    </p:set>
                                    <p:animEffect transition="in" filter="wipe(right)">
                                      <p:cBhvr>
                                        <p:cTn id="194" dur="500"/>
                                        <p:tgtEl>
                                          <p:spTgt spid="127"/>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53"/>
                                        </p:tgtEl>
                                        <p:attrNameLst>
                                          <p:attrName>style.visibility</p:attrName>
                                        </p:attrNameLst>
                                      </p:cBhvr>
                                      <p:to>
                                        <p:strVal val="visible"/>
                                      </p:to>
                                    </p:set>
                                    <p:animEffect transition="in" filter="fade">
                                      <p:cBhvr>
                                        <p:cTn id="197" dur="500"/>
                                        <p:tgtEl>
                                          <p:spTgt spid="153"/>
                                        </p:tgtEl>
                                      </p:cBhvr>
                                    </p:animEffect>
                                  </p:childTnLst>
                                </p:cTn>
                              </p:par>
                            </p:childTnLst>
                          </p:cTn>
                        </p:par>
                        <p:par>
                          <p:cTn id="198" fill="hold">
                            <p:stCondLst>
                              <p:cond delay="5000"/>
                            </p:stCondLst>
                            <p:childTnLst>
                              <p:par>
                                <p:cTn id="199" presetID="10" presetClass="entr" presetSubtype="0" fill="hold" grpId="0" nodeType="afterEffect">
                                  <p:stCondLst>
                                    <p:cond delay="0"/>
                                  </p:stCondLst>
                                  <p:childTnLst>
                                    <p:set>
                                      <p:cBhvr>
                                        <p:cTn id="200" dur="1" fill="hold">
                                          <p:stCondLst>
                                            <p:cond delay="0"/>
                                          </p:stCondLst>
                                        </p:cTn>
                                        <p:tgtEl>
                                          <p:spTgt spid="145"/>
                                        </p:tgtEl>
                                        <p:attrNameLst>
                                          <p:attrName>style.visibility</p:attrName>
                                        </p:attrNameLst>
                                      </p:cBhvr>
                                      <p:to>
                                        <p:strVal val="visible"/>
                                      </p:to>
                                    </p:set>
                                    <p:animEffect transition="in" filter="fade">
                                      <p:cBhvr>
                                        <p:cTn id="201" dur="500"/>
                                        <p:tgtEl>
                                          <p:spTgt spid="145"/>
                                        </p:tgtEl>
                                      </p:cBhvr>
                                    </p:animEffect>
                                  </p:childTnLst>
                                </p:cTn>
                              </p:par>
                            </p:childTnLst>
                          </p:cTn>
                        </p:par>
                        <p:par>
                          <p:cTn id="202" fill="hold">
                            <p:stCondLst>
                              <p:cond delay="5500"/>
                            </p:stCondLst>
                            <p:childTnLst>
                              <p:par>
                                <p:cTn id="203" presetID="10" presetClass="entr" presetSubtype="0" fill="hold" grpId="0" nodeType="afterEffect">
                                  <p:stCondLst>
                                    <p:cond delay="0"/>
                                  </p:stCondLst>
                                  <p:childTnLst>
                                    <p:set>
                                      <p:cBhvr>
                                        <p:cTn id="204" dur="1" fill="hold">
                                          <p:stCondLst>
                                            <p:cond delay="0"/>
                                          </p:stCondLst>
                                        </p:cTn>
                                        <p:tgtEl>
                                          <p:spTgt spid="146"/>
                                        </p:tgtEl>
                                        <p:attrNameLst>
                                          <p:attrName>style.visibility</p:attrName>
                                        </p:attrNameLst>
                                      </p:cBhvr>
                                      <p:to>
                                        <p:strVal val="visible"/>
                                      </p:to>
                                    </p:set>
                                    <p:animEffect transition="in" filter="fade">
                                      <p:cBhvr>
                                        <p:cTn id="205" dur="500"/>
                                        <p:tgtEl>
                                          <p:spTgt spid="146"/>
                                        </p:tgtEl>
                                      </p:cBhvr>
                                    </p:animEffect>
                                  </p:childTnLst>
                                </p:cTn>
                              </p:par>
                            </p:childTnLst>
                          </p:cTn>
                        </p:par>
                        <p:par>
                          <p:cTn id="206" fill="hold">
                            <p:stCondLst>
                              <p:cond delay="6000"/>
                            </p:stCondLst>
                            <p:childTnLst>
                              <p:par>
                                <p:cTn id="207" presetID="22" presetClass="entr" presetSubtype="8" fill="hold" nodeType="afterEffect">
                                  <p:stCondLst>
                                    <p:cond delay="0"/>
                                  </p:stCondLst>
                                  <p:childTnLst>
                                    <p:set>
                                      <p:cBhvr>
                                        <p:cTn id="208" dur="1" fill="hold">
                                          <p:stCondLst>
                                            <p:cond delay="0"/>
                                          </p:stCondLst>
                                        </p:cTn>
                                        <p:tgtEl>
                                          <p:spTgt spid="129"/>
                                        </p:tgtEl>
                                        <p:attrNameLst>
                                          <p:attrName>style.visibility</p:attrName>
                                        </p:attrNameLst>
                                      </p:cBhvr>
                                      <p:to>
                                        <p:strVal val="visible"/>
                                      </p:to>
                                    </p:set>
                                    <p:animEffect transition="in" filter="wipe(left)">
                                      <p:cBhvr>
                                        <p:cTn id="209" dur="500"/>
                                        <p:tgtEl>
                                          <p:spTgt spid="129"/>
                                        </p:tgtEl>
                                      </p:cBhvr>
                                    </p:animEffect>
                                  </p:childTnLst>
                                </p:cTn>
                              </p:par>
                              <p:par>
                                <p:cTn id="210" presetID="10" presetClass="entr" presetSubtype="0" fill="hold" nodeType="withEffect">
                                  <p:stCondLst>
                                    <p:cond delay="0"/>
                                  </p:stCondLst>
                                  <p:childTnLst>
                                    <p:set>
                                      <p:cBhvr>
                                        <p:cTn id="211" dur="1" fill="hold">
                                          <p:stCondLst>
                                            <p:cond delay="0"/>
                                          </p:stCondLst>
                                        </p:cTn>
                                        <p:tgtEl>
                                          <p:spTgt spid="154"/>
                                        </p:tgtEl>
                                        <p:attrNameLst>
                                          <p:attrName>style.visibility</p:attrName>
                                        </p:attrNameLst>
                                      </p:cBhvr>
                                      <p:to>
                                        <p:strVal val="visible"/>
                                      </p:to>
                                    </p:set>
                                    <p:animEffect transition="in" filter="fade">
                                      <p:cBhvr>
                                        <p:cTn id="212" dur="500"/>
                                        <p:tgtEl>
                                          <p:spTgt spid="154"/>
                                        </p:tgtEl>
                                      </p:cBhvr>
                                    </p:animEffect>
                                  </p:childTnLst>
                                </p:cTn>
                              </p:par>
                            </p:childTnLst>
                          </p:cTn>
                        </p:par>
                        <p:par>
                          <p:cTn id="213" fill="hold">
                            <p:stCondLst>
                              <p:cond delay="6500"/>
                            </p:stCondLst>
                            <p:childTnLst>
                              <p:par>
                                <p:cTn id="214" presetID="10" presetClass="entr" presetSubtype="0" fill="hold" grpId="0" nodeType="afterEffect">
                                  <p:stCondLst>
                                    <p:cond delay="0"/>
                                  </p:stCondLst>
                                  <p:childTnLst>
                                    <p:set>
                                      <p:cBhvr>
                                        <p:cTn id="215" dur="1" fill="hold">
                                          <p:stCondLst>
                                            <p:cond delay="0"/>
                                          </p:stCondLst>
                                        </p:cTn>
                                        <p:tgtEl>
                                          <p:spTgt spid="151"/>
                                        </p:tgtEl>
                                        <p:attrNameLst>
                                          <p:attrName>style.visibility</p:attrName>
                                        </p:attrNameLst>
                                      </p:cBhvr>
                                      <p:to>
                                        <p:strVal val="visible"/>
                                      </p:to>
                                    </p:set>
                                    <p:animEffect transition="in" filter="fade">
                                      <p:cBhvr>
                                        <p:cTn id="216" dur="500"/>
                                        <p:tgtEl>
                                          <p:spTgt spid="151"/>
                                        </p:tgtEl>
                                      </p:cBhvr>
                                    </p:animEffect>
                                  </p:childTnLst>
                                </p:cTn>
                              </p:par>
                            </p:childTnLst>
                          </p:cTn>
                        </p:par>
                        <p:par>
                          <p:cTn id="217" fill="hold">
                            <p:stCondLst>
                              <p:cond delay="7000"/>
                            </p:stCondLst>
                            <p:childTnLst>
                              <p:par>
                                <p:cTn id="218" presetID="10" presetClass="entr" presetSubtype="0" fill="hold" grpId="0" nodeType="afterEffect">
                                  <p:stCondLst>
                                    <p:cond delay="0"/>
                                  </p:stCondLst>
                                  <p:childTnLst>
                                    <p:set>
                                      <p:cBhvr>
                                        <p:cTn id="219" dur="1" fill="hold">
                                          <p:stCondLst>
                                            <p:cond delay="0"/>
                                          </p:stCondLst>
                                        </p:cTn>
                                        <p:tgtEl>
                                          <p:spTgt spid="150"/>
                                        </p:tgtEl>
                                        <p:attrNameLst>
                                          <p:attrName>style.visibility</p:attrName>
                                        </p:attrNameLst>
                                      </p:cBhvr>
                                      <p:to>
                                        <p:strVal val="visible"/>
                                      </p:to>
                                    </p:set>
                                    <p:animEffect transition="in" filter="fade">
                                      <p:cBhvr>
                                        <p:cTn id="220" dur="500"/>
                                        <p:tgtEl>
                                          <p:spTgt spid="150"/>
                                        </p:tgtEl>
                                      </p:cBhvr>
                                    </p:animEffect>
                                  </p:childTnLst>
                                </p:cTn>
                              </p:par>
                            </p:childTnLst>
                          </p:cTn>
                        </p:par>
                        <p:par>
                          <p:cTn id="221" fill="hold">
                            <p:stCondLst>
                              <p:cond delay="7500"/>
                            </p:stCondLst>
                            <p:childTnLst>
                              <p:par>
                                <p:cTn id="222" presetID="22" presetClass="entr" presetSubtype="2" fill="hold" nodeType="afterEffect">
                                  <p:stCondLst>
                                    <p:cond delay="0"/>
                                  </p:stCondLst>
                                  <p:childTnLst>
                                    <p:set>
                                      <p:cBhvr>
                                        <p:cTn id="223" dur="1" fill="hold">
                                          <p:stCondLst>
                                            <p:cond delay="0"/>
                                          </p:stCondLst>
                                        </p:cTn>
                                        <p:tgtEl>
                                          <p:spTgt spid="149"/>
                                        </p:tgtEl>
                                        <p:attrNameLst>
                                          <p:attrName>style.visibility</p:attrName>
                                        </p:attrNameLst>
                                      </p:cBhvr>
                                      <p:to>
                                        <p:strVal val="visible"/>
                                      </p:to>
                                    </p:set>
                                    <p:animEffect transition="in" filter="wipe(right)">
                                      <p:cBhvr>
                                        <p:cTn id="224" dur="500"/>
                                        <p:tgtEl>
                                          <p:spTgt spid="14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73"/>
                                        </p:tgtEl>
                                        <p:attrNameLst>
                                          <p:attrName>style.visibility</p:attrName>
                                        </p:attrNameLst>
                                      </p:cBhvr>
                                      <p:to>
                                        <p:strVal val="visible"/>
                                      </p:to>
                                    </p:set>
                                    <p:animEffect transition="in" filter="fade">
                                      <p:cBhvr>
                                        <p:cTn id="227" dur="500"/>
                                        <p:tgtEl>
                                          <p:spTgt spid="173"/>
                                        </p:tgtEl>
                                      </p:cBhvr>
                                    </p:animEffect>
                                  </p:childTnLst>
                                </p:cTn>
                              </p:par>
                              <p:par>
                                <p:cTn id="228" presetID="22" presetClass="entr" presetSubtype="1" fill="hold" nodeType="withEffect">
                                  <p:stCondLst>
                                    <p:cond delay="200"/>
                                  </p:stCondLst>
                                  <p:childTnLst>
                                    <p:set>
                                      <p:cBhvr>
                                        <p:cTn id="229" dur="1" fill="hold">
                                          <p:stCondLst>
                                            <p:cond delay="0"/>
                                          </p:stCondLst>
                                        </p:cTn>
                                        <p:tgtEl>
                                          <p:spTgt spid="175"/>
                                        </p:tgtEl>
                                        <p:attrNameLst>
                                          <p:attrName>style.visibility</p:attrName>
                                        </p:attrNameLst>
                                      </p:cBhvr>
                                      <p:to>
                                        <p:strVal val="visible"/>
                                      </p:to>
                                    </p:set>
                                    <p:animEffect transition="in" filter="wipe(up)">
                                      <p:cBhvr>
                                        <p:cTn id="230" dur="500"/>
                                        <p:tgtEl>
                                          <p:spTgt spid="175"/>
                                        </p:tgtEl>
                                      </p:cBhvr>
                                    </p:animEffect>
                                  </p:childTnLst>
                                </p:cTn>
                              </p:par>
                              <p:par>
                                <p:cTn id="231" presetID="10" presetClass="entr" presetSubtype="0" fill="hold" grpId="0" nodeType="withEffect">
                                  <p:stCondLst>
                                    <p:cond delay="200"/>
                                  </p:stCondLst>
                                  <p:childTnLst>
                                    <p:set>
                                      <p:cBhvr>
                                        <p:cTn id="232" dur="1" fill="hold">
                                          <p:stCondLst>
                                            <p:cond delay="0"/>
                                          </p:stCondLst>
                                        </p:cTn>
                                        <p:tgtEl>
                                          <p:spTgt spid="174"/>
                                        </p:tgtEl>
                                        <p:attrNameLst>
                                          <p:attrName>style.visibility</p:attrName>
                                        </p:attrNameLst>
                                      </p:cBhvr>
                                      <p:to>
                                        <p:strVal val="visible"/>
                                      </p:to>
                                    </p:set>
                                    <p:animEffect transition="in" filter="fade">
                                      <p:cBhvr>
                                        <p:cTn id="233" dur="500"/>
                                        <p:tgtEl>
                                          <p:spTgt spid="174"/>
                                        </p:tgtEl>
                                      </p:cBhvr>
                                    </p:animEffect>
                                  </p:childTnLst>
                                </p:cTn>
                              </p:par>
                            </p:childTnLst>
                          </p:cTn>
                        </p:par>
                        <p:par>
                          <p:cTn id="234" fill="hold">
                            <p:stCondLst>
                              <p:cond delay="8000"/>
                            </p:stCondLst>
                            <p:childTnLst>
                              <p:par>
                                <p:cTn id="235" presetID="22" presetClass="entr" presetSubtype="8" fill="hold" nodeType="afterEffect">
                                  <p:stCondLst>
                                    <p:cond delay="0"/>
                                  </p:stCondLst>
                                  <p:childTnLst>
                                    <p:set>
                                      <p:cBhvr>
                                        <p:cTn id="236" dur="1" fill="hold">
                                          <p:stCondLst>
                                            <p:cond delay="0"/>
                                          </p:stCondLst>
                                        </p:cTn>
                                        <p:tgtEl>
                                          <p:spTgt spid="201"/>
                                        </p:tgtEl>
                                        <p:attrNameLst>
                                          <p:attrName>style.visibility</p:attrName>
                                        </p:attrNameLst>
                                      </p:cBhvr>
                                      <p:to>
                                        <p:strVal val="visible"/>
                                      </p:to>
                                    </p:set>
                                    <p:animEffect transition="in" filter="wipe(left)">
                                      <p:cBhvr>
                                        <p:cTn id="237" dur="500"/>
                                        <p:tgtEl>
                                          <p:spTgt spid="201"/>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08"/>
                                        </p:tgtEl>
                                        <p:attrNameLst>
                                          <p:attrName>style.visibility</p:attrName>
                                        </p:attrNameLst>
                                      </p:cBhvr>
                                      <p:to>
                                        <p:strVal val="visible"/>
                                      </p:to>
                                    </p:set>
                                    <p:animEffect transition="in" filter="fade">
                                      <p:cBhvr>
                                        <p:cTn id="240" dur="500"/>
                                        <p:tgtEl>
                                          <p:spTgt spid="208"/>
                                        </p:tgtEl>
                                      </p:cBhvr>
                                    </p:animEffect>
                                  </p:childTnLst>
                                </p:cTn>
                              </p:par>
                            </p:childTnLst>
                          </p:cTn>
                        </p:par>
                        <p:par>
                          <p:cTn id="241" fill="hold">
                            <p:stCondLst>
                              <p:cond delay="8500"/>
                            </p:stCondLst>
                            <p:childTnLst>
                              <p:par>
                                <p:cTn id="242" presetID="10" presetClass="entr" presetSubtype="0" fill="hold" grpId="0" nodeType="afterEffect">
                                  <p:stCondLst>
                                    <p:cond delay="0"/>
                                  </p:stCondLst>
                                  <p:childTnLst>
                                    <p:set>
                                      <p:cBhvr>
                                        <p:cTn id="243" dur="1" fill="hold">
                                          <p:stCondLst>
                                            <p:cond delay="0"/>
                                          </p:stCondLst>
                                        </p:cTn>
                                        <p:tgtEl>
                                          <p:spTgt spid="204"/>
                                        </p:tgtEl>
                                        <p:attrNameLst>
                                          <p:attrName>style.visibility</p:attrName>
                                        </p:attrNameLst>
                                      </p:cBhvr>
                                      <p:to>
                                        <p:strVal val="visible"/>
                                      </p:to>
                                    </p:set>
                                    <p:animEffect transition="in" filter="fade">
                                      <p:cBhvr>
                                        <p:cTn id="244" dur="500"/>
                                        <p:tgtEl>
                                          <p:spTgt spid="204"/>
                                        </p:tgtEl>
                                      </p:cBhvr>
                                    </p:animEffect>
                                  </p:childTnLst>
                                </p:cTn>
                              </p:par>
                            </p:childTnLst>
                          </p:cTn>
                        </p:par>
                        <p:par>
                          <p:cTn id="245" fill="hold">
                            <p:stCondLst>
                              <p:cond delay="9000"/>
                            </p:stCondLst>
                            <p:childTnLst>
                              <p:par>
                                <p:cTn id="246" presetID="10" presetClass="entr" presetSubtype="0" fill="hold" grpId="0" nodeType="afterEffect">
                                  <p:stCondLst>
                                    <p:cond delay="0"/>
                                  </p:stCondLst>
                                  <p:childTnLst>
                                    <p:set>
                                      <p:cBhvr>
                                        <p:cTn id="247" dur="1" fill="hold">
                                          <p:stCondLst>
                                            <p:cond delay="0"/>
                                          </p:stCondLst>
                                        </p:cTn>
                                        <p:tgtEl>
                                          <p:spTgt spid="211"/>
                                        </p:tgtEl>
                                        <p:attrNameLst>
                                          <p:attrName>style.visibility</p:attrName>
                                        </p:attrNameLst>
                                      </p:cBhvr>
                                      <p:to>
                                        <p:strVal val="visible"/>
                                      </p:to>
                                    </p:set>
                                    <p:animEffect transition="in" filter="fade">
                                      <p:cBhvr>
                                        <p:cTn id="248" dur="500"/>
                                        <p:tgtEl>
                                          <p:spTgt spid="211"/>
                                        </p:tgtEl>
                                      </p:cBhvr>
                                    </p:animEffect>
                                  </p:childTnLst>
                                </p:cTn>
                              </p:par>
                            </p:childTnLst>
                          </p:cTn>
                        </p:par>
                        <p:par>
                          <p:cTn id="249" fill="hold">
                            <p:stCondLst>
                              <p:cond delay="9500"/>
                            </p:stCondLst>
                            <p:childTnLst>
                              <p:par>
                                <p:cTn id="250" presetID="10" presetClass="entr" presetSubtype="0" fill="hold" grpId="0" nodeType="afterEffect">
                                  <p:stCondLst>
                                    <p:cond delay="0"/>
                                  </p:stCondLst>
                                  <p:childTnLst>
                                    <p:set>
                                      <p:cBhvr>
                                        <p:cTn id="251" dur="1" fill="hold">
                                          <p:stCondLst>
                                            <p:cond delay="0"/>
                                          </p:stCondLst>
                                        </p:cTn>
                                        <p:tgtEl>
                                          <p:spTgt spid="209"/>
                                        </p:tgtEl>
                                        <p:attrNameLst>
                                          <p:attrName>style.visibility</p:attrName>
                                        </p:attrNameLst>
                                      </p:cBhvr>
                                      <p:to>
                                        <p:strVal val="visible"/>
                                      </p:to>
                                    </p:set>
                                    <p:animEffect transition="in" filter="fade">
                                      <p:cBhvr>
                                        <p:cTn id="252" dur="500"/>
                                        <p:tgtEl>
                                          <p:spTgt spid="209"/>
                                        </p:tgtEl>
                                      </p:cBhvr>
                                    </p:animEffect>
                                  </p:childTnLst>
                                </p:cTn>
                              </p:par>
                            </p:childTnLst>
                          </p:cTn>
                        </p:par>
                        <p:par>
                          <p:cTn id="253" fill="hold">
                            <p:stCondLst>
                              <p:cond delay="10000"/>
                            </p:stCondLst>
                            <p:childTnLst>
                              <p:par>
                                <p:cTn id="254" presetID="10" presetClass="entr" presetSubtype="0" fill="hold" grpId="0" nodeType="afterEffect">
                                  <p:stCondLst>
                                    <p:cond delay="0"/>
                                  </p:stCondLst>
                                  <p:childTnLst>
                                    <p:set>
                                      <p:cBhvr>
                                        <p:cTn id="255" dur="1" fill="hold">
                                          <p:stCondLst>
                                            <p:cond delay="0"/>
                                          </p:stCondLst>
                                        </p:cTn>
                                        <p:tgtEl>
                                          <p:spTgt spid="214"/>
                                        </p:tgtEl>
                                        <p:attrNameLst>
                                          <p:attrName>style.visibility</p:attrName>
                                        </p:attrNameLst>
                                      </p:cBhvr>
                                      <p:to>
                                        <p:strVal val="visible"/>
                                      </p:to>
                                    </p:set>
                                    <p:animEffect transition="in" filter="fade">
                                      <p:cBhvr>
                                        <p:cTn id="256" dur="500"/>
                                        <p:tgtEl>
                                          <p:spTgt spid="214"/>
                                        </p:tgtEl>
                                      </p:cBhvr>
                                    </p:animEffect>
                                  </p:childTnLst>
                                </p:cTn>
                              </p:par>
                            </p:childTnLst>
                          </p:cTn>
                        </p:par>
                        <p:par>
                          <p:cTn id="257" fill="hold">
                            <p:stCondLst>
                              <p:cond delay="10500"/>
                            </p:stCondLst>
                            <p:childTnLst>
                              <p:par>
                                <p:cTn id="258" presetID="22" presetClass="entr" presetSubtype="2" fill="hold" nodeType="afterEffect">
                                  <p:stCondLst>
                                    <p:cond delay="0"/>
                                  </p:stCondLst>
                                  <p:childTnLst>
                                    <p:set>
                                      <p:cBhvr>
                                        <p:cTn id="259" dur="1" fill="hold">
                                          <p:stCondLst>
                                            <p:cond delay="0"/>
                                          </p:stCondLst>
                                        </p:cTn>
                                        <p:tgtEl>
                                          <p:spTgt spid="210"/>
                                        </p:tgtEl>
                                        <p:attrNameLst>
                                          <p:attrName>style.visibility</p:attrName>
                                        </p:attrNameLst>
                                      </p:cBhvr>
                                      <p:to>
                                        <p:strVal val="visible"/>
                                      </p:to>
                                    </p:set>
                                    <p:animEffect transition="in" filter="wipe(right)">
                                      <p:cBhvr>
                                        <p:cTn id="260" dur="500"/>
                                        <p:tgtEl>
                                          <p:spTgt spid="210"/>
                                        </p:tgtEl>
                                      </p:cBhvr>
                                    </p:animEffect>
                                  </p:childTnLst>
                                </p:cTn>
                              </p:par>
                              <p:par>
                                <p:cTn id="261" presetID="22" presetClass="entr" presetSubtype="8" fill="hold" nodeType="withEffect">
                                  <p:stCondLst>
                                    <p:cond delay="0"/>
                                  </p:stCondLst>
                                  <p:childTnLst>
                                    <p:set>
                                      <p:cBhvr>
                                        <p:cTn id="262" dur="1" fill="hold">
                                          <p:stCondLst>
                                            <p:cond delay="0"/>
                                          </p:stCondLst>
                                        </p:cTn>
                                        <p:tgtEl>
                                          <p:spTgt spid="215"/>
                                        </p:tgtEl>
                                        <p:attrNameLst>
                                          <p:attrName>style.visibility</p:attrName>
                                        </p:attrNameLst>
                                      </p:cBhvr>
                                      <p:to>
                                        <p:strVal val="visible"/>
                                      </p:to>
                                    </p:set>
                                    <p:animEffect transition="in" filter="wipe(left)">
                                      <p:cBhvr>
                                        <p:cTn id="263" dur="500"/>
                                        <p:tgtEl>
                                          <p:spTgt spid="215"/>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212"/>
                                        </p:tgtEl>
                                        <p:attrNameLst>
                                          <p:attrName>style.visibility</p:attrName>
                                        </p:attrNameLst>
                                      </p:cBhvr>
                                      <p:to>
                                        <p:strVal val="visible"/>
                                      </p:to>
                                    </p:set>
                                    <p:animEffect transition="in" filter="fade">
                                      <p:cBhvr>
                                        <p:cTn id="266" dur="500"/>
                                        <p:tgtEl>
                                          <p:spTgt spid="212"/>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217"/>
                                        </p:tgtEl>
                                        <p:attrNameLst>
                                          <p:attrName>style.visibility</p:attrName>
                                        </p:attrNameLst>
                                      </p:cBhvr>
                                      <p:to>
                                        <p:strVal val="visible"/>
                                      </p:to>
                                    </p:set>
                                    <p:animEffect transition="in" filter="fade">
                                      <p:cBhvr>
                                        <p:cTn id="269" dur="500"/>
                                        <p:tgtEl>
                                          <p:spTgt spid="217"/>
                                        </p:tgtEl>
                                      </p:cBhvr>
                                    </p:animEffect>
                                  </p:childTnLst>
                                </p:cTn>
                              </p:par>
                            </p:childTnLst>
                          </p:cTn>
                        </p:par>
                        <p:par>
                          <p:cTn id="270" fill="hold">
                            <p:stCondLst>
                              <p:cond delay="11000"/>
                            </p:stCondLst>
                            <p:childTnLst>
                              <p:par>
                                <p:cTn id="271" presetID="10" presetClass="entr" presetSubtype="0" fill="hold" grpId="0" nodeType="afterEffect">
                                  <p:stCondLst>
                                    <p:cond delay="0"/>
                                  </p:stCondLst>
                                  <p:childTnLst>
                                    <p:set>
                                      <p:cBhvr>
                                        <p:cTn id="272" dur="1" fill="hold">
                                          <p:stCondLst>
                                            <p:cond delay="0"/>
                                          </p:stCondLst>
                                        </p:cTn>
                                        <p:tgtEl>
                                          <p:spTgt spid="213"/>
                                        </p:tgtEl>
                                        <p:attrNameLst>
                                          <p:attrName>style.visibility</p:attrName>
                                        </p:attrNameLst>
                                      </p:cBhvr>
                                      <p:to>
                                        <p:strVal val="visible"/>
                                      </p:to>
                                    </p:set>
                                    <p:animEffect transition="in" filter="fade">
                                      <p:cBhvr>
                                        <p:cTn id="273" dur="500"/>
                                        <p:tgtEl>
                                          <p:spTgt spid="213"/>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16"/>
                                        </p:tgtEl>
                                        <p:attrNameLst>
                                          <p:attrName>style.visibility</p:attrName>
                                        </p:attrNameLst>
                                      </p:cBhvr>
                                      <p:to>
                                        <p:strVal val="visible"/>
                                      </p:to>
                                    </p:set>
                                    <p:animEffect transition="in" filter="fade">
                                      <p:cBhvr>
                                        <p:cTn id="276" dur="500"/>
                                        <p:tgtEl>
                                          <p:spTgt spid="216"/>
                                        </p:tgtEl>
                                      </p:cBhvr>
                                    </p:animEffect>
                                  </p:childTnLst>
                                </p:cTn>
                              </p:par>
                            </p:childTnLst>
                          </p:cTn>
                        </p:par>
                        <p:par>
                          <p:cTn id="277" fill="hold">
                            <p:stCondLst>
                              <p:cond delay="11500"/>
                            </p:stCondLst>
                            <p:childTnLst>
                              <p:par>
                                <p:cTn id="278" presetID="10" presetClass="entr" presetSubtype="0" fill="hold" grpId="0" nodeType="afterEffect">
                                  <p:stCondLst>
                                    <p:cond delay="0"/>
                                  </p:stCondLst>
                                  <p:childTnLst>
                                    <p:set>
                                      <p:cBhvr>
                                        <p:cTn id="279" dur="1" fill="hold">
                                          <p:stCondLst>
                                            <p:cond delay="0"/>
                                          </p:stCondLst>
                                        </p:cTn>
                                        <p:tgtEl>
                                          <p:spTgt spid="219"/>
                                        </p:tgtEl>
                                        <p:attrNameLst>
                                          <p:attrName>style.visibility</p:attrName>
                                        </p:attrNameLst>
                                      </p:cBhvr>
                                      <p:to>
                                        <p:strVal val="visible"/>
                                      </p:to>
                                    </p:set>
                                    <p:animEffect transition="in" filter="fade">
                                      <p:cBhvr>
                                        <p:cTn id="280" dur="500"/>
                                        <p:tgtEl>
                                          <p:spTgt spid="219"/>
                                        </p:tgtEl>
                                      </p:cBhvr>
                                    </p:animEffect>
                                  </p:childTnLst>
                                </p:cTn>
                              </p:par>
                            </p:childTnLst>
                          </p:cTn>
                        </p:par>
                        <p:par>
                          <p:cTn id="281" fill="hold">
                            <p:stCondLst>
                              <p:cond delay="12000"/>
                            </p:stCondLst>
                            <p:childTnLst>
                              <p:par>
                                <p:cTn id="282" presetID="22" presetClass="entr" presetSubtype="2" fill="hold" nodeType="afterEffect">
                                  <p:stCondLst>
                                    <p:cond delay="0"/>
                                  </p:stCondLst>
                                  <p:childTnLst>
                                    <p:set>
                                      <p:cBhvr>
                                        <p:cTn id="283" dur="1" fill="hold">
                                          <p:stCondLst>
                                            <p:cond delay="0"/>
                                          </p:stCondLst>
                                        </p:cTn>
                                        <p:tgtEl>
                                          <p:spTgt spid="218"/>
                                        </p:tgtEl>
                                        <p:attrNameLst>
                                          <p:attrName>style.visibility</p:attrName>
                                        </p:attrNameLst>
                                      </p:cBhvr>
                                      <p:to>
                                        <p:strVal val="visible"/>
                                      </p:to>
                                    </p:set>
                                    <p:animEffect transition="in" filter="wipe(right)">
                                      <p:cBhvr>
                                        <p:cTn id="284" dur="500"/>
                                        <p:tgtEl>
                                          <p:spTgt spid="218"/>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20"/>
                                        </p:tgtEl>
                                        <p:attrNameLst>
                                          <p:attrName>style.visibility</p:attrName>
                                        </p:attrNameLst>
                                      </p:cBhvr>
                                      <p:to>
                                        <p:strVal val="visible"/>
                                      </p:to>
                                    </p:set>
                                    <p:animEffect transition="in" filter="fade">
                                      <p:cBhvr>
                                        <p:cTn id="287" dur="500"/>
                                        <p:tgtEl>
                                          <p:spTgt spid="220"/>
                                        </p:tgtEl>
                                      </p:cBhvr>
                                    </p:animEffect>
                                  </p:childTnLst>
                                </p:cTn>
                              </p:par>
                            </p:childTnLst>
                          </p:cTn>
                        </p:par>
                        <p:par>
                          <p:cTn id="288" fill="hold">
                            <p:stCondLst>
                              <p:cond delay="12500"/>
                            </p:stCondLst>
                            <p:childTnLst>
                              <p:par>
                                <p:cTn id="289" presetID="10" presetClass="entr" presetSubtype="0" fill="hold" grpId="0" nodeType="afterEffect">
                                  <p:stCondLst>
                                    <p:cond delay="0"/>
                                  </p:stCondLst>
                                  <p:childTnLst>
                                    <p:set>
                                      <p:cBhvr>
                                        <p:cTn id="290" dur="1" fill="hold">
                                          <p:stCondLst>
                                            <p:cond delay="0"/>
                                          </p:stCondLst>
                                        </p:cTn>
                                        <p:tgtEl>
                                          <p:spTgt spid="221"/>
                                        </p:tgtEl>
                                        <p:attrNameLst>
                                          <p:attrName>style.visibility</p:attrName>
                                        </p:attrNameLst>
                                      </p:cBhvr>
                                      <p:to>
                                        <p:strVal val="visible"/>
                                      </p:to>
                                    </p:set>
                                    <p:animEffect transition="in" filter="fade">
                                      <p:cBhvr>
                                        <p:cTn id="291"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2" grpId="0"/>
      <p:bldP spid="179" grpId="0" animBg="1"/>
      <p:bldP spid="180" grpId="0" animBg="1"/>
      <p:bldP spid="181" grpId="0" animBg="1"/>
      <p:bldP spid="182" grpId="0" animBg="1"/>
      <p:bldP spid="183" grpId="0" animBg="1"/>
      <p:bldP spid="184" grpId="0" animBg="1"/>
      <p:bldP spid="88" grpId="0"/>
      <p:bldP spid="89" grpId="0"/>
      <p:bldP spid="130" grpId="0"/>
      <p:bldP spid="141" grpId="0"/>
      <p:bldP spid="142" grpId="0"/>
      <p:bldP spid="145" grpId="0"/>
      <p:bldP spid="146" grpId="0"/>
      <p:bldP spid="147" grpId="0"/>
      <p:bldP spid="148" grpId="0"/>
      <p:bldP spid="150" grpId="0"/>
      <p:bldP spid="151" grpId="0"/>
      <p:bldP spid="152" grpId="0" animBg="1"/>
      <p:bldP spid="153" grpId="0" animBg="1"/>
      <p:bldP spid="173" grpId="0" animBg="1"/>
      <p:bldP spid="174" grpId="0"/>
      <p:bldP spid="204" grpId="0"/>
      <p:bldP spid="208" grpId="0" animBg="1"/>
      <p:bldP spid="209" grpId="0"/>
      <p:bldP spid="211" grpId="0"/>
      <p:bldP spid="212" grpId="0" animBg="1"/>
      <p:bldP spid="213" grpId="0"/>
      <p:bldP spid="214" grpId="0"/>
      <p:bldP spid="216" grpId="0"/>
      <p:bldP spid="217" grpId="0" animBg="1"/>
      <p:bldP spid="219" grpId="0"/>
      <p:bldP spid="220" grpId="0" animBg="1"/>
      <p:bldP spid="221" grpId="0"/>
      <p:bldP spid="2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753783" cy="1428589"/>
            <a:chOff x="551030" y="-368704"/>
            <a:chExt cx="4753783" cy="1428589"/>
          </a:xfrm>
        </p:grpSpPr>
        <p:grpSp>
          <p:nvGrpSpPr>
            <p:cNvPr id="29" name="组合 28"/>
            <p:cNvGrpSpPr/>
            <p:nvPr/>
          </p:nvGrpSpPr>
          <p:grpSpPr>
            <a:xfrm>
              <a:off x="1201632" y="303925"/>
              <a:ext cx="4103181" cy="687997"/>
              <a:chOff x="1839059" y="967769"/>
              <a:chExt cx="4103181" cy="687997"/>
            </a:xfrm>
          </p:grpSpPr>
          <p:sp>
            <p:nvSpPr>
              <p:cNvPr id="31" name="矩形: 圆角 30"/>
              <p:cNvSpPr/>
              <p:nvPr/>
            </p:nvSpPr>
            <p:spPr>
              <a:xfrm>
                <a:off x="1839059" y="967769"/>
                <a:ext cx="33701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15614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1" name="组合 140"/>
          <p:cNvGrpSpPr/>
          <p:nvPr/>
        </p:nvGrpSpPr>
        <p:grpSpPr>
          <a:xfrm>
            <a:off x="629529" y="1762867"/>
            <a:ext cx="8450676" cy="476221"/>
            <a:chOff x="1403750" y="3593123"/>
            <a:chExt cx="8450676" cy="476221"/>
          </a:xfrm>
        </p:grpSpPr>
        <p:grpSp>
          <p:nvGrpSpPr>
            <p:cNvPr id="142" name="组合 141"/>
            <p:cNvGrpSpPr/>
            <p:nvPr/>
          </p:nvGrpSpPr>
          <p:grpSpPr>
            <a:xfrm>
              <a:off x="1403750" y="3593123"/>
              <a:ext cx="490436" cy="476221"/>
              <a:chOff x="1403750" y="3593123"/>
              <a:chExt cx="808892" cy="785446"/>
            </a:xfrm>
          </p:grpSpPr>
          <p:sp>
            <p:nvSpPr>
              <p:cNvPr id="146" name="对话气泡: 椭圆形 14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5" name="Text Box 79"/>
            <p:cNvSpPr txBox="1">
              <a:spLocks noChangeArrowheads="1"/>
            </p:cNvSpPr>
            <p:nvPr/>
          </p:nvSpPr>
          <p:spPr bwMode="auto">
            <a:xfrm>
              <a:off x="1985931" y="3593123"/>
              <a:ext cx="786849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15ms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的端到端延迟，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分组大小为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1KB </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9" name="Group 18"/>
          <p:cNvGrpSpPr/>
          <p:nvPr/>
        </p:nvGrpSpPr>
        <p:grpSpPr bwMode="auto">
          <a:xfrm>
            <a:off x="1676576" y="2526090"/>
            <a:ext cx="8838000" cy="915988"/>
            <a:chOff x="384" y="1561"/>
            <a:chExt cx="4759" cy="577"/>
          </a:xfrm>
        </p:grpSpPr>
        <p:sp>
          <p:nvSpPr>
            <p:cNvPr id="150" name="Text Box 4"/>
            <p:cNvSpPr txBox="1">
              <a:spLocks noChangeArrowheads="1"/>
            </p:cNvSpPr>
            <p:nvPr/>
          </p:nvSpPr>
          <p:spPr bwMode="auto">
            <a:xfrm>
              <a:off x="384" y="1683"/>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1" name="Text Box 5"/>
            <p:cNvSpPr txBox="1">
              <a:spLocks noChangeArrowheads="1"/>
            </p:cNvSpPr>
            <p:nvPr/>
          </p:nvSpPr>
          <p:spPr bwMode="auto">
            <a:xfrm>
              <a:off x="390" y="177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transmit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2" name="Text Box 6"/>
                <p:cNvSpPr txBox="1">
                  <a:spLocks noChangeArrowheads="1"/>
                </p:cNvSpPr>
                <p:nvPr/>
              </p:nvSpPr>
              <p:spPr bwMode="auto">
                <a:xfrm>
                  <a:off x="1082" y="1695"/>
                  <a:ext cx="1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152" name="Text Box 6"/>
                <p:cNvSpPr txBox="1">
                  <a:spLocks noRot="1" noChangeAspect="1" noMove="1" noResize="1" noEditPoints="1" noAdjustHandles="1" noChangeArrowheads="1" noChangeShapeType="1" noTextEdit="1"/>
                </p:cNvSpPr>
                <p:nvPr/>
              </p:nvSpPr>
              <p:spPr bwMode="auto">
                <a:xfrm>
                  <a:off x="1082" y="1695"/>
                  <a:ext cx="198" cy="252"/>
                </a:xfrm>
                <a:prstGeom prst="rect">
                  <a:avLst/>
                </a:prstGeom>
                <a:blipFill rotWithShape="1">
                  <a:blip r:embed="rId2"/>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3" name="Text Box 7"/>
            <p:cNvSpPr txBox="1">
              <a:spLocks noChangeArrowheads="1"/>
            </p:cNvSpPr>
            <p:nvPr/>
          </p:nvSpPr>
          <p:spPr bwMode="auto">
            <a:xfrm>
              <a:off x="3775" y="1608"/>
              <a:ext cx="5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a:t>
              </a:r>
              <a:r>
                <a:rPr lang="en-US" altLang="zh-CN" sz="2000" i="1" dirty="0">
                  <a:latin typeface="Cambria Math" panose="02040503050406030204" pitchFamily="18" charset="0"/>
                  <a:ea typeface="Cambria Math" panose="02040503050406030204" pitchFamily="18" charset="0"/>
                </a:rPr>
                <a:t>kb/pkt</a:t>
              </a:r>
              <a:endParaRPr lang="en-US" altLang="zh-CN" sz="2000" i="1" dirty="0">
                <a:latin typeface="Cambria Math" panose="02040503050406030204" pitchFamily="18" charset="0"/>
                <a:ea typeface="Cambria Math" panose="02040503050406030204" pitchFamily="18" charset="0"/>
              </a:endParaRPr>
            </a:p>
          </p:txBody>
        </p:sp>
        <p:sp>
          <p:nvSpPr>
            <p:cNvPr id="154" name="Text Box 8"/>
            <p:cNvSpPr txBox="1">
              <a:spLocks noChangeArrowheads="1"/>
            </p:cNvSpPr>
            <p:nvPr/>
          </p:nvSpPr>
          <p:spPr bwMode="auto">
            <a:xfrm>
              <a:off x="3754" y="1834"/>
              <a:ext cx="6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10</a:t>
              </a:r>
              <a:r>
                <a:rPr lang="en-US" altLang="zh-CN" sz="2000" baseline="30000" dirty="0">
                  <a:latin typeface="Times New Roman" panose="02020603050405020304" pitchFamily="18" charset="0"/>
                  <a:ea typeface="Cambria Math" panose="02040503050406030204" pitchFamily="18" charset="0"/>
                  <a:cs typeface="Times New Roman" panose="02020603050405020304" pitchFamily="18" charset="0"/>
                </a:rPr>
                <a:t>9</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a:t>b/sec</a:t>
              </a:r>
              <a:endParaRPr lang="en-US" altLang="zh-CN" sz="2000" i="1" dirty="0">
                <a:latin typeface="Cambria Math" panose="02040503050406030204" pitchFamily="18" charset="0"/>
                <a:ea typeface="Cambria Math" panose="020405030504060302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5" name="Text Box 9"/>
                <p:cNvSpPr txBox="1">
                  <a:spLocks noChangeArrowheads="1"/>
                </p:cNvSpPr>
                <p:nvPr/>
              </p:nvSpPr>
              <p:spPr bwMode="auto">
                <a:xfrm>
                  <a:off x="4667" y="1720"/>
                  <a:ext cx="47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 xmlns:m="http://schemas.openxmlformats.org/officeDocument/2006/math">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 </a:t>
                  </a:r>
                  <a:r>
                    <a:rPr lang="el-GR" altLang="zh-CN" sz="2000" i="1" dirty="0">
                      <a:latin typeface="Cambria Math" panose="02040503050406030204" pitchFamily="18" charset="0"/>
                      <a:ea typeface="Cambria Math" panose="02040503050406030204" pitchFamily="18" charset="0"/>
                    </a:rPr>
                    <a:t>μ</a:t>
                  </a:r>
                  <a:r>
                    <a:rPr lang="en-US" altLang="zh-CN" sz="2000" i="1" dirty="0">
                      <a:latin typeface="Cambria Math" panose="02040503050406030204" pitchFamily="18" charset="0"/>
                      <a:ea typeface="Cambria Math" panose="02040503050406030204" pitchFamily="18" charset="0"/>
                    </a:rPr>
                    <a:t>s</a:t>
                  </a:r>
                  <a:endParaRPr lang="el-GR" altLang="zh-CN" sz="2000" i="1" dirty="0">
                    <a:latin typeface="Cambria Math" panose="02040503050406030204" pitchFamily="18" charset="0"/>
                    <a:ea typeface="Cambria Math" panose="02040503050406030204" pitchFamily="18" charset="0"/>
                  </a:endParaRPr>
                </a:p>
              </p:txBody>
            </p:sp>
          </mc:Choice>
          <mc:Fallback>
            <p:sp>
              <p:nvSpPr>
                <p:cNvPr id="155" name="Text Box 9"/>
                <p:cNvSpPr txBox="1">
                  <a:spLocks noRot="1" noChangeAspect="1" noMove="1" noResize="1" noEditPoints="1" noAdjustHandles="1" noChangeArrowheads="1" noChangeShapeType="1" noTextEdit="1"/>
                </p:cNvSpPr>
                <p:nvPr/>
              </p:nvSpPr>
              <p:spPr bwMode="auto">
                <a:xfrm>
                  <a:off x="4667" y="1720"/>
                  <a:ext cx="476" cy="252"/>
                </a:xfrm>
                <a:prstGeom prst="rect">
                  <a:avLst/>
                </a:prstGeom>
                <a:blipFill rotWithShape="1">
                  <a:blip r:embed="rId3"/>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1" name="Line 10"/>
            <p:cNvSpPr>
              <a:spLocks noChangeShapeType="1"/>
            </p:cNvSpPr>
            <p:nvPr/>
          </p:nvSpPr>
          <p:spPr bwMode="auto">
            <a:xfrm>
              <a:off x="3633" y="1847"/>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Text Box 12"/>
            <p:cNvSpPr txBox="1">
              <a:spLocks noChangeArrowheads="1"/>
            </p:cNvSpPr>
            <p:nvPr/>
          </p:nvSpPr>
          <p:spPr bwMode="auto">
            <a:xfrm>
              <a:off x="1312" y="1561"/>
              <a:ext cx="19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L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比特为单位的分组大小</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4" name="Text Box 13"/>
            <p:cNvSpPr txBox="1">
              <a:spLocks noChangeArrowheads="1"/>
            </p:cNvSpPr>
            <p:nvPr/>
          </p:nvSpPr>
          <p:spPr bwMode="auto">
            <a:xfrm>
              <a:off x="1689" y="1886"/>
              <a:ext cx="13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传输速率</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bps)</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5" name="Line 14"/>
            <p:cNvSpPr>
              <a:spLocks noChangeShapeType="1"/>
            </p:cNvSpPr>
            <p:nvPr/>
          </p:nvSpPr>
          <p:spPr bwMode="auto">
            <a:xfrm>
              <a:off x="1377" y="1847"/>
              <a:ext cx="185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6" name="Text Box 15"/>
                <p:cNvSpPr txBox="1">
                  <a:spLocks noChangeArrowheads="1"/>
                </p:cNvSpPr>
                <p:nvPr/>
              </p:nvSpPr>
              <p:spPr bwMode="auto">
                <a:xfrm>
                  <a:off x="3364" y="1712"/>
                  <a:ext cx="1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176" name="Text Box 15"/>
                <p:cNvSpPr txBox="1">
                  <a:spLocks noRot="1" noChangeAspect="1" noMove="1" noResize="1" noEditPoints="1" noAdjustHandles="1" noChangeArrowheads="1" noChangeShapeType="1" noTextEdit="1"/>
                </p:cNvSpPr>
                <p:nvPr/>
              </p:nvSpPr>
              <p:spPr bwMode="auto">
                <a:xfrm>
                  <a:off x="3364" y="1712"/>
                  <a:ext cx="198" cy="252"/>
                </a:xfrm>
                <a:prstGeom prst="rect">
                  <a:avLst/>
                </a:prstGeom>
                <a:blipFill rotWithShape="1">
                  <a:blip r:embed="rId2"/>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201" name="Text Box 79"/>
          <p:cNvSpPr txBox="1">
            <a:spLocks noChangeArrowheads="1"/>
          </p:cNvSpPr>
          <p:nvPr/>
        </p:nvSpPr>
        <p:spPr bwMode="auto">
          <a:xfrm>
            <a:off x="1303084" y="4843415"/>
            <a:ext cx="1006493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每</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30ms</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内只能发送</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1KB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 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的链路只有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33kB/sec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的吞吐量。</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04" name="组合 203"/>
          <p:cNvGrpSpPr/>
          <p:nvPr/>
        </p:nvGrpSpPr>
        <p:grpSpPr>
          <a:xfrm>
            <a:off x="2458683" y="5525241"/>
            <a:ext cx="6351710" cy="640609"/>
            <a:chOff x="1635195" y="2437258"/>
            <a:chExt cx="6262255" cy="1402564"/>
          </a:xfrm>
        </p:grpSpPr>
        <p:sp>
          <p:nvSpPr>
            <p:cNvPr id="208" name="矩形: 圆角 207"/>
            <p:cNvSpPr/>
            <p:nvPr/>
          </p:nvSpPr>
          <p:spPr>
            <a:xfrm>
              <a:off x="1635195" y="2437258"/>
              <a:ext cx="5816277" cy="140256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9" name="文本框 208"/>
            <p:cNvSpPr txBox="1"/>
            <p:nvPr/>
          </p:nvSpPr>
          <p:spPr>
            <a:xfrm>
              <a:off x="2273633" y="2704604"/>
              <a:ext cx="5623817" cy="515486"/>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网络协议限制了物理资源的利用率</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0" name="矩形: 圆角 209"/>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 name="文本框 1"/>
              <p:cNvSpPr txBox="1"/>
              <p:nvPr/>
            </p:nvSpPr>
            <p:spPr>
              <a:xfrm>
                <a:off x="2765895" y="3596069"/>
                <a:ext cx="4000205" cy="369332"/>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RTT </a:t>
                </a:r>
                <a14:m>
                  <m:oMath xmlns:m="http://schemas.openxmlformats.org/officeDocument/2006/math">
                    <m:r>
                      <a:rPr lang="en-US" altLang="zh-CN" sz="2400" i="1">
                        <a:latin typeface="Cambria Math" panose="02040503050406030204" pitchFamily="18" charset="0"/>
                        <a:ea typeface="Cambria Math" panose="02040503050406030204" pitchFamily="18" charset="0"/>
                      </a:rPr>
                      <m:t>= </m:t>
                    </m:r>
                  </m:oMath>
                </a14:m>
                <a:r>
                  <a:rPr lang="en-US" altLang="zh-CN" sz="24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15</m:t>
                    </m:r>
                    <m:r>
                      <a:rPr lang="en-US" altLang="zh-CN" sz="2400" b="0" i="1" smtClean="0">
                        <a:latin typeface="Cambria Math" panose="02040503050406030204" pitchFamily="18" charset="0"/>
                        <a:ea typeface="Cambria Math" panose="02040503050406030204" pitchFamily="18" charset="0"/>
                      </a:rPr>
                      <m:t>𝑚𝑠</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30</m:t>
                    </m:r>
                    <m:r>
                      <a:rPr lang="en-US" altLang="zh-CN" sz="2400" b="0" i="1" smtClean="0">
                        <a:latin typeface="Cambria Math" panose="02040503050406030204" pitchFamily="18" charset="0"/>
                        <a:ea typeface="Cambria Math" panose="02040503050406030204" pitchFamily="18" charset="0"/>
                      </a:rPr>
                      <m:t>𝑚𝑠</m:t>
                    </m:r>
                  </m:oMath>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765895" y="3596069"/>
                <a:ext cx="4000205" cy="369332"/>
              </a:xfrm>
              <a:prstGeom prst="rect">
                <a:avLst/>
              </a:prstGeom>
              <a:blipFill rotWithShape="1">
                <a:blip r:embed="rId4"/>
                <a:stretch>
                  <a:fillRect l="-12" t="-17" r="4" b="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2765895" y="4172515"/>
                <a:ext cx="4660060" cy="738664"/>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RTT + </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ea typeface="思源黑体 CN Normal" panose="020B0400000000000000" pitchFamily="34" charset="-122"/>
                    <a:cs typeface="Times New Roman" panose="02020603050405020304" pitchFamily="18" charset="0"/>
                  </a:rPr>
                  <a:t>transmit</a:t>
                </a:r>
                <a:r>
                  <a:rPr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30.008</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𝑚</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mc:Choice>
        <mc:Fallback>
          <p:sp>
            <p:nvSpPr>
              <p:cNvPr id="37" name="文本框 36"/>
              <p:cNvSpPr txBox="1">
                <a:spLocks noRot="1" noChangeAspect="1" noMove="1" noResize="1" noEditPoints="1" noAdjustHandles="1" noChangeArrowheads="1" noChangeShapeType="1" noTextEdit="1"/>
              </p:cNvSpPr>
              <p:nvPr/>
            </p:nvSpPr>
            <p:spPr>
              <a:xfrm>
                <a:off x="2765895" y="4172515"/>
                <a:ext cx="4660060" cy="738664"/>
              </a:xfrm>
              <a:prstGeom prst="rect">
                <a:avLst/>
              </a:prstGeom>
              <a:blipFill rotWithShape="1">
                <a:blip r:embed="rId5"/>
                <a:stretch>
                  <a:fillRect l="-10" t="-11338" r="6" b="12"/>
                </a:stretch>
              </a:blipFill>
            </p:spPr>
            <p:txBody>
              <a:bodyPr/>
              <a:lstStyle/>
              <a:p>
                <a:r>
                  <a:rPr lang="zh-CN" altLang="en-US">
                    <a:noFill/>
                  </a:rPr>
                  <a:t> </a:t>
                </a:r>
              </a:p>
            </p:txBody>
          </p:sp>
        </mc:Fallback>
      </mc:AlternateContent>
      <p:grpSp>
        <p:nvGrpSpPr>
          <p:cNvPr id="33" name="组合 32"/>
          <p:cNvGrpSpPr/>
          <p:nvPr/>
        </p:nvGrpSpPr>
        <p:grpSpPr>
          <a:xfrm>
            <a:off x="430213" y="0"/>
            <a:ext cx="5397150" cy="1428589"/>
            <a:chOff x="551030" y="-368704"/>
            <a:chExt cx="5397150" cy="1428589"/>
          </a:xfrm>
        </p:grpSpPr>
        <p:grpSp>
          <p:nvGrpSpPr>
            <p:cNvPr id="34" name="组合 33"/>
            <p:cNvGrpSpPr/>
            <p:nvPr/>
          </p:nvGrpSpPr>
          <p:grpSpPr>
            <a:xfrm>
              <a:off x="1201632" y="303925"/>
              <a:ext cx="4746548" cy="709466"/>
              <a:chOff x="1839059" y="967769"/>
              <a:chExt cx="4746548" cy="709466"/>
            </a:xfrm>
          </p:grpSpPr>
          <p:sp>
            <p:nvSpPr>
              <p:cNvPr id="36" name="矩形: 圆角 30"/>
              <p:cNvSpPr/>
              <p:nvPr/>
            </p:nvSpPr>
            <p:spPr>
              <a:xfrm>
                <a:off x="1839059" y="967769"/>
                <a:ext cx="474654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8" name="文本框 37"/>
              <p:cNvSpPr txBox="1"/>
              <p:nvPr/>
            </p:nvSpPr>
            <p:spPr>
              <a:xfrm>
                <a:off x="2673078" y="1030904"/>
                <a:ext cx="370094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5" name="图片 34"/>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wipe(left)">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9"/>
                                        </p:tgtEl>
                                        <p:attrNameLst>
                                          <p:attrName>style.visibility</p:attrName>
                                        </p:attrNameLst>
                                      </p:cBhvr>
                                      <p:to>
                                        <p:strVal val="visible"/>
                                      </p:to>
                                    </p:set>
                                    <p:animEffect transition="in" filter="dissolve">
                                      <p:cBhvr>
                                        <p:cTn id="20" dur="500"/>
                                        <p:tgtEl>
                                          <p:spTgt spid="149"/>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1"/>
                                        </p:tgtEl>
                                        <p:attrNameLst>
                                          <p:attrName>style.visibility</p:attrName>
                                        </p:attrNameLst>
                                      </p:cBhvr>
                                      <p:to>
                                        <p:strVal val="visible"/>
                                      </p:to>
                                    </p:set>
                                    <p:animEffect transition="in" filter="wipe(left)">
                                      <p:cBhvr>
                                        <p:cTn id="33" dur="500"/>
                                        <p:tgtEl>
                                          <p:spTgt spid="201"/>
                                        </p:tgtEl>
                                      </p:cBhvr>
                                    </p:animEffect>
                                  </p:childTnLst>
                                </p:cTn>
                              </p:par>
                            </p:childTnLst>
                          </p:cTn>
                        </p:par>
                        <p:par>
                          <p:cTn id="34" fill="hold">
                            <p:stCondLst>
                              <p:cond delay="500"/>
                            </p:stCondLst>
                            <p:childTnLst>
                              <p:par>
                                <p:cTn id="35" presetID="12" presetClass="entr" presetSubtype="8" fill="hold" nodeType="afterEffect">
                                  <p:stCondLst>
                                    <p:cond delay="0"/>
                                  </p:stCondLst>
                                  <p:childTnLst>
                                    <p:set>
                                      <p:cBhvr>
                                        <p:cTn id="36" dur="1" fill="hold">
                                          <p:stCondLst>
                                            <p:cond delay="0"/>
                                          </p:stCondLst>
                                        </p:cTn>
                                        <p:tgtEl>
                                          <p:spTgt spid="204"/>
                                        </p:tgtEl>
                                        <p:attrNameLst>
                                          <p:attrName>style.visibility</p:attrName>
                                        </p:attrNameLst>
                                      </p:cBhvr>
                                      <p:to>
                                        <p:strVal val="visible"/>
                                      </p:to>
                                    </p:set>
                                    <p:anim calcmode="lin" valueType="num">
                                      <p:cBhvr additive="base">
                                        <p:cTn id="37" dur="500"/>
                                        <p:tgtEl>
                                          <p:spTgt spid="204"/>
                                        </p:tgtEl>
                                        <p:attrNameLst>
                                          <p:attrName>ppt_x</p:attrName>
                                        </p:attrNameLst>
                                      </p:cBhvr>
                                      <p:tavLst>
                                        <p:tav tm="0">
                                          <p:val>
                                            <p:strVal val="#ppt_x-#ppt_w*1.125000"/>
                                          </p:val>
                                        </p:tav>
                                        <p:tav tm="100000">
                                          <p:val>
                                            <p:strVal val="#ppt_x"/>
                                          </p:val>
                                        </p:tav>
                                      </p:tavLst>
                                    </p:anim>
                                    <p:animEffect transition="in" filter="wipe(right)">
                                      <p:cBhvr>
                                        <p:cTn id="38"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2" y="0"/>
            <a:ext cx="7275333" cy="1428589"/>
            <a:chOff x="551030" y="-368704"/>
            <a:chExt cx="4988454" cy="1428589"/>
          </a:xfrm>
        </p:grpSpPr>
        <p:grpSp>
          <p:nvGrpSpPr>
            <p:cNvPr id="29" name="组合 28"/>
            <p:cNvGrpSpPr/>
            <p:nvPr/>
          </p:nvGrpSpPr>
          <p:grpSpPr>
            <a:xfrm>
              <a:off x="1201632" y="303925"/>
              <a:ext cx="4337852" cy="687997"/>
              <a:chOff x="1839059" y="967769"/>
              <a:chExt cx="4337852" cy="687997"/>
            </a:xfrm>
          </p:grpSpPr>
          <p:sp>
            <p:nvSpPr>
              <p:cNvPr id="31" name="矩形: 圆角 30"/>
              <p:cNvSpPr/>
              <p:nvPr/>
            </p:nvSpPr>
            <p:spPr>
              <a:xfrm>
                <a:off x="1839059" y="967769"/>
                <a:ext cx="43378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36723" y="1009435"/>
                <a:ext cx="35401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性能低下的原因</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36" name="Line 4"/>
          <p:cNvSpPr>
            <a:spLocks noChangeShapeType="1"/>
          </p:cNvSpPr>
          <p:nvPr/>
        </p:nvSpPr>
        <p:spPr bwMode="auto">
          <a:xfrm>
            <a:off x="5478284" y="2376524"/>
            <a:ext cx="2227262" cy="9223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Text Box 5"/>
          <p:cNvSpPr txBox="1">
            <a:spLocks noChangeArrowheads="1"/>
          </p:cNvSpPr>
          <p:nvPr/>
        </p:nvSpPr>
        <p:spPr bwMode="auto">
          <a:xfrm>
            <a:off x="1156447" y="2179832"/>
            <a:ext cx="3715439" cy="282751"/>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t = 0</a:t>
            </a:r>
            <a:endPar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6"/>
          <p:cNvSpPr>
            <a:spLocks noChangeShapeType="1"/>
          </p:cNvSpPr>
          <p:nvPr/>
        </p:nvSpPr>
        <p:spPr bwMode="auto">
          <a:xfrm>
            <a:off x="5467172" y="2157450"/>
            <a:ext cx="0" cy="284479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7"/>
          <p:cNvSpPr>
            <a:spLocks noChangeShapeType="1"/>
          </p:cNvSpPr>
          <p:nvPr/>
        </p:nvSpPr>
        <p:spPr bwMode="auto">
          <a:xfrm>
            <a:off x="7694434" y="2170149"/>
            <a:ext cx="0" cy="292979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Text Box 8"/>
          <p:cNvSpPr txBox="1">
            <a:spLocks noChangeArrowheads="1"/>
          </p:cNvSpPr>
          <p:nvPr/>
        </p:nvSpPr>
        <p:spPr bwMode="auto">
          <a:xfrm>
            <a:off x="4878210" y="1820899"/>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9"/>
          <p:cNvSpPr txBox="1">
            <a:spLocks noChangeArrowheads="1"/>
          </p:cNvSpPr>
          <p:nvPr/>
        </p:nvSpPr>
        <p:spPr bwMode="auto">
          <a:xfrm>
            <a:off x="7116584" y="1820899"/>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Line 10"/>
          <p:cNvSpPr>
            <a:spLocks noChangeShapeType="1"/>
          </p:cNvSpPr>
          <p:nvPr/>
        </p:nvSpPr>
        <p:spPr bwMode="auto">
          <a:xfrm>
            <a:off x="5490984" y="2371762"/>
            <a:ext cx="2219324" cy="19048"/>
          </a:xfrm>
          <a:prstGeom prst="line">
            <a:avLst/>
          </a:prstGeom>
          <a:noFill/>
          <a:ln w="1905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11"/>
          <p:cNvSpPr>
            <a:spLocks noChangeShapeType="1"/>
          </p:cNvSpPr>
          <p:nvPr/>
        </p:nvSpPr>
        <p:spPr bwMode="auto">
          <a:xfrm>
            <a:off x="5495746" y="4483135"/>
            <a:ext cx="2198690" cy="14395"/>
          </a:xfrm>
          <a:prstGeom prst="line">
            <a:avLst/>
          </a:prstGeom>
          <a:noFill/>
          <a:ln w="1905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12"/>
          <p:cNvSpPr>
            <a:spLocks noChangeShapeType="1"/>
          </p:cNvSpPr>
          <p:nvPr/>
        </p:nvSpPr>
        <p:spPr bwMode="auto">
          <a:xfrm flipV="1">
            <a:off x="5495746" y="3540161"/>
            <a:ext cx="2209800" cy="92233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14"/>
          <p:cNvSpPr>
            <a:spLocks noChangeShapeType="1"/>
          </p:cNvSpPr>
          <p:nvPr/>
        </p:nvSpPr>
        <p:spPr bwMode="auto">
          <a:xfrm flipH="1">
            <a:off x="5329059" y="2370174"/>
            <a:ext cx="1317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15"/>
          <p:cNvSpPr>
            <a:spLocks noChangeShapeType="1"/>
          </p:cNvSpPr>
          <p:nvPr/>
        </p:nvSpPr>
        <p:spPr bwMode="auto">
          <a:xfrm flipH="1">
            <a:off x="5329059" y="2611474"/>
            <a:ext cx="1317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16"/>
          <p:cNvSpPr>
            <a:spLocks noChangeShapeType="1"/>
          </p:cNvSpPr>
          <p:nvPr/>
        </p:nvSpPr>
        <p:spPr bwMode="auto">
          <a:xfrm flipH="1">
            <a:off x="5340171" y="4470436"/>
            <a:ext cx="13335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17"/>
          <p:cNvSpPr txBox="1">
            <a:spLocks noChangeArrowheads="1"/>
          </p:cNvSpPr>
          <p:nvPr/>
        </p:nvSpPr>
        <p:spPr bwMode="auto">
          <a:xfrm>
            <a:off x="4676596" y="3343311"/>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18"/>
          <p:cNvSpPr>
            <a:spLocks noChangeShapeType="1"/>
          </p:cNvSpPr>
          <p:nvPr/>
        </p:nvSpPr>
        <p:spPr bwMode="auto">
          <a:xfrm>
            <a:off x="5363984" y="3651286"/>
            <a:ext cx="11112" cy="81121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9"/>
          <p:cNvSpPr>
            <a:spLocks noChangeShapeType="1"/>
          </p:cNvSpPr>
          <p:nvPr/>
        </p:nvSpPr>
        <p:spPr bwMode="auto">
          <a:xfrm flipV="1">
            <a:off x="5368746" y="2633699"/>
            <a:ext cx="3175" cy="76835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20"/>
          <p:cNvSpPr txBox="1">
            <a:spLocks noChangeArrowheads="1"/>
          </p:cNvSpPr>
          <p:nvPr/>
        </p:nvSpPr>
        <p:spPr bwMode="auto">
          <a:xfrm>
            <a:off x="1156447" y="2538213"/>
            <a:ext cx="4014777" cy="34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endPar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Line 21"/>
          <p:cNvSpPr>
            <a:spLocks noChangeShapeType="1"/>
          </p:cNvSpPr>
          <p:nvPr/>
        </p:nvSpPr>
        <p:spPr bwMode="auto">
          <a:xfrm flipH="1">
            <a:off x="7681734" y="3284574"/>
            <a:ext cx="13335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22"/>
          <p:cNvSpPr txBox="1">
            <a:spLocks noChangeArrowheads="1"/>
          </p:cNvSpPr>
          <p:nvPr/>
        </p:nvSpPr>
        <p:spPr bwMode="auto">
          <a:xfrm>
            <a:off x="7873822" y="2999568"/>
            <a:ext cx="3175739" cy="29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endPar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Line 23"/>
          <p:cNvSpPr>
            <a:spLocks noChangeShapeType="1"/>
          </p:cNvSpPr>
          <p:nvPr/>
        </p:nvSpPr>
        <p:spPr bwMode="auto">
          <a:xfrm>
            <a:off x="7705546" y="3533811"/>
            <a:ext cx="1270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24"/>
          <p:cNvSpPr txBox="1">
            <a:spLocks noChangeArrowheads="1"/>
          </p:cNvSpPr>
          <p:nvPr/>
        </p:nvSpPr>
        <p:spPr bwMode="auto">
          <a:xfrm>
            <a:off x="7873822" y="3298861"/>
            <a:ext cx="4318178" cy="41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Text Box 25"/>
          <p:cNvSpPr txBox="1">
            <a:spLocks noChangeArrowheads="1"/>
          </p:cNvSpPr>
          <p:nvPr/>
        </p:nvSpPr>
        <p:spPr bwMode="auto">
          <a:xfrm>
            <a:off x="632777" y="4272633"/>
            <a:ext cx="4683581" cy="45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endPar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Freeform 26"/>
          <p:cNvSpPr/>
          <p:nvPr/>
        </p:nvSpPr>
        <p:spPr bwMode="auto">
          <a:xfrm>
            <a:off x="5473522" y="4478374"/>
            <a:ext cx="1436688" cy="577850"/>
          </a:xfrm>
          <a:custGeom>
            <a:avLst/>
            <a:gdLst>
              <a:gd name="T0" fmla="*/ 0 w 1845"/>
              <a:gd name="T1" fmla="*/ 0 h 592"/>
              <a:gd name="T2" fmla="*/ 2147483646 w 1845"/>
              <a:gd name="T3" fmla="*/ 2147483646 h 592"/>
              <a:gd name="T4" fmla="*/ 2147483646 w 1845"/>
              <a:gd name="T5" fmla="*/ 2147483646 h 592"/>
              <a:gd name="T6" fmla="*/ 0 w 1845"/>
              <a:gd name="T7" fmla="*/ 2147483646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w="9525">
            <a:solidFill>
              <a:srgbClr val="000000"/>
            </a:solidFill>
            <a:rou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27"/>
          <p:cNvGrpSpPr/>
          <p:nvPr/>
        </p:nvGrpSpPr>
        <p:grpSpPr bwMode="auto">
          <a:xfrm>
            <a:off x="5484634" y="4470436"/>
            <a:ext cx="1281112" cy="534988"/>
            <a:chOff x="12315" y="13225"/>
            <a:chExt cx="2775" cy="913"/>
          </a:xfrm>
        </p:grpSpPr>
        <p:sp>
          <p:nvSpPr>
            <p:cNvPr id="60" name="Line 28"/>
            <p:cNvSpPr>
              <a:spLocks noChangeShapeType="1"/>
            </p:cNvSpPr>
            <p:nvPr/>
          </p:nvSpPr>
          <p:spPr bwMode="auto">
            <a:xfrm>
              <a:off x="12315" y="13225"/>
              <a:ext cx="1587" cy="51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Line 29"/>
            <p:cNvSpPr>
              <a:spLocks noChangeShapeType="1"/>
            </p:cNvSpPr>
            <p:nvPr/>
          </p:nvSpPr>
          <p:spPr bwMode="auto">
            <a:xfrm>
              <a:off x="13915" y="13737"/>
              <a:ext cx="1175" cy="401"/>
            </a:xfrm>
            <a:prstGeom prst="line">
              <a:avLst/>
            </a:prstGeom>
            <a:noFill/>
            <a:ln w="19050">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2" name="Line 30"/>
          <p:cNvSpPr>
            <a:spLocks noChangeShapeType="1"/>
          </p:cNvSpPr>
          <p:nvPr/>
        </p:nvSpPr>
        <p:spPr bwMode="auto">
          <a:xfrm>
            <a:off x="5484634" y="4711736"/>
            <a:ext cx="317500" cy="1238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Line 31"/>
          <p:cNvSpPr>
            <a:spLocks noChangeShapeType="1"/>
          </p:cNvSpPr>
          <p:nvPr/>
        </p:nvSpPr>
        <p:spPr bwMode="auto">
          <a:xfrm>
            <a:off x="5808484" y="4835561"/>
            <a:ext cx="541337" cy="234950"/>
          </a:xfrm>
          <a:prstGeom prst="line">
            <a:avLst/>
          </a:prstGeom>
          <a:noFill/>
          <a:ln w="19050">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Freeform 13"/>
          <p:cNvSpPr/>
          <p:nvPr/>
        </p:nvSpPr>
        <p:spPr bwMode="auto">
          <a:xfrm>
            <a:off x="5473522" y="2370174"/>
            <a:ext cx="2220914"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19050">
            <a:solidFill>
              <a:srgbClr val="000000"/>
            </a:solidFill>
            <a:rou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aphicFrame>
        <p:nvGraphicFramePr>
          <p:cNvPr id="64" name="Object 11"/>
          <p:cNvGraphicFramePr>
            <a:graphicFrameLocks noChangeAspect="1"/>
          </p:cNvGraphicFramePr>
          <p:nvPr/>
        </p:nvGraphicFramePr>
        <p:xfrm>
          <a:off x="2966064" y="5407914"/>
          <a:ext cx="6767513" cy="1044575"/>
        </p:xfrm>
        <a:graphic>
          <a:graphicData uri="http://schemas.openxmlformats.org/presentationml/2006/ole">
            <mc:AlternateContent xmlns:mc="http://schemas.openxmlformats.org/markup-compatibility/2006">
              <mc:Choice xmlns:v="urn:schemas-microsoft-com:vml" Requires="v">
                <p:oleObj spid="_x0000_s2109" name="Picture" r:id="rId2" imgW="19954875" imgH="3105150" progId="Word.Picture.8">
                  <p:embed/>
                </p:oleObj>
              </mc:Choice>
              <mc:Fallback>
                <p:oleObj name="Picture" r:id="rId2" imgW="19954875" imgH="3105150" progId="Word.Picture.8">
                  <p:embed/>
                  <p:pic>
                    <p:nvPicPr>
                      <p:cNvPr id="0" name="Object 11"/>
                      <p:cNvPicPr>
                        <a:picLocks noChangeAspect="1" noChangeArrowheads="1"/>
                      </p:cNvPicPr>
                      <p:nvPr/>
                    </p:nvPicPr>
                    <p:blipFill>
                      <a:blip r:embed="rId3"/>
                      <a:srcRect/>
                      <a:stretch>
                        <a:fillRect/>
                      </a:stretch>
                    </p:blipFill>
                    <p:spPr bwMode="auto">
                      <a:xfrm>
                        <a:off x="2966064" y="5407914"/>
                        <a:ext cx="6767513" cy="1044575"/>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left)">
                                      <p:cBhvr>
                                        <p:cTn id="50" dur="500"/>
                                        <p:tgtEl>
                                          <p:spTgt spid="48"/>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500"/>
                                        <p:tgtEl>
                                          <p:spTgt spid="5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animEffect transition="in" filter="fade">
                                      <p:cBhvr>
                                        <p:cTn id="62" dur="500"/>
                                        <p:tgtEl>
                                          <p:spTgt spid="49"/>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6000"/>
                            </p:stCondLst>
                            <p:childTnLst>
                              <p:par>
                                <p:cTn id="68" presetID="1" presetClass="entr" presetSubtype="0"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500"/>
                                        <p:tgtEl>
                                          <p:spTgt spid="5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par>
                          <p:cTn id="77" fill="hold">
                            <p:stCondLst>
                              <p:cond delay="6500"/>
                            </p:stCondLst>
                            <p:childTnLst>
                              <p:par>
                                <p:cTn id="78" presetID="22" presetClass="entr" presetSubtype="8"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left)">
                                      <p:cBhvr>
                                        <p:cTn id="83" dur="500"/>
                                        <p:tgtEl>
                                          <p:spTgt spid="56"/>
                                        </p:tgtEl>
                                      </p:cBhvr>
                                    </p:animEffect>
                                  </p:childTnLst>
                                </p:cTn>
                              </p:par>
                            </p:childTnLst>
                          </p:cTn>
                        </p:par>
                        <p:par>
                          <p:cTn id="84" fill="hold">
                            <p:stCondLst>
                              <p:cond delay="7000"/>
                            </p:stCondLst>
                            <p:childTnLst>
                              <p:par>
                                <p:cTn id="85" presetID="22" presetClass="entr" presetSubtype="2"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right)">
                                      <p:cBhvr>
                                        <p:cTn id="87" dur="500"/>
                                        <p:tgtEl>
                                          <p:spTgt spid="44"/>
                                        </p:tgtEl>
                                      </p:cBhvr>
                                    </p:animEffect>
                                  </p:childTnLst>
                                </p:cTn>
                              </p:par>
                            </p:childTnLst>
                          </p:cTn>
                        </p:par>
                        <p:par>
                          <p:cTn id="88" fill="hold">
                            <p:stCondLst>
                              <p:cond delay="7500"/>
                            </p:stCondLst>
                            <p:childTnLst>
                              <p:par>
                                <p:cTn id="89" presetID="22" presetClass="entr" presetSubtype="8" fill="hold" grpId="0" nodeType="after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left)">
                                      <p:cBhvr>
                                        <p:cTn id="95" dur="500"/>
                                        <p:tgtEl>
                                          <p:spTgt spid="43"/>
                                        </p:tgtEl>
                                      </p:cBhvr>
                                    </p:animEffect>
                                  </p:childTnLst>
                                </p:cTn>
                              </p:par>
                            </p:childTnLst>
                          </p:cTn>
                        </p:par>
                        <p:par>
                          <p:cTn id="96" fill="hold">
                            <p:stCondLst>
                              <p:cond delay="8500"/>
                            </p:stCondLst>
                            <p:childTnLst>
                              <p:par>
                                <p:cTn id="97" presetID="22" presetClass="entr" presetSubtype="8"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wipe(left)">
                                      <p:cBhvr>
                                        <p:cTn id="99" dur="500"/>
                                        <p:tgtEl>
                                          <p:spTgt spid="58"/>
                                        </p:tgtEl>
                                      </p:cBhvr>
                                    </p:animEffect>
                                  </p:childTnLst>
                                </p:cTn>
                              </p:par>
                            </p:childTnLst>
                          </p:cTn>
                        </p:par>
                        <p:par>
                          <p:cTn id="100" fill="hold">
                            <p:stCondLst>
                              <p:cond delay="9000"/>
                            </p:stCondLst>
                            <p:childTnLst>
                              <p:par>
                                <p:cTn id="101" presetID="1" presetClass="entr" presetSubtype="0" fill="hold" nodeType="after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dissolve">
                                      <p:cBhvr>
                                        <p:cTn id="1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animBg="1"/>
      <p:bldP spid="40" grpId="0"/>
      <p:bldP spid="41" grpId="0"/>
      <p:bldP spid="42" grpId="0" animBg="1"/>
      <p:bldP spid="43" grpId="0" animBg="1"/>
      <p:bldP spid="44" grpId="0" animBg="1"/>
      <p:bldP spid="46" grpId="0" animBg="1"/>
      <p:bldP spid="47" grpId="0" animBg="1"/>
      <p:bldP spid="48" grpId="0" animBg="1"/>
      <p:bldP spid="49" grpId="0"/>
      <p:bldP spid="50" grpId="0" animBg="1"/>
      <p:bldP spid="51" grpId="0" animBg="1"/>
      <p:bldP spid="52" grpId="0"/>
      <p:bldP spid="53" grpId="0" animBg="1"/>
      <p:bldP spid="54" grpId="0"/>
      <p:bldP spid="55" grpId="0" animBg="1"/>
      <p:bldP spid="56" grpId="0"/>
      <p:bldP spid="57" grpId="0"/>
      <p:bldP spid="58" grpId="0" animBg="1"/>
      <p:bldP spid="62" grpId="0" animBg="1"/>
      <p:bldP spid="63" grpId="0" animBg="1"/>
      <p:bldP spid="4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910193" y="2591467"/>
            <a:ext cx="6939670" cy="476221"/>
            <a:chOff x="1403750" y="3593123"/>
            <a:chExt cx="6939670" cy="476221"/>
          </a:xfrm>
        </p:grpSpPr>
        <p:grpSp>
          <p:nvGrpSpPr>
            <p:cNvPr id="60" name="组合 59"/>
            <p:cNvGrpSpPr/>
            <p:nvPr/>
          </p:nvGrpSpPr>
          <p:grpSpPr>
            <a:xfrm>
              <a:off x="1403750" y="3593123"/>
              <a:ext cx="490436" cy="476221"/>
              <a:chOff x="1403750" y="3593123"/>
              <a:chExt cx="808892" cy="785446"/>
            </a:xfrm>
          </p:grpSpPr>
          <p:sp>
            <p:nvSpPr>
              <p:cNvPr id="62" name="对话气泡: 椭圆形 6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1" name="Text Box 79"/>
            <p:cNvSpPr txBox="1">
              <a:spLocks noChangeArrowheads="1"/>
            </p:cNvSpPr>
            <p:nvPr/>
          </p:nvSpPr>
          <p:spPr bwMode="auto">
            <a:xfrm>
              <a:off x="1985931" y="3593123"/>
              <a:ext cx="6357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允许发送方发送多个分组而无需等待确认</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4" name="Text Box 79"/>
          <p:cNvSpPr txBox="1">
            <a:spLocks noChangeArrowheads="1"/>
          </p:cNvSpPr>
          <p:nvPr/>
        </p:nvSpPr>
        <p:spPr bwMode="auto">
          <a:xfrm>
            <a:off x="1437799" y="3402734"/>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必须增大序号范围</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79"/>
          <p:cNvSpPr txBox="1">
            <a:spLocks noChangeArrowheads="1"/>
          </p:cNvSpPr>
          <p:nvPr/>
        </p:nvSpPr>
        <p:spPr bwMode="auto">
          <a:xfrm>
            <a:off x="1437799" y="4072569"/>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协议的发送方和接收方必须对分组进行缓存</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8" name="组合 17"/>
          <p:cNvGrpSpPr/>
          <p:nvPr/>
        </p:nvGrpSpPr>
        <p:grpSpPr>
          <a:xfrm>
            <a:off x="430213" y="0"/>
            <a:ext cx="10031143" cy="1428589"/>
            <a:chOff x="551030" y="-368704"/>
            <a:chExt cx="10031143" cy="1428589"/>
          </a:xfrm>
        </p:grpSpPr>
        <p:grpSp>
          <p:nvGrpSpPr>
            <p:cNvPr id="19" name="组合 18"/>
            <p:cNvGrpSpPr/>
            <p:nvPr/>
          </p:nvGrpSpPr>
          <p:grpSpPr>
            <a:xfrm>
              <a:off x="1201632" y="303925"/>
              <a:ext cx="9380541" cy="701013"/>
              <a:chOff x="1839059" y="967769"/>
              <a:chExt cx="9380541" cy="701013"/>
            </a:xfrm>
          </p:grpSpPr>
          <p:sp>
            <p:nvSpPr>
              <p:cNvPr id="21" name="矩形: 圆角 30"/>
              <p:cNvSpPr/>
              <p:nvPr/>
            </p:nvSpPr>
            <p:spPr>
              <a:xfrm>
                <a:off x="1839059" y="967769"/>
                <a:ext cx="92639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2" name="文本框 21"/>
              <p:cNvSpPr txBox="1"/>
              <p:nvPr/>
            </p:nvSpPr>
            <p:spPr>
              <a:xfrm>
                <a:off x="2605485" y="1022451"/>
                <a:ext cx="861411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提高性能的一种可行方法：流水线技术</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4">
                                            <p:txEl>
                                              <p:pRg st="0" end="0"/>
                                            </p:txEl>
                                          </p:spTgt>
                                        </p:tgtEl>
                                        <p:attrNameLst>
                                          <p:attrName>style.visibility</p:attrName>
                                        </p:attrNameLst>
                                      </p:cBhvr>
                                      <p:to>
                                        <p:strVal val="visible"/>
                                      </p:to>
                                    </p:set>
                                    <p:animEffect transition="in" filter="wipe(left)">
                                      <p:cBhvr>
                                        <p:cTn id="16" dur="500"/>
                                        <p:tgtEl>
                                          <p:spTgt spid="6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wipe(left)">
                                      <p:cBhvr>
                                        <p:cTn id="2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P spid="1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11"/>
          <p:cNvSpPr/>
          <p:nvPr/>
        </p:nvSpPr>
        <p:spPr bwMode="auto">
          <a:xfrm>
            <a:off x="5317964" y="1394534"/>
            <a:ext cx="2238626"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txBody>
          <a:bodyPr/>
          <a:lstStyle/>
          <a:p>
            <a:endParaRPr lang="zh-CN" altLang="en-US"/>
          </a:p>
        </p:txBody>
      </p:sp>
      <p:sp>
        <p:nvSpPr>
          <p:cNvPr id="151" name="Freeform 27"/>
          <p:cNvSpPr/>
          <p:nvPr/>
        </p:nvSpPr>
        <p:spPr bwMode="auto">
          <a:xfrm>
            <a:off x="5322726" y="1646946"/>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txBody>
          <a:bodyPr/>
          <a:lstStyle/>
          <a:p>
            <a:endParaRPr lang="zh-CN" altLang="en-US" dirty="0"/>
          </a:p>
        </p:txBody>
      </p:sp>
      <p:sp>
        <p:nvSpPr>
          <p:cNvPr id="152" name="Freeform 28"/>
          <p:cNvSpPr/>
          <p:nvPr/>
        </p:nvSpPr>
        <p:spPr bwMode="auto">
          <a:xfrm>
            <a:off x="5322726" y="1897771"/>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txBody>
          <a:bodyPr/>
          <a:lstStyle/>
          <a:p>
            <a:endParaRPr lang="zh-CN" altLang="en-US"/>
          </a:p>
        </p:txBody>
      </p:sp>
      <p:grpSp>
        <p:nvGrpSpPr>
          <p:cNvPr id="153" name="Group 19"/>
          <p:cNvGrpSpPr/>
          <p:nvPr/>
        </p:nvGrpSpPr>
        <p:grpSpPr bwMode="auto">
          <a:xfrm>
            <a:off x="5334259" y="3517021"/>
            <a:ext cx="1526997" cy="608013"/>
            <a:chOff x="12805" y="21425"/>
            <a:chExt cx="3097" cy="1025"/>
          </a:xfrm>
        </p:grpSpPr>
        <p:sp>
          <p:nvSpPr>
            <p:cNvPr id="154" name="Freeform 21"/>
            <p:cNvSpPr/>
            <p:nvPr/>
          </p:nvSpPr>
          <p:spPr bwMode="auto">
            <a:xfrm>
              <a:off x="12805" y="21438"/>
              <a:ext cx="3097"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5" name="Group 22"/>
            <p:cNvGrpSpPr/>
            <p:nvPr/>
          </p:nvGrpSpPr>
          <p:grpSpPr bwMode="auto">
            <a:xfrm>
              <a:off x="12815" y="21425"/>
              <a:ext cx="2776" cy="913"/>
              <a:chOff x="12315" y="13225"/>
              <a:chExt cx="2775" cy="913"/>
            </a:xfrm>
          </p:grpSpPr>
          <p:sp>
            <p:nvSpPr>
              <p:cNvPr id="158" name="Line 23"/>
              <p:cNvSpPr>
                <a:spLocks noChangeShapeType="1"/>
              </p:cNvSpPr>
              <p:nvPr/>
            </p:nvSpPr>
            <p:spPr bwMode="auto">
              <a:xfrm>
                <a:off x="12315" y="13225"/>
                <a:ext cx="1587" cy="5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9" name="Line 24"/>
              <p:cNvSpPr>
                <a:spLocks noChangeShapeType="1"/>
              </p:cNvSpPr>
              <p:nvPr/>
            </p:nvSpPr>
            <p:spPr bwMode="auto">
              <a:xfrm>
                <a:off x="13915" y="13737"/>
                <a:ext cx="1175" cy="401"/>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156" name="Line 25"/>
            <p:cNvSpPr>
              <a:spLocks noChangeShapeType="1"/>
            </p:cNvSpPr>
            <p:nvPr/>
          </p:nvSpPr>
          <p:spPr bwMode="auto">
            <a:xfrm>
              <a:off x="12815" y="21837"/>
              <a:ext cx="687" cy="2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7" name="Line 26"/>
            <p:cNvSpPr>
              <a:spLocks noChangeShapeType="1"/>
            </p:cNvSpPr>
            <p:nvPr/>
          </p:nvSpPr>
          <p:spPr bwMode="auto">
            <a:xfrm>
              <a:off x="13515" y="22048"/>
              <a:ext cx="1175" cy="402"/>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60" name="Group 31"/>
          <p:cNvGrpSpPr/>
          <p:nvPr/>
        </p:nvGrpSpPr>
        <p:grpSpPr bwMode="auto">
          <a:xfrm>
            <a:off x="5180655" y="3755146"/>
            <a:ext cx="1669491" cy="606425"/>
            <a:chOff x="12516" y="21425"/>
            <a:chExt cx="3386" cy="1025"/>
          </a:xfrm>
        </p:grpSpPr>
        <p:sp>
          <p:nvSpPr>
            <p:cNvPr id="161" name="Line 32"/>
            <p:cNvSpPr>
              <a:spLocks noChangeShapeType="1"/>
            </p:cNvSpPr>
            <p:nvPr/>
          </p:nvSpPr>
          <p:spPr bwMode="auto">
            <a:xfrm flipH="1" flipV="1">
              <a:off x="12516" y="21425"/>
              <a:ext cx="274"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62" name="Freeform 33"/>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3" name="Group 34"/>
            <p:cNvGrpSpPr/>
            <p:nvPr/>
          </p:nvGrpSpPr>
          <p:grpSpPr bwMode="auto">
            <a:xfrm>
              <a:off x="12815" y="21425"/>
              <a:ext cx="2776" cy="913"/>
              <a:chOff x="12315" y="13225"/>
              <a:chExt cx="2775" cy="913"/>
            </a:xfrm>
          </p:grpSpPr>
          <p:sp>
            <p:nvSpPr>
              <p:cNvPr id="166" name="Line 35"/>
              <p:cNvSpPr>
                <a:spLocks noChangeShapeType="1"/>
              </p:cNvSpPr>
              <p:nvPr/>
            </p:nvSpPr>
            <p:spPr bwMode="auto">
              <a:xfrm>
                <a:off x="12315" y="13225"/>
                <a:ext cx="1587" cy="5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 name="Line 36"/>
              <p:cNvSpPr>
                <a:spLocks noChangeShapeType="1"/>
              </p:cNvSpPr>
              <p:nvPr/>
            </p:nvSpPr>
            <p:spPr bwMode="auto">
              <a:xfrm>
                <a:off x="13915" y="13737"/>
                <a:ext cx="1175" cy="401"/>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164" name="Line 37"/>
            <p:cNvSpPr>
              <a:spLocks noChangeShapeType="1"/>
            </p:cNvSpPr>
            <p:nvPr/>
          </p:nvSpPr>
          <p:spPr bwMode="auto">
            <a:xfrm>
              <a:off x="12815" y="21837"/>
              <a:ext cx="687" cy="2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5" name="Line 38"/>
            <p:cNvSpPr>
              <a:spLocks noChangeShapeType="1"/>
            </p:cNvSpPr>
            <p:nvPr/>
          </p:nvSpPr>
          <p:spPr bwMode="auto">
            <a:xfrm>
              <a:off x="13515" y="22048"/>
              <a:ext cx="1175" cy="402"/>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68" name="Group 39"/>
          <p:cNvGrpSpPr/>
          <p:nvPr/>
        </p:nvGrpSpPr>
        <p:grpSpPr bwMode="auto">
          <a:xfrm>
            <a:off x="5180685" y="4005971"/>
            <a:ext cx="1680570" cy="606425"/>
            <a:chOff x="12530" y="21425"/>
            <a:chExt cx="3372" cy="1025"/>
          </a:xfrm>
        </p:grpSpPr>
        <p:sp>
          <p:nvSpPr>
            <p:cNvPr id="169" name="Line 40"/>
            <p:cNvSpPr>
              <a:spLocks noChangeShapeType="1"/>
            </p:cNvSpPr>
            <p:nvPr/>
          </p:nvSpPr>
          <p:spPr bwMode="auto">
            <a:xfrm flipH="1">
              <a:off x="12530" y="21425"/>
              <a:ext cx="26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 name="Freeform 41"/>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71" name="Group 42"/>
            <p:cNvGrpSpPr/>
            <p:nvPr/>
          </p:nvGrpSpPr>
          <p:grpSpPr bwMode="auto">
            <a:xfrm>
              <a:off x="12815" y="21425"/>
              <a:ext cx="2776" cy="913"/>
              <a:chOff x="12315" y="13225"/>
              <a:chExt cx="2775" cy="913"/>
            </a:xfrm>
          </p:grpSpPr>
          <p:sp>
            <p:nvSpPr>
              <p:cNvPr id="174" name="Line 43"/>
              <p:cNvSpPr>
                <a:spLocks noChangeShapeType="1"/>
              </p:cNvSpPr>
              <p:nvPr/>
            </p:nvSpPr>
            <p:spPr bwMode="auto">
              <a:xfrm>
                <a:off x="12315" y="13225"/>
                <a:ext cx="1587" cy="5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 name="Line 44"/>
              <p:cNvSpPr>
                <a:spLocks noChangeShapeType="1"/>
              </p:cNvSpPr>
              <p:nvPr/>
            </p:nvSpPr>
            <p:spPr bwMode="auto">
              <a:xfrm>
                <a:off x="13915" y="13737"/>
                <a:ext cx="1175" cy="401"/>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172" name="Line 45"/>
            <p:cNvSpPr>
              <a:spLocks noChangeShapeType="1"/>
            </p:cNvSpPr>
            <p:nvPr/>
          </p:nvSpPr>
          <p:spPr bwMode="auto">
            <a:xfrm>
              <a:off x="12815" y="21837"/>
              <a:ext cx="687" cy="2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 name="Line 46"/>
            <p:cNvSpPr>
              <a:spLocks noChangeShapeType="1"/>
            </p:cNvSpPr>
            <p:nvPr/>
          </p:nvSpPr>
          <p:spPr bwMode="auto">
            <a:xfrm>
              <a:off x="13515" y="22048"/>
              <a:ext cx="1175" cy="402"/>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176" name="Text Box 5"/>
          <p:cNvSpPr txBox="1">
            <a:spLocks noChangeArrowheads="1"/>
          </p:cNvSpPr>
          <p:nvPr/>
        </p:nvSpPr>
        <p:spPr bwMode="auto">
          <a:xfrm>
            <a:off x="2070847" y="1181515"/>
            <a:ext cx="3224611" cy="381984"/>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t = 0</a:t>
            </a:r>
            <a:endPar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7" name="Line 6"/>
          <p:cNvSpPr>
            <a:spLocks noChangeShapeType="1"/>
          </p:cNvSpPr>
          <p:nvPr/>
        </p:nvSpPr>
        <p:spPr bwMode="auto">
          <a:xfrm>
            <a:off x="5324564" y="1183476"/>
            <a:ext cx="0" cy="3360657"/>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8" name="Line 7"/>
          <p:cNvSpPr>
            <a:spLocks noChangeShapeType="1"/>
          </p:cNvSpPr>
          <p:nvPr/>
        </p:nvSpPr>
        <p:spPr bwMode="auto">
          <a:xfrm>
            <a:off x="7551826" y="1196175"/>
            <a:ext cx="0" cy="3297301"/>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9" name="Text Box 8"/>
          <p:cNvSpPr txBox="1">
            <a:spLocks noChangeArrowheads="1"/>
          </p:cNvSpPr>
          <p:nvPr/>
        </p:nvSpPr>
        <p:spPr bwMode="auto">
          <a:xfrm>
            <a:off x="4735602" y="846926"/>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0" name="Text Box 9"/>
          <p:cNvSpPr txBox="1">
            <a:spLocks noChangeArrowheads="1"/>
          </p:cNvSpPr>
          <p:nvPr/>
        </p:nvSpPr>
        <p:spPr bwMode="auto">
          <a:xfrm>
            <a:off x="6973976" y="846926"/>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1" name="Line 10"/>
          <p:cNvSpPr>
            <a:spLocks noChangeShapeType="1"/>
          </p:cNvSpPr>
          <p:nvPr/>
        </p:nvSpPr>
        <p:spPr bwMode="auto">
          <a:xfrm>
            <a:off x="5348376" y="1397789"/>
            <a:ext cx="2219324" cy="19048"/>
          </a:xfrm>
          <a:prstGeom prst="line">
            <a:avLst/>
          </a:prstGeom>
          <a:noFill/>
          <a:ln w="1905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2" name="Line 11"/>
          <p:cNvSpPr>
            <a:spLocks noChangeShapeType="1"/>
          </p:cNvSpPr>
          <p:nvPr/>
        </p:nvSpPr>
        <p:spPr bwMode="auto">
          <a:xfrm>
            <a:off x="5353138" y="3509162"/>
            <a:ext cx="2198690" cy="14395"/>
          </a:xfrm>
          <a:prstGeom prst="line">
            <a:avLst/>
          </a:prstGeom>
          <a:noFill/>
          <a:ln w="1905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3" name="Line 12"/>
          <p:cNvSpPr>
            <a:spLocks noChangeShapeType="1"/>
          </p:cNvSpPr>
          <p:nvPr/>
        </p:nvSpPr>
        <p:spPr bwMode="auto">
          <a:xfrm flipV="1">
            <a:off x="5353138" y="2566188"/>
            <a:ext cx="2209800" cy="92233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4" name="Line 14"/>
          <p:cNvSpPr>
            <a:spLocks noChangeShapeType="1"/>
          </p:cNvSpPr>
          <p:nvPr/>
        </p:nvSpPr>
        <p:spPr bwMode="auto">
          <a:xfrm flipH="1">
            <a:off x="5186451" y="1396201"/>
            <a:ext cx="1317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5" name="Line 15"/>
          <p:cNvSpPr>
            <a:spLocks noChangeShapeType="1"/>
          </p:cNvSpPr>
          <p:nvPr/>
        </p:nvSpPr>
        <p:spPr bwMode="auto">
          <a:xfrm flipH="1">
            <a:off x="5186451" y="1637501"/>
            <a:ext cx="1317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6" name="Line 16"/>
          <p:cNvSpPr>
            <a:spLocks noChangeShapeType="1"/>
          </p:cNvSpPr>
          <p:nvPr/>
        </p:nvSpPr>
        <p:spPr bwMode="auto">
          <a:xfrm flipH="1">
            <a:off x="5197563" y="3496463"/>
            <a:ext cx="13335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7" name="Text Box 17"/>
          <p:cNvSpPr txBox="1">
            <a:spLocks noChangeArrowheads="1"/>
          </p:cNvSpPr>
          <p:nvPr/>
        </p:nvSpPr>
        <p:spPr bwMode="auto">
          <a:xfrm>
            <a:off x="4533988" y="2369338"/>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8" name="Line 18"/>
          <p:cNvSpPr>
            <a:spLocks noChangeShapeType="1"/>
          </p:cNvSpPr>
          <p:nvPr/>
        </p:nvSpPr>
        <p:spPr bwMode="auto">
          <a:xfrm>
            <a:off x="5221376" y="2677313"/>
            <a:ext cx="11112" cy="81121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9" name="Line 19"/>
          <p:cNvSpPr>
            <a:spLocks noChangeShapeType="1"/>
          </p:cNvSpPr>
          <p:nvPr/>
        </p:nvSpPr>
        <p:spPr bwMode="auto">
          <a:xfrm flipV="1">
            <a:off x="5226138" y="1659726"/>
            <a:ext cx="3175" cy="76835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0" name="Text Box 20"/>
          <p:cNvSpPr txBox="1">
            <a:spLocks noChangeArrowheads="1"/>
          </p:cNvSpPr>
          <p:nvPr/>
        </p:nvSpPr>
        <p:spPr bwMode="auto">
          <a:xfrm>
            <a:off x="2070847" y="1448262"/>
            <a:ext cx="3301325" cy="3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endPar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1" name="Line 21"/>
          <p:cNvSpPr>
            <a:spLocks noChangeShapeType="1"/>
          </p:cNvSpPr>
          <p:nvPr/>
        </p:nvSpPr>
        <p:spPr bwMode="auto">
          <a:xfrm flipH="1">
            <a:off x="7539126" y="2310601"/>
            <a:ext cx="13335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2" name="Line 23"/>
          <p:cNvSpPr>
            <a:spLocks noChangeShapeType="1"/>
          </p:cNvSpPr>
          <p:nvPr/>
        </p:nvSpPr>
        <p:spPr bwMode="auto">
          <a:xfrm>
            <a:off x="7562938" y="2559838"/>
            <a:ext cx="1270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3" name="Text Box 25"/>
          <p:cNvSpPr txBox="1">
            <a:spLocks noChangeArrowheads="1"/>
          </p:cNvSpPr>
          <p:nvPr/>
        </p:nvSpPr>
        <p:spPr bwMode="auto">
          <a:xfrm>
            <a:off x="1685143" y="3466115"/>
            <a:ext cx="3901598" cy="32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endPar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4" name="Line 30"/>
          <p:cNvSpPr>
            <a:spLocks noChangeShapeType="1"/>
          </p:cNvSpPr>
          <p:nvPr/>
        </p:nvSpPr>
        <p:spPr bwMode="auto">
          <a:xfrm flipV="1">
            <a:off x="5330913" y="2820398"/>
            <a:ext cx="2230439" cy="94109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5" name="Line 47"/>
          <p:cNvSpPr>
            <a:spLocks noChangeShapeType="1"/>
          </p:cNvSpPr>
          <p:nvPr/>
        </p:nvSpPr>
        <p:spPr bwMode="auto">
          <a:xfrm flipV="1">
            <a:off x="5335674" y="3071223"/>
            <a:ext cx="2220915" cy="9426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6" name="Line 48"/>
          <p:cNvSpPr>
            <a:spLocks noChangeShapeType="1"/>
          </p:cNvSpPr>
          <p:nvPr/>
        </p:nvSpPr>
        <p:spPr bwMode="auto">
          <a:xfrm flipV="1">
            <a:off x="7562938" y="2807409"/>
            <a:ext cx="11271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7" name="Line 49"/>
          <p:cNvSpPr>
            <a:spLocks noChangeShapeType="1"/>
          </p:cNvSpPr>
          <p:nvPr/>
        </p:nvSpPr>
        <p:spPr bwMode="auto">
          <a:xfrm flipV="1">
            <a:off x="7574051" y="3059821"/>
            <a:ext cx="11271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 name="Text Box 5"/>
          <p:cNvSpPr txBox="1">
            <a:spLocks noChangeArrowheads="1"/>
          </p:cNvSpPr>
          <p:nvPr/>
        </p:nvSpPr>
        <p:spPr bwMode="auto">
          <a:xfrm>
            <a:off x="7645240" y="2126788"/>
            <a:ext cx="3008333" cy="352425"/>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endPar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aphicFrame>
        <p:nvGraphicFramePr>
          <p:cNvPr id="199" name="Object 50"/>
          <p:cNvGraphicFramePr>
            <a:graphicFrameLocks noChangeAspect="1"/>
          </p:cNvGraphicFramePr>
          <p:nvPr/>
        </p:nvGraphicFramePr>
        <p:xfrm>
          <a:off x="3900498" y="4684288"/>
          <a:ext cx="5592614" cy="864501"/>
        </p:xfrm>
        <a:graphic>
          <a:graphicData uri="http://schemas.openxmlformats.org/presentationml/2006/ole">
            <mc:AlternateContent xmlns:mc="http://schemas.openxmlformats.org/markup-compatibility/2006">
              <mc:Choice xmlns:v="urn:schemas-microsoft-com:vml" Requires="v">
                <p:oleObj spid="_x0000_s3132" name="Picture" r:id="rId1" imgW="19954875" imgH="3105150" progId="Word.Picture.8">
                  <p:embed/>
                </p:oleObj>
              </mc:Choice>
              <mc:Fallback>
                <p:oleObj name="Picture" r:id="rId1" imgW="19954875" imgH="3105150" progId="Word.Picture.8">
                  <p:embed/>
                  <p:pic>
                    <p:nvPicPr>
                      <p:cNvPr id="0" name="Object 50"/>
                      <p:cNvPicPr>
                        <a:picLocks noChangeAspect="1" noChangeArrowheads="1"/>
                      </p:cNvPicPr>
                      <p:nvPr/>
                    </p:nvPicPr>
                    <p:blipFill>
                      <a:blip r:embed="rId2"/>
                      <a:srcRect/>
                      <a:stretch>
                        <a:fillRect/>
                      </a:stretch>
                    </p:blipFill>
                    <p:spPr bwMode="auto">
                      <a:xfrm>
                        <a:off x="3900498" y="4684288"/>
                        <a:ext cx="5592614" cy="864501"/>
                      </a:xfrm>
                      <a:prstGeom prst="rect">
                        <a:avLst/>
                      </a:prstGeom>
                      <a:noFill/>
                      <a:ln>
                        <a:noFill/>
                      </a:ln>
                    </p:spPr>
                  </p:pic>
                </p:oleObj>
              </mc:Fallback>
            </mc:AlternateContent>
          </a:graphicData>
        </a:graphic>
      </p:graphicFrame>
      <p:grpSp>
        <p:nvGrpSpPr>
          <p:cNvPr id="57" name="组合 56"/>
          <p:cNvGrpSpPr/>
          <p:nvPr/>
        </p:nvGrpSpPr>
        <p:grpSpPr>
          <a:xfrm>
            <a:off x="4644951" y="5640395"/>
            <a:ext cx="2960850" cy="566406"/>
            <a:chOff x="637541" y="5299868"/>
            <a:chExt cx="2231755" cy="1023947"/>
          </a:xfrm>
        </p:grpSpPr>
        <p:sp>
          <p:nvSpPr>
            <p:cNvPr id="58" name="矩形: 圆角 54"/>
            <p:cNvSpPr/>
            <p:nvPr/>
          </p:nvSpPr>
          <p:spPr>
            <a:xfrm>
              <a:off x="637541" y="5299868"/>
              <a:ext cx="2231755" cy="1023947"/>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85"/>
            </a:p>
          </p:txBody>
        </p:sp>
        <p:sp>
          <p:nvSpPr>
            <p:cNvPr id="64" name="Text Box 79"/>
            <p:cNvSpPr txBox="1">
              <a:spLocks noChangeArrowheads="1"/>
            </p:cNvSpPr>
            <p:nvPr/>
          </p:nvSpPr>
          <p:spPr bwMode="auto">
            <a:xfrm>
              <a:off x="681196" y="5322957"/>
              <a:ext cx="2188100" cy="96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这就是流水线技术</a:t>
              </a:r>
              <a:endPar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up)">
                                      <p:cBhvr>
                                        <p:cTn id="12" dur="500"/>
                                        <p:tgtEl>
                                          <p:spTgt spid="17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0"/>
                                        </p:tgtEl>
                                        <p:attrNameLst>
                                          <p:attrName>style.visibility</p:attrName>
                                        </p:attrNameLst>
                                      </p:cBhvr>
                                      <p:to>
                                        <p:strVal val="visible"/>
                                      </p:to>
                                    </p:set>
                                    <p:anim calcmode="lin" valueType="num">
                                      <p:cBhvr>
                                        <p:cTn id="15" dur="500" fill="hold"/>
                                        <p:tgtEl>
                                          <p:spTgt spid="180"/>
                                        </p:tgtEl>
                                        <p:attrNameLst>
                                          <p:attrName>ppt_w</p:attrName>
                                        </p:attrNameLst>
                                      </p:cBhvr>
                                      <p:tavLst>
                                        <p:tav tm="0">
                                          <p:val>
                                            <p:fltVal val="0"/>
                                          </p:val>
                                        </p:tav>
                                        <p:tav tm="100000">
                                          <p:val>
                                            <p:strVal val="#ppt_w"/>
                                          </p:val>
                                        </p:tav>
                                      </p:tavLst>
                                    </p:anim>
                                    <p:anim calcmode="lin" valueType="num">
                                      <p:cBhvr>
                                        <p:cTn id="16" dur="500" fill="hold"/>
                                        <p:tgtEl>
                                          <p:spTgt spid="180"/>
                                        </p:tgtEl>
                                        <p:attrNameLst>
                                          <p:attrName>ppt_h</p:attrName>
                                        </p:attrNameLst>
                                      </p:cBhvr>
                                      <p:tavLst>
                                        <p:tav tm="0">
                                          <p:val>
                                            <p:fltVal val="0"/>
                                          </p:val>
                                        </p:tav>
                                        <p:tav tm="100000">
                                          <p:val>
                                            <p:strVal val="#ppt_h"/>
                                          </p:val>
                                        </p:tav>
                                      </p:tavLst>
                                    </p:anim>
                                    <p:animEffect transition="in" filter="fade">
                                      <p:cBhvr>
                                        <p:cTn id="17" dur="500"/>
                                        <p:tgtEl>
                                          <p:spTgt spid="18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78"/>
                                        </p:tgtEl>
                                        <p:attrNameLst>
                                          <p:attrName>style.visibility</p:attrName>
                                        </p:attrNameLst>
                                      </p:cBhvr>
                                      <p:to>
                                        <p:strVal val="visible"/>
                                      </p:to>
                                    </p:set>
                                    <p:animEffect transition="in" filter="wipe(up)">
                                      <p:cBhvr>
                                        <p:cTn id="20" dur="500"/>
                                        <p:tgtEl>
                                          <p:spTgt spid="17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84"/>
                                        </p:tgtEl>
                                        <p:attrNameLst>
                                          <p:attrName>style.visibility</p:attrName>
                                        </p:attrNameLst>
                                      </p:cBhvr>
                                      <p:to>
                                        <p:strVal val="visible"/>
                                      </p:to>
                                    </p:set>
                                    <p:animEffect transition="in" filter="wipe(left)">
                                      <p:cBhvr>
                                        <p:cTn id="24" dur="500"/>
                                        <p:tgtEl>
                                          <p:spTgt spid="184"/>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wipe(left)">
                                      <p:cBhvr>
                                        <p:cTn id="28" dur="500"/>
                                        <p:tgtEl>
                                          <p:spTgt spid="181"/>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wipe(left)">
                                      <p:cBhvr>
                                        <p:cTn id="32" dur="500"/>
                                        <p:tgtEl>
                                          <p:spTgt spid="185"/>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wipe(left)">
                                      <p:cBhvr>
                                        <p:cTn id="36" dur="500"/>
                                        <p:tgtEl>
                                          <p:spTgt spid="17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90"/>
                                        </p:tgtEl>
                                        <p:attrNameLst>
                                          <p:attrName>style.visibility</p:attrName>
                                        </p:attrNameLst>
                                      </p:cBhvr>
                                      <p:to>
                                        <p:strVal val="visible"/>
                                      </p:to>
                                    </p:set>
                                    <p:animEffect transition="in" filter="wipe(left)">
                                      <p:cBhvr>
                                        <p:cTn id="39" dur="500"/>
                                        <p:tgtEl>
                                          <p:spTgt spid="190"/>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186"/>
                                        </p:tgtEl>
                                        <p:attrNameLst>
                                          <p:attrName>style.visibility</p:attrName>
                                        </p:attrNameLst>
                                      </p:cBhvr>
                                      <p:to>
                                        <p:strVal val="visible"/>
                                      </p:to>
                                    </p:set>
                                    <p:animEffect transition="in" filter="wipe(left)">
                                      <p:cBhvr>
                                        <p:cTn id="43" dur="500"/>
                                        <p:tgtEl>
                                          <p:spTgt spid="186"/>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189"/>
                                        </p:tgtEl>
                                        <p:attrNameLst>
                                          <p:attrName>style.visibility</p:attrName>
                                        </p:attrNameLst>
                                      </p:cBhvr>
                                      <p:to>
                                        <p:strVal val="visible"/>
                                      </p:to>
                                    </p:set>
                                    <p:animEffect transition="in" filter="wipe(down)">
                                      <p:cBhvr>
                                        <p:cTn id="47" dur="500"/>
                                        <p:tgtEl>
                                          <p:spTgt spid="18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88"/>
                                        </p:tgtEl>
                                        <p:attrNameLst>
                                          <p:attrName>style.visibility</p:attrName>
                                        </p:attrNameLst>
                                      </p:cBhvr>
                                      <p:to>
                                        <p:strVal val="visible"/>
                                      </p:to>
                                    </p:set>
                                    <p:animEffect transition="in" filter="wipe(up)">
                                      <p:cBhvr>
                                        <p:cTn id="50" dur="500"/>
                                        <p:tgtEl>
                                          <p:spTgt spid="18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cBhvr>
                                        <p:cTn id="53" dur="500" fill="hold"/>
                                        <p:tgtEl>
                                          <p:spTgt spid="187"/>
                                        </p:tgtEl>
                                        <p:attrNameLst>
                                          <p:attrName>ppt_w</p:attrName>
                                        </p:attrNameLst>
                                      </p:cBhvr>
                                      <p:tavLst>
                                        <p:tav tm="0">
                                          <p:val>
                                            <p:fltVal val="0"/>
                                          </p:val>
                                        </p:tav>
                                        <p:tav tm="100000">
                                          <p:val>
                                            <p:strVal val="#ppt_w"/>
                                          </p:val>
                                        </p:tav>
                                      </p:tavLst>
                                    </p:anim>
                                    <p:anim calcmode="lin" valueType="num">
                                      <p:cBhvr>
                                        <p:cTn id="54" dur="500" fill="hold"/>
                                        <p:tgtEl>
                                          <p:spTgt spid="187"/>
                                        </p:tgtEl>
                                        <p:attrNameLst>
                                          <p:attrName>ppt_h</p:attrName>
                                        </p:attrNameLst>
                                      </p:cBhvr>
                                      <p:tavLst>
                                        <p:tav tm="0">
                                          <p:val>
                                            <p:fltVal val="0"/>
                                          </p:val>
                                        </p:tav>
                                        <p:tav tm="100000">
                                          <p:val>
                                            <p:strVal val="#ppt_h"/>
                                          </p:val>
                                        </p:tav>
                                      </p:tavLst>
                                    </p:anim>
                                    <p:animEffect transition="in" filter="fade">
                                      <p:cBhvr>
                                        <p:cTn id="55" dur="500"/>
                                        <p:tgtEl>
                                          <p:spTgt spid="187"/>
                                        </p:tgtEl>
                                      </p:cBhvr>
                                    </p:animEffect>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150"/>
                                        </p:tgtEl>
                                        <p:attrNameLst>
                                          <p:attrName>style.visibility</p:attrName>
                                        </p:attrNameLst>
                                      </p:cBhvr>
                                      <p:to>
                                        <p:strVal val="visible"/>
                                      </p:to>
                                    </p:set>
                                    <p:animEffect transition="in" filter="wipe(left)">
                                      <p:cBhvr>
                                        <p:cTn id="59" dur="500"/>
                                        <p:tgtEl>
                                          <p:spTgt spid="150"/>
                                        </p:tgtEl>
                                      </p:cBhvr>
                                    </p:animEffect>
                                  </p:childTnLst>
                                </p:cTn>
                              </p:par>
                            </p:childTnLst>
                          </p:cTn>
                        </p:par>
                        <p:par>
                          <p:cTn id="60" fill="hold">
                            <p:stCondLst>
                              <p:cond delay="4000"/>
                            </p:stCondLst>
                            <p:childTnLst>
                              <p:par>
                                <p:cTn id="61" presetID="22" presetClass="entr" presetSubtype="8" fill="hold" grpId="0" nodeType="afterEffect">
                                  <p:stCondLst>
                                    <p:cond delay="0"/>
                                  </p:stCondLst>
                                  <p:childTnLst>
                                    <p:set>
                                      <p:cBhvr>
                                        <p:cTn id="62" dur="1" fill="hold">
                                          <p:stCondLst>
                                            <p:cond delay="0"/>
                                          </p:stCondLst>
                                        </p:cTn>
                                        <p:tgtEl>
                                          <p:spTgt spid="191"/>
                                        </p:tgtEl>
                                        <p:attrNameLst>
                                          <p:attrName>style.visibility</p:attrName>
                                        </p:attrNameLst>
                                      </p:cBhvr>
                                      <p:to>
                                        <p:strVal val="visible"/>
                                      </p:to>
                                    </p:set>
                                    <p:animEffect transition="in" filter="wipe(left)">
                                      <p:cBhvr>
                                        <p:cTn id="63" dur="500"/>
                                        <p:tgtEl>
                                          <p:spTgt spid="191"/>
                                        </p:tgtEl>
                                      </p:cBhvr>
                                    </p:animEffect>
                                  </p:childTnLst>
                                </p:cTn>
                              </p:par>
                            </p:childTnLst>
                          </p:cTn>
                        </p:par>
                        <p:par>
                          <p:cTn id="64" fill="hold">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animEffect transition="in" filter="wipe(left)">
                                      <p:cBhvr>
                                        <p:cTn id="67" dur="500"/>
                                        <p:tgtEl>
                                          <p:spTgt spid="198"/>
                                        </p:tgtEl>
                                      </p:cBhvr>
                                    </p:animEffect>
                                  </p:childTnLst>
                                </p:cTn>
                              </p:par>
                            </p:childTnLst>
                          </p:cTn>
                        </p:par>
                        <p:par>
                          <p:cTn id="68" fill="hold">
                            <p:stCondLst>
                              <p:cond delay="5000"/>
                            </p:stCondLst>
                            <p:childTnLst>
                              <p:par>
                                <p:cTn id="69" presetID="22" presetClass="entr" presetSubtype="8" fill="hold" grpId="0" nodeType="afterEffect">
                                  <p:stCondLst>
                                    <p:cond delay="0"/>
                                  </p:stCondLst>
                                  <p:childTnLst>
                                    <p:set>
                                      <p:cBhvr>
                                        <p:cTn id="70" dur="1" fill="hold">
                                          <p:stCondLst>
                                            <p:cond delay="0"/>
                                          </p:stCondLst>
                                        </p:cTn>
                                        <p:tgtEl>
                                          <p:spTgt spid="192"/>
                                        </p:tgtEl>
                                        <p:attrNameLst>
                                          <p:attrName>style.visibility</p:attrName>
                                        </p:attrNameLst>
                                      </p:cBhvr>
                                      <p:to>
                                        <p:strVal val="visible"/>
                                      </p:to>
                                    </p:set>
                                    <p:animEffect transition="in" filter="wipe(left)">
                                      <p:cBhvr>
                                        <p:cTn id="71" dur="500"/>
                                        <p:tgtEl>
                                          <p:spTgt spid="192"/>
                                        </p:tgtEl>
                                      </p:cBhvr>
                                    </p:animEffect>
                                  </p:childTnLst>
                                </p:cTn>
                              </p:par>
                              <p:par>
                                <p:cTn id="72" presetID="22" presetClass="entr" presetSubtype="8" fill="hold" grpId="0" nodeType="withEffect">
                                  <p:stCondLst>
                                    <p:cond delay="200"/>
                                  </p:stCondLst>
                                  <p:childTnLst>
                                    <p:set>
                                      <p:cBhvr>
                                        <p:cTn id="73" dur="1" fill="hold">
                                          <p:stCondLst>
                                            <p:cond delay="0"/>
                                          </p:stCondLst>
                                        </p:cTn>
                                        <p:tgtEl>
                                          <p:spTgt spid="151"/>
                                        </p:tgtEl>
                                        <p:attrNameLst>
                                          <p:attrName>style.visibility</p:attrName>
                                        </p:attrNameLst>
                                      </p:cBhvr>
                                      <p:to>
                                        <p:strVal val="visible"/>
                                      </p:to>
                                    </p:set>
                                    <p:animEffect transition="in" filter="wipe(left)">
                                      <p:cBhvr>
                                        <p:cTn id="74" dur="500"/>
                                        <p:tgtEl>
                                          <p:spTgt spid="151"/>
                                        </p:tgtEl>
                                      </p:cBhvr>
                                    </p:animEffect>
                                  </p:childTnLst>
                                </p:cTn>
                              </p:par>
                              <p:par>
                                <p:cTn id="75" presetID="22" presetClass="entr" presetSubtype="2" fill="hold" grpId="0" nodeType="withEffect">
                                  <p:stCondLst>
                                    <p:cond delay="500"/>
                                  </p:stCondLst>
                                  <p:childTnLst>
                                    <p:set>
                                      <p:cBhvr>
                                        <p:cTn id="76" dur="1" fill="hold">
                                          <p:stCondLst>
                                            <p:cond delay="0"/>
                                          </p:stCondLst>
                                        </p:cTn>
                                        <p:tgtEl>
                                          <p:spTgt spid="183"/>
                                        </p:tgtEl>
                                        <p:attrNameLst>
                                          <p:attrName>style.visibility</p:attrName>
                                        </p:attrNameLst>
                                      </p:cBhvr>
                                      <p:to>
                                        <p:strVal val="visible"/>
                                      </p:to>
                                    </p:set>
                                    <p:animEffect transition="in" filter="wipe(right)">
                                      <p:cBhvr>
                                        <p:cTn id="77" dur="500"/>
                                        <p:tgtEl>
                                          <p:spTgt spid="183"/>
                                        </p:tgtEl>
                                      </p:cBhvr>
                                    </p:animEffect>
                                  </p:childTnLst>
                                </p:cTn>
                              </p:par>
                            </p:childTnLst>
                          </p:cTn>
                        </p:par>
                        <p:par>
                          <p:cTn id="78" fill="hold">
                            <p:stCondLst>
                              <p:cond delay="5500"/>
                            </p:stCondLst>
                            <p:childTnLst>
                              <p:par>
                                <p:cTn id="79" presetID="22" presetClass="entr" presetSubtype="8" fill="hold" grpId="0" nodeType="afterEffect">
                                  <p:stCondLst>
                                    <p:cond delay="0"/>
                                  </p:stCondLst>
                                  <p:childTnLst>
                                    <p:set>
                                      <p:cBhvr>
                                        <p:cTn id="80" dur="1" fill="hold">
                                          <p:stCondLst>
                                            <p:cond delay="0"/>
                                          </p:stCondLst>
                                        </p:cTn>
                                        <p:tgtEl>
                                          <p:spTgt spid="193"/>
                                        </p:tgtEl>
                                        <p:attrNameLst>
                                          <p:attrName>style.visibility</p:attrName>
                                        </p:attrNameLst>
                                      </p:cBhvr>
                                      <p:to>
                                        <p:strVal val="visible"/>
                                      </p:to>
                                    </p:set>
                                    <p:animEffect transition="in" filter="wipe(left)">
                                      <p:cBhvr>
                                        <p:cTn id="81" dur="500"/>
                                        <p:tgtEl>
                                          <p:spTgt spid="193"/>
                                        </p:tgtEl>
                                      </p:cBhvr>
                                    </p:animEffect>
                                  </p:childTnLst>
                                </p:cTn>
                              </p:par>
                            </p:childTnLst>
                          </p:cTn>
                        </p:par>
                        <p:par>
                          <p:cTn id="82" fill="hold">
                            <p:stCondLst>
                              <p:cond delay="6000"/>
                            </p:stCondLst>
                            <p:childTnLst>
                              <p:par>
                                <p:cTn id="83" presetID="22" presetClass="entr" presetSubtype="8" fill="hold" grpId="0" nodeType="afterEffect">
                                  <p:stCondLst>
                                    <p:cond delay="0"/>
                                  </p:stCondLst>
                                  <p:childTnLst>
                                    <p:set>
                                      <p:cBhvr>
                                        <p:cTn id="84" dur="1" fill="hold">
                                          <p:stCondLst>
                                            <p:cond delay="0"/>
                                          </p:stCondLst>
                                        </p:cTn>
                                        <p:tgtEl>
                                          <p:spTgt spid="182"/>
                                        </p:tgtEl>
                                        <p:attrNameLst>
                                          <p:attrName>style.visibility</p:attrName>
                                        </p:attrNameLst>
                                      </p:cBhvr>
                                      <p:to>
                                        <p:strVal val="visible"/>
                                      </p:to>
                                    </p:set>
                                    <p:animEffect transition="in" filter="wipe(left)">
                                      <p:cBhvr>
                                        <p:cTn id="85" dur="500"/>
                                        <p:tgtEl>
                                          <p:spTgt spid="182"/>
                                        </p:tgtEl>
                                      </p:cBhvr>
                                    </p:animEffect>
                                  </p:childTnLst>
                                </p:cTn>
                              </p:par>
                            </p:childTnLst>
                          </p:cTn>
                        </p:par>
                        <p:par>
                          <p:cTn id="86" fill="hold">
                            <p:stCondLst>
                              <p:cond delay="6500"/>
                            </p:stCondLst>
                            <p:childTnLst>
                              <p:par>
                                <p:cTn id="87" presetID="22" presetClass="entr" presetSubtype="8" fill="hold" nodeType="afterEffect">
                                  <p:stCondLst>
                                    <p:cond delay="0"/>
                                  </p:stCondLst>
                                  <p:childTnLst>
                                    <p:set>
                                      <p:cBhvr>
                                        <p:cTn id="88" dur="1" fill="hold">
                                          <p:stCondLst>
                                            <p:cond delay="0"/>
                                          </p:stCondLst>
                                        </p:cTn>
                                        <p:tgtEl>
                                          <p:spTgt spid="153"/>
                                        </p:tgtEl>
                                        <p:attrNameLst>
                                          <p:attrName>style.visibility</p:attrName>
                                        </p:attrNameLst>
                                      </p:cBhvr>
                                      <p:to>
                                        <p:strVal val="visible"/>
                                      </p:to>
                                    </p:set>
                                    <p:animEffect transition="in" filter="wipe(left)">
                                      <p:cBhvr>
                                        <p:cTn id="89" dur="500"/>
                                        <p:tgtEl>
                                          <p:spTgt spid="153"/>
                                        </p:tgtEl>
                                      </p:cBhvr>
                                    </p:animEffect>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196"/>
                                        </p:tgtEl>
                                        <p:attrNameLst>
                                          <p:attrName>style.visibility</p:attrName>
                                        </p:attrNameLst>
                                      </p:cBhvr>
                                      <p:to>
                                        <p:strVal val="visible"/>
                                      </p:to>
                                    </p:set>
                                    <p:animEffect transition="in" filter="wipe(left)">
                                      <p:cBhvr>
                                        <p:cTn id="93" dur="500"/>
                                        <p:tgtEl>
                                          <p:spTgt spid="196"/>
                                        </p:tgtEl>
                                      </p:cBhvr>
                                    </p:animEffect>
                                  </p:childTnLst>
                                </p:cTn>
                              </p:par>
                              <p:par>
                                <p:cTn id="94" presetID="22" presetClass="entr" presetSubtype="8" fill="hold" grpId="0" nodeType="withEffect">
                                  <p:stCondLst>
                                    <p:cond delay="200"/>
                                  </p:stCondLst>
                                  <p:childTnLst>
                                    <p:set>
                                      <p:cBhvr>
                                        <p:cTn id="95" dur="1" fill="hold">
                                          <p:stCondLst>
                                            <p:cond delay="0"/>
                                          </p:stCondLst>
                                        </p:cTn>
                                        <p:tgtEl>
                                          <p:spTgt spid="152"/>
                                        </p:tgtEl>
                                        <p:attrNameLst>
                                          <p:attrName>style.visibility</p:attrName>
                                        </p:attrNameLst>
                                      </p:cBhvr>
                                      <p:to>
                                        <p:strVal val="visible"/>
                                      </p:to>
                                    </p:set>
                                    <p:animEffect transition="in" filter="wipe(left)">
                                      <p:cBhvr>
                                        <p:cTn id="96" dur="500"/>
                                        <p:tgtEl>
                                          <p:spTgt spid="152"/>
                                        </p:tgtEl>
                                      </p:cBhvr>
                                    </p:animEffect>
                                  </p:childTnLst>
                                </p:cTn>
                              </p:par>
                              <p:par>
                                <p:cTn id="97" presetID="22" presetClass="entr" presetSubtype="2" fill="hold" grpId="0" nodeType="withEffect">
                                  <p:stCondLst>
                                    <p:cond delay="500"/>
                                  </p:stCondLst>
                                  <p:childTnLst>
                                    <p:set>
                                      <p:cBhvr>
                                        <p:cTn id="98" dur="1" fill="hold">
                                          <p:stCondLst>
                                            <p:cond delay="0"/>
                                          </p:stCondLst>
                                        </p:cTn>
                                        <p:tgtEl>
                                          <p:spTgt spid="194"/>
                                        </p:tgtEl>
                                        <p:attrNameLst>
                                          <p:attrName>style.visibility</p:attrName>
                                        </p:attrNameLst>
                                      </p:cBhvr>
                                      <p:to>
                                        <p:strVal val="visible"/>
                                      </p:to>
                                    </p:set>
                                    <p:animEffect transition="in" filter="wipe(right)">
                                      <p:cBhvr>
                                        <p:cTn id="99" dur="500"/>
                                        <p:tgtEl>
                                          <p:spTgt spid="194"/>
                                        </p:tgtEl>
                                      </p:cBhvr>
                                    </p:animEffect>
                                  </p:childTnLst>
                                </p:cTn>
                              </p:par>
                            </p:childTnLst>
                          </p:cTn>
                        </p:par>
                        <p:par>
                          <p:cTn id="100" fill="hold">
                            <p:stCondLst>
                              <p:cond delay="7500"/>
                            </p:stCondLst>
                            <p:childTnLst>
                              <p:par>
                                <p:cTn id="101" presetID="22" presetClass="entr" presetSubtype="8" fill="hold" nodeType="after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wipe(left)">
                                      <p:cBhvr>
                                        <p:cTn id="103" dur="500"/>
                                        <p:tgtEl>
                                          <p:spTgt spid="160"/>
                                        </p:tgtEl>
                                      </p:cBhvr>
                                    </p:animEffect>
                                  </p:childTnLst>
                                </p:cTn>
                              </p:par>
                            </p:childTnLst>
                          </p:cTn>
                        </p:par>
                        <p:par>
                          <p:cTn id="104" fill="hold">
                            <p:stCondLst>
                              <p:cond delay="8000"/>
                            </p:stCondLst>
                            <p:childTnLst>
                              <p:par>
                                <p:cTn id="105" presetID="22" presetClass="entr" presetSubtype="8" fill="hold" grpId="0" nodeType="afterEffect">
                                  <p:stCondLst>
                                    <p:cond delay="0"/>
                                  </p:stCondLst>
                                  <p:childTnLst>
                                    <p:set>
                                      <p:cBhvr>
                                        <p:cTn id="106" dur="1" fill="hold">
                                          <p:stCondLst>
                                            <p:cond delay="0"/>
                                          </p:stCondLst>
                                        </p:cTn>
                                        <p:tgtEl>
                                          <p:spTgt spid="197"/>
                                        </p:tgtEl>
                                        <p:attrNameLst>
                                          <p:attrName>style.visibility</p:attrName>
                                        </p:attrNameLst>
                                      </p:cBhvr>
                                      <p:to>
                                        <p:strVal val="visible"/>
                                      </p:to>
                                    </p:set>
                                    <p:animEffect transition="in" filter="wipe(left)">
                                      <p:cBhvr>
                                        <p:cTn id="107" dur="500"/>
                                        <p:tgtEl>
                                          <p:spTgt spid="197"/>
                                        </p:tgtEl>
                                      </p:cBhvr>
                                    </p:animEffect>
                                  </p:childTnLst>
                                </p:cTn>
                              </p:par>
                            </p:childTnLst>
                          </p:cTn>
                        </p:par>
                        <p:par>
                          <p:cTn id="108" fill="hold">
                            <p:stCondLst>
                              <p:cond delay="8500"/>
                            </p:stCondLst>
                            <p:childTnLst>
                              <p:par>
                                <p:cTn id="109" presetID="22" presetClass="entr" presetSubtype="2" fill="hold" grpId="0" nodeType="afterEffect">
                                  <p:stCondLst>
                                    <p:cond delay="0"/>
                                  </p:stCondLst>
                                  <p:childTnLst>
                                    <p:set>
                                      <p:cBhvr>
                                        <p:cTn id="110" dur="1" fill="hold">
                                          <p:stCondLst>
                                            <p:cond delay="0"/>
                                          </p:stCondLst>
                                        </p:cTn>
                                        <p:tgtEl>
                                          <p:spTgt spid="195"/>
                                        </p:tgtEl>
                                        <p:attrNameLst>
                                          <p:attrName>style.visibility</p:attrName>
                                        </p:attrNameLst>
                                      </p:cBhvr>
                                      <p:to>
                                        <p:strVal val="visible"/>
                                      </p:to>
                                    </p:set>
                                    <p:animEffect transition="in" filter="wipe(right)">
                                      <p:cBhvr>
                                        <p:cTn id="111" dur="500"/>
                                        <p:tgtEl>
                                          <p:spTgt spid="195"/>
                                        </p:tgtEl>
                                      </p:cBhvr>
                                    </p:animEffect>
                                  </p:childTnLst>
                                </p:cTn>
                              </p:par>
                            </p:childTnLst>
                          </p:cTn>
                        </p:par>
                        <p:par>
                          <p:cTn id="112" fill="hold">
                            <p:stCondLst>
                              <p:cond delay="9000"/>
                            </p:stCondLst>
                            <p:childTnLst>
                              <p:par>
                                <p:cTn id="113" presetID="22" presetClass="entr" presetSubtype="8" fill="hold" nodeType="afterEffect">
                                  <p:stCondLst>
                                    <p:cond delay="0"/>
                                  </p:stCondLst>
                                  <p:childTnLst>
                                    <p:set>
                                      <p:cBhvr>
                                        <p:cTn id="114" dur="1" fill="hold">
                                          <p:stCondLst>
                                            <p:cond delay="0"/>
                                          </p:stCondLst>
                                        </p:cTn>
                                        <p:tgtEl>
                                          <p:spTgt spid="168"/>
                                        </p:tgtEl>
                                        <p:attrNameLst>
                                          <p:attrName>style.visibility</p:attrName>
                                        </p:attrNameLst>
                                      </p:cBhvr>
                                      <p:to>
                                        <p:strVal val="visible"/>
                                      </p:to>
                                    </p:set>
                                    <p:animEffect transition="in" filter="wipe(left)">
                                      <p:cBhvr>
                                        <p:cTn id="115" dur="500"/>
                                        <p:tgtEl>
                                          <p:spTgt spid="168"/>
                                        </p:tgtEl>
                                      </p:cBhvr>
                                    </p:animEffect>
                                  </p:childTnLst>
                                </p:cTn>
                              </p:par>
                            </p:childTnLst>
                          </p:cTn>
                        </p:par>
                        <p:par>
                          <p:cTn id="116" fill="hold">
                            <p:stCondLst>
                              <p:cond delay="9500"/>
                            </p:stCondLst>
                            <p:childTnLst>
                              <p:par>
                                <p:cTn id="117" presetID="9" presetClass="entr" presetSubtype="0" fill="hold" nodeType="afterEffect">
                                  <p:stCondLst>
                                    <p:cond delay="0"/>
                                  </p:stCondLst>
                                  <p:childTnLst>
                                    <p:set>
                                      <p:cBhvr>
                                        <p:cTn id="118" dur="1" fill="hold">
                                          <p:stCondLst>
                                            <p:cond delay="0"/>
                                          </p:stCondLst>
                                        </p:cTn>
                                        <p:tgtEl>
                                          <p:spTgt spid="199"/>
                                        </p:tgtEl>
                                        <p:attrNameLst>
                                          <p:attrName>style.visibility</p:attrName>
                                        </p:attrNameLst>
                                      </p:cBhvr>
                                      <p:to>
                                        <p:strVal val="visible"/>
                                      </p:to>
                                    </p:set>
                                    <p:animEffect transition="in" filter="dissolve">
                                      <p:cBhvr>
                                        <p:cTn id="119" dur="500"/>
                                        <p:tgtEl>
                                          <p:spTgt spid="19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wipe(left)">
                                      <p:cBhvr>
                                        <p:cTn id="1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76" grpId="0"/>
      <p:bldP spid="177" grpId="0" animBg="1"/>
      <p:bldP spid="178" grpId="0" animBg="1"/>
      <p:bldP spid="179" grpId="0"/>
      <p:bldP spid="180" grpId="0"/>
      <p:bldP spid="181" grpId="0" animBg="1"/>
      <p:bldP spid="182" grpId="0" animBg="1"/>
      <p:bldP spid="183" grpId="0" animBg="1"/>
      <p:bldP spid="184" grpId="0" animBg="1"/>
      <p:bldP spid="185" grpId="0" animBg="1"/>
      <p:bldP spid="186" grpId="0" animBg="1"/>
      <p:bldP spid="187" grpId="0"/>
      <p:bldP spid="188" grpId="0" animBg="1"/>
      <p:bldP spid="189" grpId="0" animBg="1"/>
      <p:bldP spid="190" grpId="0"/>
      <p:bldP spid="191" grpId="0" animBg="1"/>
      <p:bldP spid="192" grpId="0" animBg="1"/>
      <p:bldP spid="193" grpId="0"/>
      <p:bldP spid="194" grpId="0" animBg="1"/>
      <p:bldP spid="195" grpId="0" animBg="1"/>
      <p:bldP spid="196" grpId="0" animBg="1"/>
      <p:bldP spid="197" grpId="0" animBg="1"/>
      <p:bldP spid="19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430213" y="0"/>
            <a:ext cx="6521115" cy="1428589"/>
            <a:chOff x="551030" y="-368704"/>
            <a:chExt cx="6521115" cy="1428589"/>
          </a:xfrm>
        </p:grpSpPr>
        <p:grpSp>
          <p:nvGrpSpPr>
            <p:cNvPr id="51" name="组合 50"/>
            <p:cNvGrpSpPr/>
            <p:nvPr/>
          </p:nvGrpSpPr>
          <p:grpSpPr>
            <a:xfrm>
              <a:off x="1201631" y="303925"/>
              <a:ext cx="5870514" cy="687997"/>
              <a:chOff x="1839058" y="967769"/>
              <a:chExt cx="5870514" cy="687997"/>
            </a:xfrm>
          </p:grpSpPr>
          <p:sp>
            <p:nvSpPr>
              <p:cNvPr id="53" name="矩形: 圆角 52"/>
              <p:cNvSpPr/>
              <p:nvPr/>
            </p:nvSpPr>
            <p:spPr>
              <a:xfrm>
                <a:off x="1839058" y="967769"/>
                <a:ext cx="54275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8" name="文本框 57"/>
              <p:cNvSpPr txBox="1"/>
              <p:nvPr/>
            </p:nvSpPr>
            <p:spPr>
              <a:xfrm>
                <a:off x="2786093" y="1009435"/>
                <a:ext cx="492347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流水线技术工作原理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2" name="图片 51"/>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2" name="组合 71"/>
          <p:cNvGrpSpPr/>
          <p:nvPr/>
        </p:nvGrpSpPr>
        <p:grpSpPr>
          <a:xfrm>
            <a:off x="629529" y="1952781"/>
            <a:ext cx="7278338" cy="476221"/>
            <a:chOff x="1403750" y="3593123"/>
            <a:chExt cx="7278338" cy="476221"/>
          </a:xfrm>
        </p:grpSpPr>
        <p:grpSp>
          <p:nvGrpSpPr>
            <p:cNvPr id="73" name="组合 72"/>
            <p:cNvGrpSpPr/>
            <p:nvPr/>
          </p:nvGrpSpPr>
          <p:grpSpPr>
            <a:xfrm>
              <a:off x="1403750" y="3593123"/>
              <a:ext cx="490436" cy="476221"/>
              <a:chOff x="1403750" y="3593123"/>
              <a:chExt cx="808892" cy="785446"/>
            </a:xfrm>
          </p:grpSpPr>
          <p:sp>
            <p:nvSpPr>
              <p:cNvPr id="75" name="对话气泡: 椭圆形 7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4" name="Text Box 79"/>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需要扩大分组序号范围</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用</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位进行序号编码</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7" name="组合 76"/>
          <p:cNvGrpSpPr/>
          <p:nvPr/>
        </p:nvGrpSpPr>
        <p:grpSpPr>
          <a:xfrm>
            <a:off x="629529" y="2633206"/>
            <a:ext cx="8272424" cy="498598"/>
            <a:chOff x="1403750" y="3593123"/>
            <a:chExt cx="8111194" cy="498598"/>
          </a:xfrm>
        </p:grpSpPr>
        <p:grpSp>
          <p:nvGrpSpPr>
            <p:cNvPr id="78" name="组合 77"/>
            <p:cNvGrpSpPr/>
            <p:nvPr/>
          </p:nvGrpSpPr>
          <p:grpSpPr>
            <a:xfrm>
              <a:off x="1403750" y="3593123"/>
              <a:ext cx="490436" cy="476221"/>
              <a:chOff x="1403750" y="3593123"/>
              <a:chExt cx="808892" cy="785446"/>
            </a:xfrm>
          </p:grpSpPr>
          <p:sp>
            <p:nvSpPr>
              <p:cNvPr id="89" name="对话气泡: 椭圆形 8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p:cNvSpPr txBox="1">
              <a:spLocks noChangeArrowheads="1"/>
            </p:cNvSpPr>
            <p:nvPr/>
          </p:nvSpPr>
          <p:spPr bwMode="auto">
            <a:xfrm>
              <a:off x="1985931" y="3593123"/>
              <a:ext cx="7529013"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需要扩大发送方乃至接收方的缓冲区大小</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窗口</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1256852" y="3823674"/>
            <a:ext cx="7235136" cy="2010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020522" y="2142499"/>
            <a:ext cx="11171478" cy="1200150"/>
            <a:chOff x="1724819" y="2533650"/>
            <a:chExt cx="5704681" cy="1200150"/>
          </a:xfrm>
        </p:grpSpPr>
        <p:sp>
          <p:nvSpPr>
            <p:cNvPr id="25" name="矩形: 圆角 24"/>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973912" y="2896009"/>
              <a:ext cx="4863552"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问题：当流水线技术中丢失一个分组后，如何进行重传？</a:t>
              </a:r>
              <a:endParaRPr lang="zh-CN" altLang="en-US" sz="3000" dirty="0">
                <a:latin typeface="思源黑体 CN Medium" panose="020B0600000000000000" pitchFamily="34" charset="-122"/>
                <a:ea typeface="思源黑体 CN Medium" panose="020B0600000000000000" pitchFamily="34" charset="-122"/>
              </a:endParaRPr>
            </a:p>
          </p:txBody>
        </p:sp>
        <p:sp>
          <p:nvSpPr>
            <p:cNvPr id="27" name="矩形: 圆角 26"/>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650" y="1304933"/>
            <a:ext cx="2341562" cy="2341562"/>
          </a:xfrm>
          <a:prstGeom prst="rect">
            <a:avLst/>
          </a:prstGeom>
        </p:spPr>
      </p:pic>
      <p:grpSp>
        <p:nvGrpSpPr>
          <p:cNvPr id="29" name="组合 28"/>
          <p:cNvGrpSpPr/>
          <p:nvPr/>
        </p:nvGrpSpPr>
        <p:grpSpPr>
          <a:xfrm>
            <a:off x="1161161" y="4238953"/>
            <a:ext cx="7278338" cy="476221"/>
            <a:chOff x="1403750" y="3593123"/>
            <a:chExt cx="7278338" cy="476221"/>
          </a:xfrm>
        </p:grpSpPr>
        <p:grpSp>
          <p:nvGrpSpPr>
            <p:cNvPr id="30" name="组合 29"/>
            <p:cNvGrpSpPr/>
            <p:nvPr/>
          </p:nvGrpSpPr>
          <p:grpSpPr>
            <a:xfrm>
              <a:off x="1403750" y="3593123"/>
              <a:ext cx="490436" cy="476221"/>
              <a:chOff x="1403750" y="3593123"/>
              <a:chExt cx="808892" cy="785446"/>
            </a:xfrm>
          </p:grpSpPr>
          <p:sp>
            <p:nvSpPr>
              <p:cNvPr id="32" name="对话气泡: 椭圆形 3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1" name="Text Box 79"/>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Go-Back-N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）协议：其后分组全部重传</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4" name="组合 33"/>
          <p:cNvGrpSpPr/>
          <p:nvPr/>
        </p:nvGrpSpPr>
        <p:grpSpPr>
          <a:xfrm>
            <a:off x="1161161" y="4919378"/>
            <a:ext cx="6990471" cy="476221"/>
            <a:chOff x="1403750" y="3593123"/>
            <a:chExt cx="6990471" cy="476221"/>
          </a:xfrm>
        </p:grpSpPr>
        <p:grpSp>
          <p:nvGrpSpPr>
            <p:cNvPr id="35" name="组合 34"/>
            <p:cNvGrpSpPr/>
            <p:nvPr/>
          </p:nvGrpSpPr>
          <p:grpSpPr>
            <a:xfrm>
              <a:off x="1403750" y="3593123"/>
              <a:ext cx="490436" cy="476221"/>
              <a:chOff x="1403750" y="3593123"/>
              <a:chExt cx="808892" cy="785446"/>
            </a:xfrm>
          </p:grpSpPr>
          <p:sp>
            <p:nvSpPr>
              <p:cNvPr id="37" name="对话气泡: 椭圆形 3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p:cNvSpPr txBox="1">
              <a:spLocks noChangeArrowheads="1"/>
            </p:cNvSpPr>
            <p:nvPr/>
          </p:nvSpPr>
          <p:spPr bwMode="auto">
            <a:xfrm>
              <a:off x="1985931" y="3593123"/>
              <a:ext cx="640829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选择重传（</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）协议：仅重传该分组</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12" presetClass="entr" presetSubtype="8"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926084" cy="1428589"/>
            <a:chOff x="551030" y="-368704"/>
            <a:chExt cx="6926084" cy="1428589"/>
          </a:xfrm>
        </p:grpSpPr>
        <p:grpSp>
          <p:nvGrpSpPr>
            <p:cNvPr id="29" name="组合 28"/>
            <p:cNvGrpSpPr/>
            <p:nvPr/>
          </p:nvGrpSpPr>
          <p:grpSpPr>
            <a:xfrm>
              <a:off x="1201631" y="303925"/>
              <a:ext cx="6275483" cy="687997"/>
              <a:chOff x="1839058" y="967769"/>
              <a:chExt cx="6275483" cy="687997"/>
            </a:xfrm>
          </p:grpSpPr>
          <p:sp>
            <p:nvSpPr>
              <p:cNvPr id="31" name="矩形: 圆角 30"/>
              <p:cNvSpPr/>
              <p:nvPr/>
            </p:nvSpPr>
            <p:spPr>
              <a:xfrm>
                <a:off x="1839058" y="967769"/>
                <a:ext cx="62754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15444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上例中的几种特殊场景</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6" name="组合 65"/>
          <p:cNvGrpSpPr/>
          <p:nvPr/>
        </p:nvGrpSpPr>
        <p:grpSpPr>
          <a:xfrm>
            <a:off x="629529" y="1502655"/>
            <a:ext cx="7237214" cy="478144"/>
            <a:chOff x="1403750" y="3593123"/>
            <a:chExt cx="7237214" cy="478144"/>
          </a:xfrm>
        </p:grpSpPr>
        <p:grpSp>
          <p:nvGrpSpPr>
            <p:cNvPr id="67" name="组合 66"/>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张三和李四生病了，无法工作，换成张五和李六</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71" name="组合 70"/>
          <p:cNvGrpSpPr/>
          <p:nvPr/>
        </p:nvGrpSpPr>
        <p:grpSpPr>
          <a:xfrm>
            <a:off x="1433140" y="2341214"/>
            <a:ext cx="5807561" cy="781444"/>
            <a:chOff x="5628271" y="3990399"/>
            <a:chExt cx="2313531" cy="521646"/>
          </a:xfrm>
        </p:grpSpPr>
        <p:sp>
          <p:nvSpPr>
            <p:cNvPr id="72" name="Rectangle 11"/>
            <p:cNvSpPr>
              <a:spLocks noChangeArrowheads="1"/>
            </p:cNvSpPr>
            <p:nvPr/>
          </p:nvSpPr>
          <p:spPr bwMode="auto">
            <a:xfrm>
              <a:off x="5628271" y="3990399"/>
              <a:ext cx="2290261" cy="43180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73" name="矩形 72"/>
            <p:cNvSpPr/>
            <p:nvPr/>
          </p:nvSpPr>
          <p:spPr>
            <a:xfrm>
              <a:off x="5651541" y="4050380"/>
              <a:ext cx="2290261" cy="461665"/>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不同的运输层协议可能提供不一样的服务</a:t>
              </a:r>
              <a:endPar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grpSp>
        <p:nvGrpSpPr>
          <p:cNvPr id="74" name="组合 73"/>
          <p:cNvGrpSpPr/>
          <p:nvPr/>
        </p:nvGrpSpPr>
        <p:grpSpPr>
          <a:xfrm>
            <a:off x="629529" y="3147086"/>
            <a:ext cx="7237214" cy="478144"/>
            <a:chOff x="1403750" y="3593123"/>
            <a:chExt cx="7237214" cy="478144"/>
          </a:xfrm>
        </p:grpSpPr>
        <p:grpSp>
          <p:nvGrpSpPr>
            <p:cNvPr id="75" name="组合 74"/>
            <p:cNvGrpSpPr/>
            <p:nvPr/>
          </p:nvGrpSpPr>
          <p:grpSpPr>
            <a:xfrm>
              <a:off x="1403750" y="3593123"/>
              <a:ext cx="490436" cy="476221"/>
              <a:chOff x="1403750" y="3593123"/>
              <a:chExt cx="808892" cy="785446"/>
            </a:xfrm>
          </p:grpSpPr>
          <p:sp>
            <p:nvSpPr>
              <p:cNvPr id="77" name="对话气泡: 椭圆形 7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邮局不承诺信件送抵的最长时间</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9" name="组合 78"/>
          <p:cNvGrpSpPr/>
          <p:nvPr/>
        </p:nvGrpSpPr>
        <p:grpSpPr>
          <a:xfrm>
            <a:off x="1273120" y="3726083"/>
            <a:ext cx="9277063" cy="880648"/>
            <a:chOff x="5628271" y="3990399"/>
            <a:chExt cx="2330427" cy="1013605"/>
          </a:xfrm>
        </p:grpSpPr>
        <p:sp>
          <p:nvSpPr>
            <p:cNvPr id="80"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1" name="矩形 80"/>
            <p:cNvSpPr/>
            <p:nvPr/>
          </p:nvSpPr>
          <p:spPr>
            <a:xfrm>
              <a:off x="5668437" y="4173007"/>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运输层协议能够提供的服务受到底层网络协议的服务模型的限制</a:t>
              </a:r>
              <a:endPar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grpSp>
        <p:nvGrpSpPr>
          <p:cNvPr id="52" name="组合 51"/>
          <p:cNvGrpSpPr/>
          <p:nvPr/>
        </p:nvGrpSpPr>
        <p:grpSpPr>
          <a:xfrm>
            <a:off x="526024" y="4859690"/>
            <a:ext cx="9880934" cy="876330"/>
            <a:chOff x="1403750" y="3593123"/>
            <a:chExt cx="9880934" cy="876330"/>
          </a:xfrm>
        </p:grpSpPr>
        <p:grpSp>
          <p:nvGrpSpPr>
            <p:cNvPr id="53" name="组合 52"/>
            <p:cNvGrpSpPr/>
            <p:nvPr/>
          </p:nvGrpSpPr>
          <p:grpSpPr>
            <a:xfrm>
              <a:off x="1403750" y="3593123"/>
              <a:ext cx="490436" cy="476221"/>
              <a:chOff x="1403750" y="3593123"/>
              <a:chExt cx="808892" cy="785446"/>
            </a:xfrm>
          </p:grpSpPr>
          <p:sp>
            <p:nvSpPr>
              <p:cNvPr id="55" name="对话气泡: 椭圆形 5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4" name="Text Box 79"/>
            <p:cNvSpPr txBox="1">
              <a:spLocks noChangeArrowheads="1"/>
            </p:cNvSpPr>
            <p:nvPr/>
          </p:nvSpPr>
          <p:spPr bwMode="auto">
            <a:xfrm>
              <a:off x="1985932" y="3593123"/>
              <a:ext cx="9298752"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邮局不承诺平信一定安全可靠的送达，可能在路上丢失，但张三、李四可在较长时间内没有受到对方的回信时，再次誊写信件，寄出</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7" name="组合 56"/>
          <p:cNvGrpSpPr/>
          <p:nvPr/>
        </p:nvGrpSpPr>
        <p:grpSpPr>
          <a:xfrm>
            <a:off x="1016675" y="5822865"/>
            <a:ext cx="8166132" cy="665209"/>
            <a:chOff x="5628271" y="3990399"/>
            <a:chExt cx="2321003" cy="890863"/>
          </a:xfrm>
        </p:grpSpPr>
        <p:sp>
          <p:nvSpPr>
            <p:cNvPr id="58"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59" name="矩形 58"/>
            <p:cNvSpPr/>
            <p:nvPr/>
          </p:nvSpPr>
          <p:spPr>
            <a:xfrm>
              <a:off x="5659013" y="4050265"/>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在网络层不提供某些服务的情况下，运输层自己提供</a:t>
              </a:r>
              <a:endPar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fill="hold"/>
                                        <p:tgtEl>
                                          <p:spTgt spid="74"/>
                                        </p:tgtEl>
                                        <p:attrNameLst>
                                          <p:attrName>ppt_x</p:attrName>
                                        </p:attrNameLst>
                                      </p:cBhvr>
                                      <p:tavLst>
                                        <p:tav tm="0">
                                          <p:val>
                                            <p:strVal val="#ppt_x"/>
                                          </p:val>
                                        </p:tav>
                                        <p:tav tm="100000">
                                          <p:val>
                                            <p:strVal val="#ppt_x"/>
                                          </p:val>
                                        </p:tav>
                                      </p:tavLst>
                                    </p:anim>
                                    <p:anim calcmode="lin" valueType="num">
                                      <p:cBhvr additive="base">
                                        <p:cTn id="1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wipe(down)">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down)">
                                      <p:cBhvr>
                                        <p:cTn id="2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4"/>
          <p:cNvSpPr>
            <a:spLocks noChangeArrowheads="1"/>
          </p:cNvSpPr>
          <p:nvPr/>
        </p:nvSpPr>
        <p:spPr bwMode="auto">
          <a:xfrm>
            <a:off x="4318000" y="4174320"/>
            <a:ext cx="609600" cy="609600"/>
          </a:xfrm>
          <a:prstGeom prst="ellipse">
            <a:avLst/>
          </a:prstGeom>
          <a:solidFill>
            <a:schemeClr val="accent2"/>
          </a:solidFill>
          <a:ln w="19050">
            <a:solidFill>
              <a:srgbClr val="0099FF"/>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32" name="Group 5"/>
          <p:cNvGrpSpPr/>
          <p:nvPr/>
        </p:nvGrpSpPr>
        <p:grpSpPr bwMode="auto">
          <a:xfrm>
            <a:off x="4119563" y="4183845"/>
            <a:ext cx="800100" cy="657225"/>
            <a:chOff x="1939" y="2515"/>
            <a:chExt cx="504" cy="414"/>
          </a:xfrm>
        </p:grpSpPr>
        <p:sp>
          <p:nvSpPr>
            <p:cNvPr id="33" name="Oval 6"/>
            <p:cNvSpPr>
              <a:spLocks noChangeArrowheads="1"/>
            </p:cNvSpPr>
            <p:nvPr/>
          </p:nvSpPr>
          <p:spPr bwMode="auto">
            <a:xfrm>
              <a:off x="2004" y="2515"/>
              <a:ext cx="420" cy="414"/>
            </a:xfrm>
            <a:prstGeom prst="ellipse">
              <a:avLst/>
            </a:prstGeom>
            <a:solidFill>
              <a:srgbClr val="FFFFFF"/>
            </a:solidFill>
            <a:ln w="19050">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4" name="Text Box 7"/>
            <p:cNvSpPr txBox="1">
              <a:spLocks noChangeArrowheads="1"/>
            </p:cNvSpPr>
            <p:nvPr/>
          </p:nvSpPr>
          <p:spPr bwMode="auto">
            <a:xfrm>
              <a:off x="1939" y="2611"/>
              <a:ext cx="5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a:t>
              </a:r>
              <a:endParaRPr lang="zh-CN" altLang="en-US" sz="1600">
                <a:ea typeface="楷体" panose="02010609060101010101" pitchFamily="49" charset="-122"/>
                <a:cs typeface="Arial" panose="020B0604020202020204" pitchFamily="34" charset="0"/>
              </a:endParaRPr>
            </a:p>
          </p:txBody>
        </p:sp>
      </p:grpSp>
      <p:sp>
        <p:nvSpPr>
          <p:cNvPr id="35" name="Line 8"/>
          <p:cNvSpPr>
            <a:spLocks noChangeShapeType="1"/>
          </p:cNvSpPr>
          <p:nvPr/>
        </p:nvSpPr>
        <p:spPr bwMode="auto">
          <a:xfrm>
            <a:off x="2613025" y="3271033"/>
            <a:ext cx="1624013" cy="1069975"/>
          </a:xfrm>
          <a:prstGeom prst="line">
            <a:avLst/>
          </a:prstGeom>
          <a:noFill/>
          <a:ln w="28575">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Text Box 9"/>
          <p:cNvSpPr txBox="1">
            <a:spLocks noChangeArrowheads="1"/>
          </p:cNvSpPr>
          <p:nvPr/>
        </p:nvSpPr>
        <p:spPr bwMode="auto">
          <a:xfrm>
            <a:off x="5335588" y="4250520"/>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ea typeface="楷体" panose="02010609060101010101" pitchFamily="49" charset="-122"/>
                <a:cs typeface="Arial" panose="020B0604020202020204" pitchFamily="34" charset="0"/>
              </a:rPr>
              <a:t>start_timer</a:t>
            </a:r>
            <a:endParaRPr lang="en-US" altLang="zh-CN" sz="1400" dirty="0">
              <a:ea typeface="楷体" panose="02010609060101010101" pitchFamily="49" charset="-122"/>
              <a:cs typeface="Arial" panose="020B0604020202020204" pitchFamily="34" charset="0"/>
            </a:endParaRP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[base])</a:t>
            </a:r>
            <a:endParaRPr lang="en-US" altLang="zh-CN" sz="1400" dirty="0">
              <a:ea typeface="楷体" panose="02010609060101010101" pitchFamily="49" charset="-122"/>
              <a:cs typeface="Arial" panose="020B0604020202020204" pitchFamily="34" charset="0"/>
            </a:endParaRP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[base+1])</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a:t>
            </a:r>
            <a:endParaRPr lang="en-US" altLang="zh-CN" sz="1400" dirty="0">
              <a:ea typeface="楷体" panose="02010609060101010101" pitchFamily="49" charset="-122"/>
              <a:cs typeface="Arial" panose="020B0604020202020204" pitchFamily="34" charset="0"/>
            </a:endParaRP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[nextseqnum-1])</a:t>
            </a:r>
            <a:endParaRPr lang="en-US" altLang="zh-CN" sz="1400" dirty="0">
              <a:ea typeface="楷体" panose="02010609060101010101" pitchFamily="49" charset="-122"/>
              <a:cs typeface="Arial" panose="020B0604020202020204" pitchFamily="34" charset="0"/>
            </a:endParaRPr>
          </a:p>
          <a:p>
            <a:pPr algn="ctr"/>
            <a:endParaRPr lang="en-US" altLang="zh-CN" sz="1400" dirty="0">
              <a:ea typeface="楷体" panose="02010609060101010101" pitchFamily="49" charset="-122"/>
              <a:cs typeface="Arial" panose="020B0604020202020204" pitchFamily="34" charset="0"/>
            </a:endParaRPr>
          </a:p>
        </p:txBody>
      </p:sp>
      <p:sp>
        <p:nvSpPr>
          <p:cNvPr id="37" name="Text Box 10"/>
          <p:cNvSpPr txBox="1">
            <a:spLocks noChangeArrowheads="1"/>
          </p:cNvSpPr>
          <p:nvPr/>
        </p:nvSpPr>
        <p:spPr bwMode="auto">
          <a:xfrm>
            <a:off x="5357813" y="4015570"/>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timeout</a:t>
            </a:r>
            <a:endParaRPr lang="en-US" altLang="zh-CN" sz="1400">
              <a:ea typeface="楷体" panose="02010609060101010101" pitchFamily="49" charset="-122"/>
              <a:cs typeface="Arial" panose="020B0604020202020204" pitchFamily="34" charset="0"/>
            </a:endParaRPr>
          </a:p>
          <a:p>
            <a:pPr algn="ctr"/>
            <a:endParaRPr lang="en-US" altLang="zh-CN" sz="1400">
              <a:ea typeface="楷体" panose="02010609060101010101" pitchFamily="49" charset="-122"/>
              <a:cs typeface="Arial" panose="020B0604020202020204" pitchFamily="34" charset="0"/>
            </a:endParaRPr>
          </a:p>
        </p:txBody>
      </p:sp>
      <p:sp>
        <p:nvSpPr>
          <p:cNvPr id="38" name="Line 11"/>
          <p:cNvSpPr>
            <a:spLocks noChangeShapeType="1"/>
          </p:cNvSpPr>
          <p:nvPr/>
        </p:nvSpPr>
        <p:spPr bwMode="auto">
          <a:xfrm>
            <a:off x="5441950" y="4291795"/>
            <a:ext cx="161925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Freeform 12"/>
          <p:cNvSpPr/>
          <p:nvPr/>
        </p:nvSpPr>
        <p:spPr bwMode="auto">
          <a:xfrm>
            <a:off x="4945063" y="393937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Text Box 13"/>
          <p:cNvSpPr txBox="1">
            <a:spLocks noChangeArrowheads="1"/>
          </p:cNvSpPr>
          <p:nvPr/>
        </p:nvSpPr>
        <p:spPr bwMode="auto">
          <a:xfrm>
            <a:off x="3778250" y="1510495"/>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rdt_send(data)</a:t>
            </a:r>
            <a:r>
              <a:rPr lang="en-US" altLang="zh-CN" sz="1000">
                <a:ea typeface="楷体" panose="02010609060101010101" pitchFamily="49" charset="-122"/>
                <a:cs typeface="Arial" panose="020B0604020202020204" pitchFamily="34" charset="0"/>
              </a:rPr>
              <a:t> </a:t>
            </a:r>
            <a:endParaRPr lang="en-US" altLang="zh-CN" sz="2400">
              <a:ea typeface="楷体" panose="02010609060101010101" pitchFamily="49" charset="-122"/>
              <a:cs typeface="Arial" panose="020B0604020202020204" pitchFamily="34" charset="0"/>
            </a:endParaRPr>
          </a:p>
        </p:txBody>
      </p:sp>
      <p:sp>
        <p:nvSpPr>
          <p:cNvPr id="41" name="Line 14"/>
          <p:cNvSpPr>
            <a:spLocks noChangeShapeType="1"/>
          </p:cNvSpPr>
          <p:nvPr/>
        </p:nvSpPr>
        <p:spPr bwMode="auto">
          <a:xfrm>
            <a:off x="3886200" y="1829583"/>
            <a:ext cx="19145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Text Box 15"/>
          <p:cNvSpPr txBox="1">
            <a:spLocks noChangeArrowheads="1"/>
          </p:cNvSpPr>
          <p:nvPr/>
        </p:nvSpPr>
        <p:spPr bwMode="auto">
          <a:xfrm>
            <a:off x="3778250" y="1851808"/>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ea typeface="楷体" panose="02010609060101010101" pitchFamily="49" charset="-122"/>
                <a:cs typeface="Arial" panose="020B0604020202020204" pitchFamily="34" charset="0"/>
              </a:rPr>
              <a:t>if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 &lt; </a:t>
            </a:r>
            <a:r>
              <a:rPr lang="en-US" altLang="zh-CN" sz="1400" dirty="0" err="1">
                <a:ea typeface="楷体" panose="02010609060101010101" pitchFamily="49" charset="-122"/>
                <a:cs typeface="Arial" panose="020B0604020202020204" pitchFamily="34" charset="0"/>
              </a:rPr>
              <a:t>base+N</a:t>
            </a:r>
            <a:r>
              <a:rPr lang="en-US" altLang="zh-CN" sz="1400" dirty="0">
                <a:ea typeface="楷体" panose="02010609060101010101" pitchFamily="49" charset="-122"/>
                <a:cs typeface="Arial" panose="020B0604020202020204" pitchFamily="34" charset="0"/>
              </a:rPr>
              <a:t>) {</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 = </a:t>
            </a:r>
            <a:r>
              <a:rPr lang="en-US" altLang="zh-CN" sz="1400" dirty="0" err="1">
                <a:ea typeface="楷体" panose="02010609060101010101" pitchFamily="49" charset="-122"/>
                <a:cs typeface="Arial" panose="020B0604020202020204" pitchFamily="34" charset="0"/>
              </a:rPr>
              <a:t>make_pkt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nextseqnum,data,chksum</a:t>
            </a:r>
            <a:r>
              <a:rPr lang="en-US" altLang="zh-CN" sz="1400" dirty="0">
                <a:ea typeface="楷体" panose="02010609060101010101" pitchFamily="49" charset="-122"/>
                <a:cs typeface="Arial" panose="020B0604020202020204" pitchFamily="34" charset="0"/>
              </a:rPr>
              <a:t>)</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if (base ==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start_timer</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else</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refuse_data</a:t>
            </a:r>
            <a:r>
              <a:rPr lang="en-US" altLang="zh-CN" sz="1400" dirty="0">
                <a:ea typeface="楷体" panose="02010609060101010101" pitchFamily="49" charset="-122"/>
                <a:cs typeface="Arial" panose="020B0604020202020204" pitchFamily="34" charset="0"/>
              </a:rPr>
              <a:t>(data)</a:t>
            </a:r>
            <a:endParaRPr lang="en-US" altLang="zh-CN" sz="1400" dirty="0">
              <a:ea typeface="楷体" panose="02010609060101010101" pitchFamily="49" charset="-122"/>
              <a:cs typeface="Arial" panose="020B0604020202020204" pitchFamily="34" charset="0"/>
            </a:endParaRPr>
          </a:p>
        </p:txBody>
      </p:sp>
      <p:sp>
        <p:nvSpPr>
          <p:cNvPr id="43" name="Freeform 16"/>
          <p:cNvSpPr/>
          <p:nvPr/>
        </p:nvSpPr>
        <p:spPr bwMode="auto">
          <a:xfrm rot="5142103" flipH="1">
            <a:off x="4371976" y="337422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Text Box 17"/>
          <p:cNvSpPr txBox="1">
            <a:spLocks noChangeArrowheads="1"/>
          </p:cNvSpPr>
          <p:nvPr/>
        </p:nvSpPr>
        <p:spPr bwMode="auto">
          <a:xfrm>
            <a:off x="3927475" y="5668158"/>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base = getacknum(rcvpkt)+1</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If (base == nextseqnum)</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    stop_timer</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  else</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    start_timer</a:t>
            </a:r>
            <a:endParaRPr lang="en-US" altLang="zh-CN" sz="1400">
              <a:ea typeface="楷体" panose="02010609060101010101" pitchFamily="49" charset="-122"/>
              <a:cs typeface="Arial" panose="020B0604020202020204" pitchFamily="34" charset="0"/>
            </a:endParaRPr>
          </a:p>
        </p:txBody>
      </p:sp>
      <p:sp>
        <p:nvSpPr>
          <p:cNvPr id="45" name="Text Box 18"/>
          <p:cNvSpPr txBox="1">
            <a:spLocks noChangeArrowheads="1"/>
          </p:cNvSpPr>
          <p:nvPr/>
        </p:nvSpPr>
        <p:spPr bwMode="auto">
          <a:xfrm>
            <a:off x="3940175" y="5379233"/>
            <a:ext cx="3079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 &amp;&amp; notcorrupt(rcvpkt) </a:t>
            </a:r>
            <a:endParaRPr lang="en-US" altLang="zh-CN" sz="1400">
              <a:ea typeface="楷体" panose="02010609060101010101" pitchFamily="49" charset="-122"/>
              <a:cs typeface="Arial" panose="020B0604020202020204" pitchFamily="34" charset="0"/>
            </a:endParaRPr>
          </a:p>
          <a:p>
            <a:pPr algn="ctr"/>
            <a:endParaRPr lang="en-US" altLang="zh-CN" sz="1400">
              <a:ea typeface="楷体" panose="02010609060101010101" pitchFamily="49" charset="-122"/>
              <a:cs typeface="Arial" panose="020B0604020202020204" pitchFamily="34" charset="0"/>
            </a:endParaRPr>
          </a:p>
        </p:txBody>
      </p:sp>
      <p:sp>
        <p:nvSpPr>
          <p:cNvPr id="46" name="Line 19"/>
          <p:cNvSpPr>
            <a:spLocks noChangeShapeType="1"/>
          </p:cNvSpPr>
          <p:nvPr/>
        </p:nvSpPr>
        <p:spPr bwMode="auto">
          <a:xfrm>
            <a:off x="4032250" y="5726895"/>
            <a:ext cx="16192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Freeform 20"/>
          <p:cNvSpPr/>
          <p:nvPr/>
        </p:nvSpPr>
        <p:spPr bwMode="auto">
          <a:xfrm>
            <a:off x="4089400" y="4887108"/>
            <a:ext cx="1054100" cy="674687"/>
          </a:xfrm>
          <a:custGeom>
            <a:avLst/>
            <a:gdLst>
              <a:gd name="T0" fmla="*/ 2147483646 w 664"/>
              <a:gd name="T1" fmla="*/ 2147483646 h 425"/>
              <a:gd name="T2" fmla="*/ 2147483646 w 664"/>
              <a:gd name="T3" fmla="*/ 0 h 425"/>
              <a:gd name="T4" fmla="*/ 0 60000 65536"/>
              <a:gd name="T5" fmla="*/ 0 60000 65536"/>
              <a:gd name="T6" fmla="*/ 0 w 664"/>
              <a:gd name="T7" fmla="*/ 0 h 425"/>
              <a:gd name="T8" fmla="*/ 664 w 664"/>
              <a:gd name="T9" fmla="*/ 425 h 425"/>
            </a:gdLst>
            <a:ahLst/>
            <a:cxnLst>
              <a:cxn ang="T4">
                <a:pos x="T0" y="T1"/>
              </a:cxn>
              <a:cxn ang="T5">
                <a:pos x="T2" y="T3"/>
              </a:cxn>
            </a:cxnLst>
            <a:rect l="T6" t="T7" r="T8" b="T9"/>
            <a:pathLst>
              <a:path w="664" h="425">
                <a:moveTo>
                  <a:pt x="241" y="20"/>
                </a:moveTo>
                <a:cubicBezTo>
                  <a:pt x="0" y="393"/>
                  <a:pt x="664" y="425"/>
                  <a:pt x="388" y="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Line 21"/>
          <p:cNvSpPr>
            <a:spLocks noChangeShapeType="1"/>
          </p:cNvSpPr>
          <p:nvPr/>
        </p:nvSpPr>
        <p:spPr bwMode="auto">
          <a:xfrm>
            <a:off x="2198688" y="3698070"/>
            <a:ext cx="80327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Text Box 22"/>
          <p:cNvSpPr txBox="1">
            <a:spLocks noChangeArrowheads="1"/>
          </p:cNvSpPr>
          <p:nvPr/>
        </p:nvSpPr>
        <p:spPr bwMode="auto">
          <a:xfrm>
            <a:off x="2071688" y="3667908"/>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base=1</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nextseqnum=1</a:t>
            </a:r>
            <a:endParaRPr lang="en-US" altLang="zh-CN" sz="1400">
              <a:ea typeface="楷体" panose="02010609060101010101" pitchFamily="49" charset="-122"/>
              <a:cs typeface="Arial" panose="020B0604020202020204" pitchFamily="34" charset="0"/>
            </a:endParaRPr>
          </a:p>
          <a:p>
            <a:pPr algn="ctr"/>
            <a:endParaRPr lang="en-US" altLang="zh-CN" sz="2400">
              <a:ea typeface="楷体" panose="02010609060101010101" pitchFamily="49" charset="-122"/>
              <a:cs typeface="Arial" panose="020B0604020202020204" pitchFamily="34" charset="0"/>
            </a:endParaRPr>
          </a:p>
        </p:txBody>
      </p:sp>
      <p:sp>
        <p:nvSpPr>
          <p:cNvPr id="50" name="Text Box 23"/>
          <p:cNvSpPr txBox="1">
            <a:spLocks noChangeArrowheads="1"/>
          </p:cNvSpPr>
          <p:nvPr/>
        </p:nvSpPr>
        <p:spPr bwMode="auto">
          <a:xfrm>
            <a:off x="1835150" y="4729945"/>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 </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   &amp;&amp; corrupt(rcvpkt)</a:t>
            </a:r>
            <a:r>
              <a:rPr lang="en-US" altLang="zh-CN" sz="1000">
                <a:ea typeface="楷体" panose="02010609060101010101" pitchFamily="49" charset="-122"/>
                <a:cs typeface="Arial" panose="020B0604020202020204" pitchFamily="34" charset="0"/>
              </a:rPr>
              <a:t> </a:t>
            </a:r>
            <a:endParaRPr lang="en-US" altLang="zh-CN" sz="2400">
              <a:ea typeface="楷体" panose="02010609060101010101" pitchFamily="49" charset="-122"/>
              <a:cs typeface="Arial" panose="020B0604020202020204" pitchFamily="34" charset="0"/>
            </a:endParaRPr>
          </a:p>
        </p:txBody>
      </p:sp>
      <p:sp>
        <p:nvSpPr>
          <p:cNvPr id="51" name="Line 24"/>
          <p:cNvSpPr>
            <a:spLocks noChangeShapeType="1"/>
          </p:cNvSpPr>
          <p:nvPr/>
        </p:nvSpPr>
        <p:spPr bwMode="auto">
          <a:xfrm flipV="1">
            <a:off x="1927225" y="5228420"/>
            <a:ext cx="152082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 name="Freeform 25"/>
          <p:cNvSpPr/>
          <p:nvPr/>
        </p:nvSpPr>
        <p:spPr bwMode="auto">
          <a:xfrm>
            <a:off x="3482975" y="4661683"/>
            <a:ext cx="695325" cy="638175"/>
          </a:xfrm>
          <a:custGeom>
            <a:avLst/>
            <a:gdLst>
              <a:gd name="T0" fmla="*/ 2147483646 w 1095"/>
              <a:gd name="T1" fmla="*/ 0 h 1005"/>
              <a:gd name="T2" fmla="*/ 2147483646 w 1095"/>
              <a:gd name="T3" fmla="*/ 2147483646 h 1005"/>
              <a:gd name="T4" fmla="*/ 0 60000 65536"/>
              <a:gd name="T5" fmla="*/ 0 60000 65536"/>
              <a:gd name="T6" fmla="*/ 0 w 1095"/>
              <a:gd name="T7" fmla="*/ 0 h 1005"/>
              <a:gd name="T8" fmla="*/ 1095 w 1095"/>
              <a:gd name="T9" fmla="*/ 1005 h 1005"/>
            </a:gdLst>
            <a:ahLst/>
            <a:cxnLst>
              <a:cxn ang="T4">
                <a:pos x="T0" y="T1"/>
              </a:cxn>
              <a:cxn ang="T5">
                <a:pos x="T2" y="T3"/>
              </a:cxn>
            </a:cxnLst>
            <a:rect l="T6" t="T7" r="T8" b="T9"/>
            <a:pathLst>
              <a:path w="1095" h="1005">
                <a:moveTo>
                  <a:pt x="1005" y="0"/>
                </a:moveTo>
                <a:cubicBezTo>
                  <a:pt x="0" y="30"/>
                  <a:pt x="645" y="1005"/>
                  <a:pt x="1095" y="165"/>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Text Box 26"/>
          <p:cNvSpPr txBox="1">
            <a:spLocks noChangeArrowheads="1"/>
          </p:cNvSpPr>
          <p:nvPr/>
        </p:nvSpPr>
        <p:spPr bwMode="auto">
          <a:xfrm>
            <a:off x="2112963" y="3367870"/>
            <a:ext cx="327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endParaRPr lang="en-US" altLang="zh-CN" sz="1600">
              <a:latin typeface="Symbol" panose="05050102010706020507" pitchFamily="18" charset="2"/>
              <a:ea typeface="楷体" panose="02010609060101010101" pitchFamily="49" charset="-122"/>
              <a:cs typeface="Arial" panose="020B0604020202020204" pitchFamily="34" charset="0"/>
            </a:endParaRPr>
          </a:p>
        </p:txBody>
      </p:sp>
      <p:sp>
        <p:nvSpPr>
          <p:cNvPr id="54" name="Text Box 27"/>
          <p:cNvSpPr txBox="1">
            <a:spLocks noChangeArrowheads="1"/>
          </p:cNvSpPr>
          <p:nvPr/>
        </p:nvSpPr>
        <p:spPr bwMode="auto">
          <a:xfrm>
            <a:off x="735013" y="5636408"/>
            <a:ext cx="274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sng">
                <a:solidFill>
                  <a:srgbClr val="0000FF"/>
                </a:solidFill>
                <a:ea typeface="楷体" panose="02010609060101010101" pitchFamily="49" charset="-122"/>
                <a:cs typeface="Arial" panose="020B0604020202020204" pitchFamily="34" charset="0"/>
              </a:rPr>
              <a:t>发送方的</a:t>
            </a:r>
            <a:r>
              <a:rPr lang="en-US" altLang="zh-CN" sz="2800" b="1" u="sng">
                <a:solidFill>
                  <a:srgbClr val="0000FF"/>
                </a:solidFill>
                <a:ea typeface="楷体" panose="02010609060101010101" pitchFamily="49" charset="-122"/>
                <a:cs typeface="Arial" panose="020B0604020202020204" pitchFamily="34" charset="0"/>
              </a:rPr>
              <a:t>FSM</a:t>
            </a:r>
            <a:r>
              <a:rPr lang="zh-CN" altLang="en-US" sz="2800" b="1" u="sng">
                <a:solidFill>
                  <a:srgbClr val="0000FF"/>
                </a:solidFill>
                <a:ea typeface="楷体" panose="02010609060101010101" pitchFamily="49" charset="-122"/>
                <a:cs typeface="Arial" panose="020B0604020202020204" pitchFamily="34" charset="0"/>
              </a:rPr>
              <a:t>图</a:t>
            </a:r>
            <a:endParaRPr lang="zh-CN" altLang="en-US" sz="2800" b="1" u="sng">
              <a:solidFill>
                <a:srgbClr val="0000FF"/>
              </a:solidFill>
              <a:ea typeface="楷体" panose="02010609060101010101" pitchFamily="49" charset="-122"/>
              <a:cs typeface="Arial" panose="020B0604020202020204" pitchFamily="34" charset="0"/>
            </a:endParaRPr>
          </a:p>
        </p:txBody>
      </p:sp>
      <p:grpSp>
        <p:nvGrpSpPr>
          <p:cNvPr id="55" name="组合 54"/>
          <p:cNvGrpSpPr/>
          <p:nvPr/>
        </p:nvGrpSpPr>
        <p:grpSpPr>
          <a:xfrm>
            <a:off x="430213" y="0"/>
            <a:ext cx="4920720" cy="1428589"/>
            <a:chOff x="551030" y="-368704"/>
            <a:chExt cx="4920720" cy="1428589"/>
          </a:xfrm>
        </p:grpSpPr>
        <p:grpSp>
          <p:nvGrpSpPr>
            <p:cNvPr id="56" name="组合 55"/>
            <p:cNvGrpSpPr/>
            <p:nvPr/>
          </p:nvGrpSpPr>
          <p:grpSpPr>
            <a:xfrm>
              <a:off x="998432" y="303925"/>
              <a:ext cx="4473318" cy="687997"/>
              <a:chOff x="1635859" y="967769"/>
              <a:chExt cx="4473318" cy="687997"/>
            </a:xfrm>
          </p:grpSpPr>
          <p:sp>
            <p:nvSpPr>
              <p:cNvPr id="58" name="矩形: 圆角 52"/>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9" name="文本框 58"/>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7" name="图片 56"/>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430213" y="0"/>
            <a:ext cx="4920720" cy="1428589"/>
            <a:chOff x="551030" y="-368704"/>
            <a:chExt cx="4920720" cy="1428589"/>
          </a:xfrm>
        </p:grpSpPr>
        <p:grpSp>
          <p:nvGrpSpPr>
            <p:cNvPr id="56" name="组合 55"/>
            <p:cNvGrpSpPr/>
            <p:nvPr/>
          </p:nvGrpSpPr>
          <p:grpSpPr>
            <a:xfrm>
              <a:off x="998432" y="303925"/>
              <a:ext cx="4473318" cy="687997"/>
              <a:chOff x="1635859" y="967769"/>
              <a:chExt cx="4473318" cy="687997"/>
            </a:xfrm>
          </p:grpSpPr>
          <p:sp>
            <p:nvSpPr>
              <p:cNvPr id="58" name="矩形: 圆角 52"/>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9" name="文本框 58"/>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7" name="图片 56"/>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61" name="Oval 4"/>
          <p:cNvSpPr>
            <a:spLocks noChangeArrowheads="1"/>
          </p:cNvSpPr>
          <p:nvPr/>
        </p:nvSpPr>
        <p:spPr bwMode="auto">
          <a:xfrm>
            <a:off x="3200400" y="3381375"/>
            <a:ext cx="685800" cy="685800"/>
          </a:xfrm>
          <a:prstGeom prst="ellipse">
            <a:avLst/>
          </a:prstGeom>
          <a:solidFill>
            <a:srgbClr val="339933"/>
          </a:solidFill>
          <a:ln w="19050">
            <a:solidFill>
              <a:srgbClr val="0099FF"/>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2" name="Oval 5"/>
          <p:cNvSpPr>
            <a:spLocks noChangeArrowheads="1"/>
          </p:cNvSpPr>
          <p:nvPr/>
        </p:nvSpPr>
        <p:spPr bwMode="auto">
          <a:xfrm>
            <a:off x="3159125" y="3441700"/>
            <a:ext cx="666750" cy="657225"/>
          </a:xfrm>
          <a:prstGeom prst="ellipse">
            <a:avLst/>
          </a:prstGeom>
          <a:solidFill>
            <a:srgbClr val="FFFFFF"/>
          </a:solidFill>
          <a:ln w="19050">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63" name="Text Box 6"/>
          <p:cNvSpPr txBox="1">
            <a:spLocks noChangeArrowheads="1"/>
          </p:cNvSpPr>
          <p:nvPr/>
        </p:nvSpPr>
        <p:spPr bwMode="auto">
          <a:xfrm>
            <a:off x="3068638" y="3609975"/>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a:t>
            </a:r>
            <a:endParaRPr lang="zh-CN" altLang="en-US" sz="1600">
              <a:ea typeface="楷体" panose="02010609060101010101" pitchFamily="49" charset="-122"/>
              <a:cs typeface="Arial" panose="020B0604020202020204" pitchFamily="34" charset="0"/>
            </a:endParaRPr>
          </a:p>
        </p:txBody>
      </p:sp>
      <p:sp>
        <p:nvSpPr>
          <p:cNvPr id="64" name="Line 7"/>
          <p:cNvSpPr>
            <a:spLocks noChangeShapeType="1"/>
          </p:cNvSpPr>
          <p:nvPr/>
        </p:nvSpPr>
        <p:spPr bwMode="auto">
          <a:xfrm>
            <a:off x="844550" y="3281363"/>
            <a:ext cx="2298700" cy="474662"/>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Text Box 8"/>
          <p:cNvSpPr txBox="1">
            <a:spLocks noChangeArrowheads="1"/>
          </p:cNvSpPr>
          <p:nvPr/>
        </p:nvSpPr>
        <p:spPr bwMode="auto">
          <a:xfrm>
            <a:off x="2557463" y="2868613"/>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udt_send(sndpkt)</a:t>
            </a:r>
            <a:endParaRPr lang="en-US" altLang="zh-CN" sz="1400">
              <a:ea typeface="楷体" panose="02010609060101010101" pitchFamily="49" charset="-122"/>
              <a:cs typeface="Arial" panose="020B0604020202020204" pitchFamily="34" charset="0"/>
            </a:endParaRPr>
          </a:p>
        </p:txBody>
      </p:sp>
      <p:sp>
        <p:nvSpPr>
          <p:cNvPr id="66" name="Text Box 9"/>
          <p:cNvSpPr txBox="1">
            <a:spLocks noChangeArrowheads="1"/>
          </p:cNvSpPr>
          <p:nvPr/>
        </p:nvSpPr>
        <p:spPr bwMode="auto">
          <a:xfrm>
            <a:off x="2597150" y="2592388"/>
            <a:ext cx="7254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default</a:t>
            </a:r>
            <a:endParaRPr lang="en-US" altLang="zh-CN" sz="1400">
              <a:ea typeface="楷体" panose="02010609060101010101" pitchFamily="49" charset="-122"/>
              <a:cs typeface="Arial" panose="020B0604020202020204" pitchFamily="34" charset="0"/>
            </a:endParaRPr>
          </a:p>
          <a:p>
            <a:pPr algn="ctr"/>
            <a:endParaRPr lang="en-US" altLang="zh-CN" sz="2400">
              <a:ea typeface="楷体" panose="02010609060101010101" pitchFamily="49" charset="-122"/>
              <a:cs typeface="Arial" panose="020B0604020202020204" pitchFamily="34" charset="0"/>
            </a:endParaRPr>
          </a:p>
        </p:txBody>
      </p:sp>
      <p:sp>
        <p:nvSpPr>
          <p:cNvPr id="67" name="Line 10"/>
          <p:cNvSpPr>
            <a:spLocks noChangeShapeType="1"/>
          </p:cNvSpPr>
          <p:nvPr/>
        </p:nvSpPr>
        <p:spPr bwMode="auto">
          <a:xfrm>
            <a:off x="2678113" y="2889250"/>
            <a:ext cx="8159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Freeform 11"/>
          <p:cNvSpPr/>
          <p:nvPr/>
        </p:nvSpPr>
        <p:spPr bwMode="auto">
          <a:xfrm>
            <a:off x="3832225" y="3184525"/>
            <a:ext cx="828675"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Text Box 12"/>
          <p:cNvSpPr txBox="1">
            <a:spLocks noChangeArrowheads="1"/>
          </p:cNvSpPr>
          <p:nvPr/>
        </p:nvSpPr>
        <p:spPr bwMode="auto">
          <a:xfrm>
            <a:off x="4325938" y="2954338"/>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  &amp;&amp; notcurrupt(rcvpkt)</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  &amp;&amp; hasseqnum(rcvpkt,expectedseqnum) </a:t>
            </a:r>
            <a:endParaRPr lang="en-US" altLang="zh-CN" sz="1400">
              <a:ea typeface="楷体" panose="02010609060101010101" pitchFamily="49" charset="-122"/>
              <a:cs typeface="Arial" panose="020B0604020202020204" pitchFamily="34" charset="0"/>
            </a:endParaRPr>
          </a:p>
        </p:txBody>
      </p:sp>
      <p:sp>
        <p:nvSpPr>
          <p:cNvPr id="70" name="Line 13"/>
          <p:cNvSpPr>
            <a:spLocks noChangeShapeType="1"/>
          </p:cNvSpPr>
          <p:nvPr/>
        </p:nvSpPr>
        <p:spPr bwMode="auto">
          <a:xfrm>
            <a:off x="4395788" y="3646488"/>
            <a:ext cx="3175000" cy="15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Freeform 15"/>
          <p:cNvSpPr/>
          <p:nvPr/>
        </p:nvSpPr>
        <p:spPr bwMode="auto">
          <a:xfrm rot="5142103" flipH="1">
            <a:off x="3305176" y="266065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Line 16"/>
          <p:cNvSpPr>
            <a:spLocks noChangeShapeType="1"/>
          </p:cNvSpPr>
          <p:nvPr/>
        </p:nvSpPr>
        <p:spPr bwMode="auto">
          <a:xfrm>
            <a:off x="784225" y="3694113"/>
            <a:ext cx="12382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 name="Text Box 17"/>
          <p:cNvSpPr txBox="1">
            <a:spLocks noChangeArrowheads="1"/>
          </p:cNvSpPr>
          <p:nvPr/>
        </p:nvSpPr>
        <p:spPr bwMode="auto">
          <a:xfrm>
            <a:off x="684213" y="3671888"/>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expectedseqnum=1</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sndpkt =    </a:t>
            </a:r>
            <a:endParaRPr lang="en-US" altLang="zh-CN" sz="1400">
              <a:ea typeface="楷体" panose="02010609060101010101" pitchFamily="49" charset="-122"/>
              <a:cs typeface="Arial" panose="020B0604020202020204" pitchFamily="34" charset="0"/>
            </a:endParaRPr>
          </a:p>
          <a:p>
            <a:r>
              <a:rPr lang="en-US" altLang="zh-CN" sz="1400">
                <a:ea typeface="楷体" panose="02010609060101010101" pitchFamily="49" charset="-122"/>
                <a:cs typeface="Arial" panose="020B0604020202020204" pitchFamily="34" charset="0"/>
              </a:rPr>
              <a:t>  make_pkt(expectedseqnum,ACK,chksum)</a:t>
            </a:r>
            <a:endParaRPr lang="en-US" altLang="zh-CN" sz="2400">
              <a:ea typeface="楷体" panose="02010609060101010101" pitchFamily="49" charset="-122"/>
              <a:cs typeface="Arial" panose="020B0604020202020204" pitchFamily="34" charset="0"/>
            </a:endParaRPr>
          </a:p>
        </p:txBody>
      </p:sp>
      <p:sp>
        <p:nvSpPr>
          <p:cNvPr id="74" name="Text Box 18"/>
          <p:cNvSpPr txBox="1">
            <a:spLocks noChangeArrowheads="1"/>
          </p:cNvSpPr>
          <p:nvPr/>
        </p:nvSpPr>
        <p:spPr bwMode="auto">
          <a:xfrm>
            <a:off x="728663" y="3390900"/>
            <a:ext cx="327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endParaRPr lang="en-US" altLang="zh-CN" sz="1600">
              <a:latin typeface="Symbol" panose="05050102010706020507" pitchFamily="18" charset="2"/>
              <a:ea typeface="楷体" panose="02010609060101010101" pitchFamily="49" charset="-122"/>
              <a:cs typeface="Arial" panose="020B0604020202020204" pitchFamily="34" charset="0"/>
            </a:endParaRPr>
          </a:p>
        </p:txBody>
      </p:sp>
      <p:sp>
        <p:nvSpPr>
          <p:cNvPr id="75" name="Text Box 20"/>
          <p:cNvSpPr txBox="1">
            <a:spLocks noChangeArrowheads="1"/>
          </p:cNvSpPr>
          <p:nvPr/>
        </p:nvSpPr>
        <p:spPr bwMode="auto">
          <a:xfrm>
            <a:off x="735013" y="5341938"/>
            <a:ext cx="274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sng">
                <a:solidFill>
                  <a:srgbClr val="0000FF"/>
                </a:solidFill>
                <a:ea typeface="楷体" panose="02010609060101010101" pitchFamily="49" charset="-122"/>
                <a:cs typeface="Arial" panose="020B0604020202020204" pitchFamily="34" charset="0"/>
              </a:rPr>
              <a:t>接收方的</a:t>
            </a:r>
            <a:r>
              <a:rPr lang="en-US" altLang="zh-CN" sz="2800" b="1" u="sng">
                <a:solidFill>
                  <a:srgbClr val="0000FF"/>
                </a:solidFill>
                <a:ea typeface="楷体" panose="02010609060101010101" pitchFamily="49" charset="-122"/>
                <a:cs typeface="Arial" panose="020B0604020202020204" pitchFamily="34" charset="0"/>
              </a:rPr>
              <a:t>FSM</a:t>
            </a:r>
            <a:r>
              <a:rPr lang="zh-CN" altLang="en-US" sz="2800" b="1" u="sng">
                <a:solidFill>
                  <a:srgbClr val="0000FF"/>
                </a:solidFill>
                <a:ea typeface="楷体" panose="02010609060101010101" pitchFamily="49" charset="-122"/>
                <a:cs typeface="Arial" panose="020B0604020202020204" pitchFamily="34" charset="0"/>
              </a:rPr>
              <a:t>图</a:t>
            </a:r>
            <a:endParaRPr lang="zh-CN" altLang="en-US" sz="2800" b="1" u="sng">
              <a:solidFill>
                <a:srgbClr val="0000FF"/>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30213" y="1349397"/>
            <a:ext cx="6009420" cy="5092216"/>
            <a:chOff x="486689" y="1443055"/>
            <a:chExt cx="6009420" cy="5092216"/>
          </a:xfrm>
        </p:grpSpPr>
        <p:sp>
          <p:nvSpPr>
            <p:cNvPr id="2" name="Text Box 5"/>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 name="Text Box 6"/>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 name="Line 14"/>
            <p:cNvSpPr>
              <a:spLocks noChangeShapeType="1"/>
            </p:cNvSpPr>
            <p:nvPr/>
          </p:nvSpPr>
          <p:spPr bwMode="auto">
            <a:xfrm>
              <a:off x="5660987" y="1710677"/>
              <a:ext cx="23727" cy="482459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59"/>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Line 14"/>
            <p:cNvSpPr>
              <a:spLocks noChangeShapeType="1"/>
            </p:cNvSpPr>
            <p:nvPr/>
          </p:nvSpPr>
          <p:spPr bwMode="auto">
            <a:xfrm flipH="1">
              <a:off x="3671754" y="1700213"/>
              <a:ext cx="56217" cy="483505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7" name="组合 86"/>
          <p:cNvGrpSpPr/>
          <p:nvPr/>
        </p:nvGrpSpPr>
        <p:grpSpPr>
          <a:xfrm>
            <a:off x="553642" y="1617019"/>
            <a:ext cx="5042856" cy="594570"/>
            <a:chOff x="610118" y="1710677"/>
            <a:chExt cx="5042856" cy="594570"/>
          </a:xfrm>
        </p:grpSpPr>
        <p:grpSp>
          <p:nvGrpSpPr>
            <p:cNvPr id="64" name="组合 63"/>
            <p:cNvGrpSpPr/>
            <p:nvPr/>
          </p:nvGrpSpPr>
          <p:grpSpPr>
            <a:xfrm>
              <a:off x="610118" y="1710677"/>
              <a:ext cx="3077853" cy="338554"/>
              <a:chOff x="641658" y="1710677"/>
              <a:chExt cx="3077853" cy="338554"/>
            </a:xfrm>
          </p:grpSpPr>
          <p:sp>
            <p:nvSpPr>
              <p:cNvPr id="65" name="Text Box 4"/>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6" name="Group 65"/>
              <p:cNvGrpSpPr/>
              <p:nvPr/>
            </p:nvGrpSpPr>
            <p:grpSpPr bwMode="auto">
              <a:xfrm>
                <a:off x="641658" y="1744964"/>
                <a:ext cx="1254318" cy="277150"/>
                <a:chOff x="152" y="914"/>
                <a:chExt cx="878" cy="194"/>
              </a:xfrm>
              <a:solidFill>
                <a:srgbClr val="009FF6"/>
              </a:solidFill>
            </p:grpSpPr>
            <p:sp>
              <p:nvSpPr>
                <p:cNvPr id="67" name="Rectangle 60"/>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Text Box 46"/>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71" name="Line 7"/>
            <p:cNvSpPr>
              <a:spLocks noChangeShapeType="1"/>
            </p:cNvSpPr>
            <p:nvPr/>
          </p:nvSpPr>
          <p:spPr bwMode="auto">
            <a:xfrm>
              <a:off x="3761498" y="1883808"/>
              <a:ext cx="1891476" cy="421439"/>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p:cNvGrpSpPr/>
          <p:nvPr/>
        </p:nvGrpSpPr>
        <p:grpSpPr>
          <a:xfrm>
            <a:off x="3681680" y="2091790"/>
            <a:ext cx="4039684" cy="1237425"/>
            <a:chOff x="3734446" y="2135970"/>
            <a:chExt cx="4039684" cy="1237425"/>
          </a:xfrm>
        </p:grpSpPr>
        <p:sp>
          <p:nvSpPr>
            <p:cNvPr id="70" name="Text Box 15"/>
            <p:cNvSpPr txBox="1">
              <a:spLocks noChangeArrowheads="1"/>
            </p:cNvSpPr>
            <p:nvPr/>
          </p:nvSpPr>
          <p:spPr bwMode="auto">
            <a:xfrm>
              <a:off x="5659449" y="2135970"/>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Line 17"/>
            <p:cNvSpPr>
              <a:spLocks noChangeShapeType="1"/>
            </p:cNvSpPr>
            <p:nvPr/>
          </p:nvSpPr>
          <p:spPr bwMode="auto">
            <a:xfrm flipH="1">
              <a:off x="3734446" y="2348873"/>
              <a:ext cx="1918527" cy="1024522"/>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4" name="组合 83"/>
          <p:cNvGrpSpPr/>
          <p:nvPr/>
        </p:nvGrpSpPr>
        <p:grpSpPr>
          <a:xfrm>
            <a:off x="542030" y="1891811"/>
            <a:ext cx="5053039" cy="611092"/>
            <a:chOff x="598506" y="1985469"/>
            <a:chExt cx="5053039" cy="611092"/>
          </a:xfrm>
        </p:grpSpPr>
        <p:grpSp>
          <p:nvGrpSpPr>
            <p:cNvPr id="83" name="组合 82"/>
            <p:cNvGrpSpPr/>
            <p:nvPr/>
          </p:nvGrpSpPr>
          <p:grpSpPr>
            <a:xfrm>
              <a:off x="598506" y="1985469"/>
              <a:ext cx="3079281" cy="338554"/>
              <a:chOff x="598506" y="1985469"/>
              <a:chExt cx="3079281" cy="338554"/>
            </a:xfrm>
          </p:grpSpPr>
          <p:sp>
            <p:nvSpPr>
              <p:cNvPr id="74" name="Text Box 4"/>
              <p:cNvSpPr txBox="1">
                <a:spLocks noChangeArrowheads="1"/>
              </p:cNvSpPr>
              <p:nvPr/>
            </p:nvSpPr>
            <p:spPr bwMode="auto">
              <a:xfrm>
                <a:off x="2648338" y="1985469"/>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5" name="Group 67"/>
              <p:cNvGrpSpPr/>
              <p:nvPr/>
            </p:nvGrpSpPr>
            <p:grpSpPr bwMode="auto">
              <a:xfrm>
                <a:off x="598506" y="2046873"/>
                <a:ext cx="1252889" cy="277150"/>
                <a:chOff x="153" y="914"/>
                <a:chExt cx="877" cy="194"/>
              </a:xfrm>
              <a:solidFill>
                <a:srgbClr val="009FF6"/>
              </a:solidFill>
            </p:grpSpPr>
            <p:sp>
              <p:nvSpPr>
                <p:cNvPr id="76" name="Rectangle 68"/>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Text Box 69"/>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80" name="Line 11"/>
            <p:cNvSpPr>
              <a:spLocks noChangeShapeType="1"/>
            </p:cNvSpPr>
            <p:nvPr/>
          </p:nvSpPr>
          <p:spPr bwMode="auto">
            <a:xfrm>
              <a:off x="3761498" y="2175121"/>
              <a:ext cx="1890047" cy="42144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p:cNvGrpSpPr/>
          <p:nvPr/>
        </p:nvGrpSpPr>
        <p:grpSpPr>
          <a:xfrm>
            <a:off x="3716635" y="2354650"/>
            <a:ext cx="4013615" cy="1259402"/>
            <a:chOff x="3726432" y="2385841"/>
            <a:chExt cx="4013615" cy="1259402"/>
          </a:xfrm>
        </p:grpSpPr>
        <p:sp>
          <p:nvSpPr>
            <p:cNvPr id="79" name="Text Box 15"/>
            <p:cNvSpPr txBox="1">
              <a:spLocks noChangeArrowheads="1"/>
            </p:cNvSpPr>
            <p:nvPr/>
          </p:nvSpPr>
          <p:spPr bwMode="auto">
            <a:xfrm>
              <a:off x="5625366" y="2385841"/>
              <a:ext cx="21146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21"/>
            <p:cNvSpPr>
              <a:spLocks noChangeShapeType="1"/>
            </p:cNvSpPr>
            <p:nvPr/>
          </p:nvSpPr>
          <p:spPr bwMode="auto">
            <a:xfrm flipH="1">
              <a:off x="3726432" y="2640187"/>
              <a:ext cx="1886540" cy="1005056"/>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p:cNvGrpSpPr/>
          <p:nvPr/>
        </p:nvGrpSpPr>
        <p:grpSpPr>
          <a:xfrm>
            <a:off x="542030" y="2162894"/>
            <a:ext cx="4492301" cy="543849"/>
            <a:chOff x="1562351" y="1737547"/>
            <a:chExt cx="4492301" cy="543849"/>
          </a:xfrm>
        </p:grpSpPr>
        <p:grpSp>
          <p:nvGrpSpPr>
            <p:cNvPr id="88" name="组合 87"/>
            <p:cNvGrpSpPr/>
            <p:nvPr/>
          </p:nvGrpSpPr>
          <p:grpSpPr>
            <a:xfrm>
              <a:off x="1562351" y="1737547"/>
              <a:ext cx="3073567" cy="338554"/>
              <a:chOff x="131219" y="5289974"/>
              <a:chExt cx="3073567" cy="338554"/>
            </a:xfrm>
          </p:grpSpPr>
          <p:sp>
            <p:nvSpPr>
              <p:cNvPr id="89" name="Text Box 4"/>
              <p:cNvSpPr txBox="1">
                <a:spLocks noChangeArrowheads="1"/>
              </p:cNvSpPr>
              <p:nvPr/>
            </p:nvSpPr>
            <p:spPr bwMode="auto">
              <a:xfrm>
                <a:off x="2175337" y="5289974"/>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0" name="Group 70"/>
              <p:cNvGrpSpPr/>
              <p:nvPr/>
            </p:nvGrpSpPr>
            <p:grpSpPr bwMode="auto">
              <a:xfrm>
                <a:off x="131219" y="5351378"/>
                <a:ext cx="1254317" cy="277150"/>
                <a:chOff x="152" y="914"/>
                <a:chExt cx="878" cy="194"/>
              </a:xfrm>
              <a:solidFill>
                <a:srgbClr val="009FF6"/>
              </a:solidFill>
            </p:grpSpPr>
            <p:sp>
              <p:nvSpPr>
                <p:cNvPr id="91" name="Rectangle 71"/>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Text Box 72"/>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93" name="组合 92"/>
            <p:cNvGrpSpPr/>
            <p:nvPr/>
          </p:nvGrpSpPr>
          <p:grpSpPr>
            <a:xfrm>
              <a:off x="4716936" y="1916687"/>
              <a:ext cx="1337716" cy="364709"/>
              <a:chOff x="4716936" y="1916687"/>
              <a:chExt cx="1337716" cy="364709"/>
            </a:xfrm>
          </p:grpSpPr>
          <p:sp>
            <p:nvSpPr>
              <p:cNvPr id="94" name="Line 12"/>
              <p:cNvSpPr>
                <a:spLocks noChangeShapeType="1"/>
              </p:cNvSpPr>
              <p:nvPr/>
            </p:nvSpPr>
            <p:spPr bwMode="auto">
              <a:xfrm>
                <a:off x="4716936" y="1916687"/>
                <a:ext cx="788591" cy="180005"/>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Text Box 19"/>
              <p:cNvSpPr txBox="1">
                <a:spLocks noChangeArrowheads="1"/>
              </p:cNvSpPr>
              <p:nvPr/>
            </p:nvSpPr>
            <p:spPr bwMode="auto">
              <a:xfrm>
                <a:off x="5409768" y="1942842"/>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20"/>
              <p:cNvSpPr txBox="1">
                <a:spLocks noChangeArrowheads="1"/>
              </p:cNvSpPr>
              <p:nvPr/>
            </p:nvSpPr>
            <p:spPr bwMode="auto">
              <a:xfrm>
                <a:off x="5589461" y="1958231"/>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endPar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04" name="组合 103"/>
          <p:cNvGrpSpPr/>
          <p:nvPr/>
        </p:nvGrpSpPr>
        <p:grpSpPr>
          <a:xfrm>
            <a:off x="542030" y="2448282"/>
            <a:ext cx="5064653" cy="655361"/>
            <a:chOff x="1575341" y="2023036"/>
            <a:chExt cx="5064653" cy="655361"/>
          </a:xfrm>
        </p:grpSpPr>
        <p:grpSp>
          <p:nvGrpSpPr>
            <p:cNvPr id="98" name="组合 97"/>
            <p:cNvGrpSpPr/>
            <p:nvPr/>
          </p:nvGrpSpPr>
          <p:grpSpPr>
            <a:xfrm>
              <a:off x="1575341" y="2023036"/>
              <a:ext cx="3076424" cy="584775"/>
              <a:chOff x="7739848" y="4965772"/>
              <a:chExt cx="3076424" cy="584775"/>
            </a:xfrm>
          </p:grpSpPr>
          <p:sp>
            <p:nvSpPr>
              <p:cNvPr id="99" name="Text Box 4"/>
              <p:cNvSpPr txBox="1">
                <a:spLocks noChangeArrowheads="1"/>
              </p:cNvSpPr>
              <p:nvPr/>
            </p:nvSpPr>
            <p:spPr bwMode="auto">
              <a:xfrm>
                <a:off x="9786823" y="4965772"/>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0" name="Group 73"/>
              <p:cNvGrpSpPr/>
              <p:nvPr/>
            </p:nvGrpSpPr>
            <p:grpSpPr bwMode="auto">
              <a:xfrm>
                <a:off x="7739848" y="5021011"/>
                <a:ext cx="1254317" cy="277150"/>
                <a:chOff x="152" y="914"/>
                <a:chExt cx="878" cy="194"/>
              </a:xfrm>
              <a:solidFill>
                <a:srgbClr val="009FF6"/>
              </a:solidFill>
            </p:grpSpPr>
            <p:sp>
              <p:nvSpPr>
                <p:cNvPr id="101" name="Rectangle 74"/>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75"/>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103" name="Line 13"/>
            <p:cNvSpPr>
              <a:spLocks noChangeShapeType="1"/>
            </p:cNvSpPr>
            <p:nvPr/>
          </p:nvSpPr>
          <p:spPr bwMode="auto">
            <a:xfrm>
              <a:off x="4749947" y="2256957"/>
              <a:ext cx="1890047" cy="42144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p:cNvGrpSpPr/>
          <p:nvPr/>
        </p:nvGrpSpPr>
        <p:grpSpPr>
          <a:xfrm>
            <a:off x="2519884" y="2868146"/>
            <a:ext cx="5075231" cy="1439179"/>
            <a:chOff x="3441068" y="2418401"/>
            <a:chExt cx="5075231" cy="1439179"/>
          </a:xfrm>
        </p:grpSpPr>
        <p:sp>
          <p:nvSpPr>
            <p:cNvPr id="105" name="Text Box 15"/>
            <p:cNvSpPr txBox="1">
              <a:spLocks noChangeArrowheads="1"/>
            </p:cNvSpPr>
            <p:nvPr/>
          </p:nvSpPr>
          <p:spPr bwMode="auto">
            <a:xfrm>
              <a:off x="6520240" y="2418401"/>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discard,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6" name="组合 105"/>
            <p:cNvGrpSpPr/>
            <p:nvPr/>
          </p:nvGrpSpPr>
          <p:grpSpPr>
            <a:xfrm>
              <a:off x="3441068" y="2710788"/>
              <a:ext cx="3071426" cy="1146792"/>
              <a:chOff x="2532418" y="3090711"/>
              <a:chExt cx="3071426" cy="1146792"/>
            </a:xfrm>
          </p:grpSpPr>
          <p:sp>
            <p:nvSpPr>
              <p:cNvPr id="107" name="Line 26"/>
              <p:cNvSpPr>
                <a:spLocks noChangeShapeType="1"/>
              </p:cNvSpPr>
              <p:nvPr/>
            </p:nvSpPr>
            <p:spPr bwMode="auto">
              <a:xfrm flipH="1">
                <a:off x="3729169" y="3090711"/>
                <a:ext cx="1874675" cy="1008293"/>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44"/>
              <p:cNvSpPr txBox="1">
                <a:spLocks noChangeArrowheads="1"/>
              </p:cNvSpPr>
              <p:nvPr/>
            </p:nvSpPr>
            <p:spPr bwMode="auto">
              <a:xfrm>
                <a:off x="2532418" y="3960504"/>
                <a:ext cx="11240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dirty="0">
                    <a:latin typeface="Times New Roman" panose="02020603050405020304" pitchFamily="18" charset="0"/>
                    <a:ea typeface="思源黑体 CN Normal" panose="020B0400000000000000" pitchFamily="34" charset="-122"/>
                    <a:cs typeface="Times New Roman" panose="02020603050405020304" pitchFamily="18" charset="0"/>
                  </a:rPr>
                  <a:t>忽略重复</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18" name="组合 117"/>
          <p:cNvGrpSpPr/>
          <p:nvPr/>
        </p:nvGrpSpPr>
        <p:grpSpPr>
          <a:xfrm>
            <a:off x="387435" y="3053345"/>
            <a:ext cx="5203875" cy="743959"/>
            <a:chOff x="1320394" y="2514637"/>
            <a:chExt cx="5203875" cy="743959"/>
          </a:xfrm>
        </p:grpSpPr>
        <p:sp>
          <p:nvSpPr>
            <p:cNvPr id="114" name="Rectangle 79"/>
            <p:cNvSpPr>
              <a:spLocks noChangeArrowheads="1"/>
            </p:cNvSpPr>
            <p:nvPr/>
          </p:nvSpPr>
          <p:spPr bwMode="auto">
            <a:xfrm>
              <a:off x="1504782" y="26278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5" name="Text Box 80"/>
            <p:cNvSpPr txBox="1">
              <a:spLocks noChangeArrowheads="1"/>
            </p:cNvSpPr>
            <p:nvPr/>
          </p:nvSpPr>
          <p:spPr bwMode="auto">
            <a:xfrm>
              <a:off x="1320394" y="2586955"/>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6" name="Text Box 22"/>
            <p:cNvSpPr txBox="1">
              <a:spLocks noChangeArrowheads="1"/>
            </p:cNvSpPr>
            <p:nvPr/>
          </p:nvSpPr>
          <p:spPr bwMode="auto">
            <a:xfrm>
              <a:off x="2752971" y="2514637"/>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Line 24"/>
            <p:cNvSpPr>
              <a:spLocks noChangeShapeType="1"/>
            </p:cNvSpPr>
            <p:nvPr/>
          </p:nvSpPr>
          <p:spPr bwMode="auto">
            <a:xfrm>
              <a:off x="4634221" y="2837156"/>
              <a:ext cx="1890048" cy="42144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1" name="组合 120"/>
          <p:cNvGrpSpPr/>
          <p:nvPr/>
        </p:nvGrpSpPr>
        <p:grpSpPr>
          <a:xfrm>
            <a:off x="4632385" y="3535076"/>
            <a:ext cx="2984976" cy="848843"/>
            <a:chOff x="5506780" y="2950017"/>
            <a:chExt cx="2984976" cy="848843"/>
          </a:xfrm>
        </p:grpSpPr>
        <p:sp>
          <p:nvSpPr>
            <p:cNvPr id="119" name="Text Box 41"/>
            <p:cNvSpPr txBox="1">
              <a:spLocks noChangeArrowheads="1"/>
            </p:cNvSpPr>
            <p:nvPr/>
          </p:nvSpPr>
          <p:spPr bwMode="auto">
            <a:xfrm>
              <a:off x="6495697" y="2950017"/>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discard,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0" name="Line 98"/>
            <p:cNvSpPr>
              <a:spLocks noChangeShapeType="1"/>
            </p:cNvSpPr>
            <p:nvPr/>
          </p:nvSpPr>
          <p:spPr bwMode="auto">
            <a:xfrm flipH="1">
              <a:off x="5506780" y="3291704"/>
              <a:ext cx="930023" cy="507156"/>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7" name="组合 126"/>
          <p:cNvGrpSpPr/>
          <p:nvPr/>
        </p:nvGrpSpPr>
        <p:grpSpPr>
          <a:xfrm>
            <a:off x="376274" y="3506788"/>
            <a:ext cx="5198525" cy="623553"/>
            <a:chOff x="1439420" y="2944485"/>
            <a:chExt cx="5198525" cy="623553"/>
          </a:xfrm>
        </p:grpSpPr>
        <p:grpSp>
          <p:nvGrpSpPr>
            <p:cNvPr id="122" name="Group 84"/>
            <p:cNvGrpSpPr/>
            <p:nvPr/>
          </p:nvGrpSpPr>
          <p:grpSpPr bwMode="auto">
            <a:xfrm>
              <a:off x="1439420" y="3008381"/>
              <a:ext cx="1252889" cy="277150"/>
              <a:chOff x="152" y="2105"/>
              <a:chExt cx="877" cy="194"/>
            </a:xfrm>
            <a:solidFill>
              <a:srgbClr val="009FF6"/>
            </a:solidFill>
          </p:grpSpPr>
          <p:sp>
            <p:nvSpPr>
              <p:cNvPr id="123" name="Rectangle 82"/>
              <p:cNvSpPr>
                <a:spLocks noChangeArrowheads="1"/>
              </p:cNvSpPr>
              <p:nvPr/>
            </p:nvSpPr>
            <p:spPr bwMode="auto">
              <a:xfrm>
                <a:off x="374" y="2127"/>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4" name="Text Box 83"/>
              <p:cNvSpPr txBox="1">
                <a:spLocks noChangeArrowheads="1"/>
              </p:cNvSpPr>
              <p:nvPr/>
            </p:nvSpPr>
            <p:spPr bwMode="auto">
              <a:xfrm>
                <a:off x="152" y="2105"/>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25" name="Text Box 22"/>
            <p:cNvSpPr txBox="1">
              <a:spLocks noChangeArrowheads="1"/>
            </p:cNvSpPr>
            <p:nvPr/>
          </p:nvSpPr>
          <p:spPr bwMode="auto">
            <a:xfrm>
              <a:off x="2890018" y="2944485"/>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6" name="Line 25"/>
            <p:cNvSpPr>
              <a:spLocks noChangeShapeType="1"/>
            </p:cNvSpPr>
            <p:nvPr/>
          </p:nvSpPr>
          <p:spPr bwMode="auto">
            <a:xfrm>
              <a:off x="4746469" y="3146599"/>
              <a:ext cx="1891476" cy="421439"/>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128" name="Picture 34" descr="alarm_clock_ringi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94290" y="4254354"/>
            <a:ext cx="392867" cy="43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 Box 35"/>
          <p:cNvSpPr txBox="1">
            <a:spLocks noChangeArrowheads="1"/>
          </p:cNvSpPr>
          <p:nvPr/>
        </p:nvSpPr>
        <p:spPr bwMode="auto">
          <a:xfrm>
            <a:off x="2558358" y="4417216"/>
            <a:ext cx="1063113" cy="2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4" name="组合 133"/>
          <p:cNvGrpSpPr/>
          <p:nvPr/>
        </p:nvGrpSpPr>
        <p:grpSpPr>
          <a:xfrm>
            <a:off x="4629061" y="3974997"/>
            <a:ext cx="2947637" cy="759546"/>
            <a:chOff x="5484986" y="3509869"/>
            <a:chExt cx="2947637" cy="759546"/>
          </a:xfrm>
        </p:grpSpPr>
        <p:sp>
          <p:nvSpPr>
            <p:cNvPr id="135" name="Text Box 42"/>
            <p:cNvSpPr txBox="1">
              <a:spLocks noChangeArrowheads="1"/>
            </p:cNvSpPr>
            <p:nvPr/>
          </p:nvSpPr>
          <p:spPr bwMode="auto">
            <a:xfrm>
              <a:off x="6436564" y="3509869"/>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discard,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6" name="Line 99"/>
            <p:cNvSpPr>
              <a:spLocks noChangeShapeType="1"/>
            </p:cNvSpPr>
            <p:nvPr/>
          </p:nvSpPr>
          <p:spPr bwMode="auto">
            <a:xfrm flipH="1">
              <a:off x="5484986" y="3762260"/>
              <a:ext cx="930023" cy="507155"/>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7" name="组合 136"/>
          <p:cNvGrpSpPr/>
          <p:nvPr/>
        </p:nvGrpSpPr>
        <p:grpSpPr>
          <a:xfrm>
            <a:off x="334702" y="4714849"/>
            <a:ext cx="5213725" cy="594169"/>
            <a:chOff x="1338607" y="4985588"/>
            <a:chExt cx="5213725" cy="594169"/>
          </a:xfrm>
        </p:grpSpPr>
        <p:grpSp>
          <p:nvGrpSpPr>
            <p:cNvPr id="138" name="组合 137"/>
            <p:cNvGrpSpPr/>
            <p:nvPr/>
          </p:nvGrpSpPr>
          <p:grpSpPr>
            <a:xfrm>
              <a:off x="1338607" y="4985588"/>
              <a:ext cx="3094997" cy="314294"/>
              <a:chOff x="628800" y="4573606"/>
              <a:chExt cx="3094997" cy="314294"/>
            </a:xfrm>
          </p:grpSpPr>
          <p:sp>
            <p:nvSpPr>
              <p:cNvPr id="140" name="Text Box 36"/>
              <p:cNvSpPr txBox="1">
                <a:spLocks noChangeArrowheads="1"/>
              </p:cNvSpPr>
              <p:nvPr/>
            </p:nvSpPr>
            <p:spPr bwMode="auto">
              <a:xfrm>
                <a:off x="2694348" y="4573606"/>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1" name="组合 140"/>
              <p:cNvGrpSpPr/>
              <p:nvPr/>
            </p:nvGrpSpPr>
            <p:grpSpPr>
              <a:xfrm>
                <a:off x="628800" y="4610750"/>
                <a:ext cx="1252890" cy="277150"/>
                <a:chOff x="628800" y="4610750"/>
                <a:chExt cx="1252890" cy="277150"/>
              </a:xfrm>
            </p:grpSpPr>
            <p:sp>
              <p:nvSpPr>
                <p:cNvPr id="142" name="Rectangle 86"/>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3" name="Text Box 87"/>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139" name="Line 37"/>
            <p:cNvSpPr>
              <a:spLocks noChangeShapeType="1"/>
            </p:cNvSpPr>
            <p:nvPr/>
          </p:nvSpPr>
          <p:spPr bwMode="auto">
            <a:xfrm>
              <a:off x="4662285" y="5158318"/>
              <a:ext cx="1890047" cy="421439"/>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6" name="组合 145"/>
          <p:cNvGrpSpPr/>
          <p:nvPr/>
        </p:nvGrpSpPr>
        <p:grpSpPr>
          <a:xfrm>
            <a:off x="4629061" y="5100548"/>
            <a:ext cx="3476125" cy="753553"/>
            <a:chOff x="5477282" y="5414649"/>
            <a:chExt cx="3476125" cy="753553"/>
          </a:xfrm>
        </p:grpSpPr>
        <p:sp>
          <p:nvSpPr>
            <p:cNvPr id="144" name="Text Box 43"/>
            <p:cNvSpPr txBox="1">
              <a:spLocks noChangeArrowheads="1"/>
            </p:cNvSpPr>
            <p:nvPr/>
          </p:nvSpPr>
          <p:spPr bwMode="auto">
            <a:xfrm>
              <a:off x="6503890" y="5414649"/>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pkt2, deliver, send ack2</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5" name="Line 100"/>
            <p:cNvSpPr>
              <a:spLocks noChangeShapeType="1"/>
            </p:cNvSpPr>
            <p:nvPr/>
          </p:nvSpPr>
          <p:spPr bwMode="auto">
            <a:xfrm flipH="1">
              <a:off x="5477282" y="5661047"/>
              <a:ext cx="930024" cy="507155"/>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7" name="组合 146"/>
          <p:cNvGrpSpPr/>
          <p:nvPr/>
        </p:nvGrpSpPr>
        <p:grpSpPr>
          <a:xfrm>
            <a:off x="328543" y="4971350"/>
            <a:ext cx="5204283" cy="586873"/>
            <a:chOff x="1338607" y="5522470"/>
            <a:chExt cx="5204283" cy="586873"/>
          </a:xfrm>
        </p:grpSpPr>
        <p:sp>
          <p:nvSpPr>
            <p:cNvPr id="148" name="Text Box 36"/>
            <p:cNvSpPr txBox="1">
              <a:spLocks noChangeArrowheads="1"/>
            </p:cNvSpPr>
            <p:nvPr/>
          </p:nvSpPr>
          <p:spPr bwMode="auto">
            <a:xfrm>
              <a:off x="3404154" y="5522470"/>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9" name="组合 148"/>
            <p:cNvGrpSpPr/>
            <p:nvPr/>
          </p:nvGrpSpPr>
          <p:grpSpPr>
            <a:xfrm>
              <a:off x="1338607" y="5535917"/>
              <a:ext cx="1252889" cy="277150"/>
              <a:chOff x="635943" y="4827898"/>
              <a:chExt cx="1252889" cy="277150"/>
            </a:xfrm>
          </p:grpSpPr>
          <p:sp>
            <p:nvSpPr>
              <p:cNvPr id="151" name="Rectangle 89"/>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Text Box 90"/>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50" name="Line 38"/>
            <p:cNvSpPr>
              <a:spLocks noChangeShapeType="1"/>
            </p:cNvSpPr>
            <p:nvPr/>
          </p:nvSpPr>
          <p:spPr bwMode="auto">
            <a:xfrm>
              <a:off x="4651414" y="5687904"/>
              <a:ext cx="1891476" cy="421439"/>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p:cNvGrpSpPr/>
          <p:nvPr/>
        </p:nvGrpSpPr>
        <p:grpSpPr>
          <a:xfrm>
            <a:off x="4640943" y="5391826"/>
            <a:ext cx="3483012" cy="700458"/>
            <a:chOff x="5506540" y="5954125"/>
            <a:chExt cx="3483012" cy="700458"/>
          </a:xfrm>
        </p:grpSpPr>
        <p:sp>
          <p:nvSpPr>
            <p:cNvPr id="154" name="Text Box 43"/>
            <p:cNvSpPr txBox="1">
              <a:spLocks noChangeArrowheads="1"/>
            </p:cNvSpPr>
            <p:nvPr/>
          </p:nvSpPr>
          <p:spPr bwMode="auto">
            <a:xfrm>
              <a:off x="6540035" y="595412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pkt3, deliver, send ack3</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5" name="Line 101"/>
            <p:cNvSpPr>
              <a:spLocks noChangeShapeType="1"/>
            </p:cNvSpPr>
            <p:nvPr/>
          </p:nvSpPr>
          <p:spPr bwMode="auto">
            <a:xfrm flipH="1">
              <a:off x="5506540" y="6147428"/>
              <a:ext cx="930024" cy="507155"/>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6" name="组合 155"/>
          <p:cNvGrpSpPr/>
          <p:nvPr/>
        </p:nvGrpSpPr>
        <p:grpSpPr>
          <a:xfrm>
            <a:off x="325258" y="5189303"/>
            <a:ext cx="5193316" cy="632093"/>
            <a:chOff x="1342892" y="5992724"/>
            <a:chExt cx="5193316" cy="632093"/>
          </a:xfrm>
        </p:grpSpPr>
        <p:grpSp>
          <p:nvGrpSpPr>
            <p:cNvPr id="157" name="组合 156"/>
            <p:cNvGrpSpPr/>
            <p:nvPr/>
          </p:nvGrpSpPr>
          <p:grpSpPr>
            <a:xfrm>
              <a:off x="1342892" y="5992724"/>
              <a:ext cx="3090711" cy="313932"/>
              <a:chOff x="1342892" y="5992724"/>
              <a:chExt cx="3090711" cy="313932"/>
            </a:xfrm>
          </p:grpSpPr>
          <p:sp>
            <p:nvSpPr>
              <p:cNvPr id="159" name="Text Box 36"/>
              <p:cNvSpPr txBox="1">
                <a:spLocks noChangeArrowheads="1"/>
              </p:cNvSpPr>
              <p:nvPr/>
            </p:nvSpPr>
            <p:spPr bwMode="auto">
              <a:xfrm>
                <a:off x="3404154" y="5992724"/>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pkt4</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0" name="组合 159"/>
              <p:cNvGrpSpPr/>
              <p:nvPr/>
            </p:nvGrpSpPr>
            <p:grpSpPr>
              <a:xfrm>
                <a:off x="1342892" y="6029506"/>
                <a:ext cx="1252889" cy="277150"/>
                <a:chOff x="633086" y="5065047"/>
                <a:chExt cx="1252889" cy="277150"/>
              </a:xfrm>
            </p:grpSpPr>
            <p:sp>
              <p:nvSpPr>
                <p:cNvPr id="161" name="Rectangle 92"/>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2" name="Text Box 93"/>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158" name="Line 39"/>
            <p:cNvSpPr>
              <a:spLocks noChangeShapeType="1"/>
            </p:cNvSpPr>
            <p:nvPr/>
          </p:nvSpPr>
          <p:spPr bwMode="auto">
            <a:xfrm>
              <a:off x="4644732" y="6203377"/>
              <a:ext cx="1891476" cy="42144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3" name="组合 162"/>
          <p:cNvGrpSpPr/>
          <p:nvPr/>
        </p:nvGrpSpPr>
        <p:grpSpPr>
          <a:xfrm>
            <a:off x="4627518" y="5636977"/>
            <a:ext cx="3496437" cy="709710"/>
            <a:chOff x="5490720" y="6484155"/>
            <a:chExt cx="3496437" cy="709710"/>
          </a:xfrm>
        </p:grpSpPr>
        <p:sp>
          <p:nvSpPr>
            <p:cNvPr id="164" name="Text Box 43"/>
            <p:cNvSpPr txBox="1">
              <a:spLocks noChangeArrowheads="1"/>
            </p:cNvSpPr>
            <p:nvPr/>
          </p:nvSpPr>
          <p:spPr bwMode="auto">
            <a:xfrm>
              <a:off x="6537640" y="648415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pkt4, deliver, send ack4</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5" name="Line 102"/>
            <p:cNvSpPr>
              <a:spLocks noChangeShapeType="1"/>
            </p:cNvSpPr>
            <p:nvPr/>
          </p:nvSpPr>
          <p:spPr bwMode="auto">
            <a:xfrm flipH="1">
              <a:off x="5490720" y="6686709"/>
              <a:ext cx="930024" cy="507156"/>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6" name="组合 165"/>
          <p:cNvGrpSpPr/>
          <p:nvPr/>
        </p:nvGrpSpPr>
        <p:grpSpPr>
          <a:xfrm>
            <a:off x="325258" y="5471197"/>
            <a:ext cx="5225432" cy="593623"/>
            <a:chOff x="1282160" y="6775110"/>
            <a:chExt cx="5225432" cy="593623"/>
          </a:xfrm>
        </p:grpSpPr>
        <p:grpSp>
          <p:nvGrpSpPr>
            <p:cNvPr id="167" name="组合 166"/>
            <p:cNvGrpSpPr/>
            <p:nvPr/>
          </p:nvGrpSpPr>
          <p:grpSpPr>
            <a:xfrm>
              <a:off x="1282160" y="6775110"/>
              <a:ext cx="3094996" cy="313932"/>
              <a:chOff x="-4568304" y="6060935"/>
              <a:chExt cx="3094996" cy="313932"/>
            </a:xfrm>
          </p:grpSpPr>
          <p:sp>
            <p:nvSpPr>
              <p:cNvPr id="169" name="Text Box 36"/>
              <p:cNvSpPr txBox="1">
                <a:spLocks noChangeArrowheads="1"/>
              </p:cNvSpPr>
              <p:nvPr/>
            </p:nvSpPr>
            <p:spPr bwMode="auto">
              <a:xfrm>
                <a:off x="-2502757" y="6060935"/>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pkt5</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0" name="组合 169"/>
              <p:cNvGrpSpPr/>
              <p:nvPr/>
            </p:nvGrpSpPr>
            <p:grpSpPr>
              <a:xfrm>
                <a:off x="-4568304" y="6069073"/>
                <a:ext cx="1252889" cy="277150"/>
                <a:chOff x="630229" y="5282195"/>
                <a:chExt cx="1252889" cy="277150"/>
              </a:xfrm>
            </p:grpSpPr>
            <p:sp>
              <p:nvSpPr>
                <p:cNvPr id="171" name="Rectangle 95"/>
                <p:cNvSpPr>
                  <a:spLocks noChangeArrowheads="1"/>
                </p:cNvSpPr>
                <p:nvPr/>
              </p:nvSpPr>
              <p:spPr bwMode="auto">
                <a:xfrm>
                  <a:off x="953094" y="5313624"/>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2" name="Text Box 96"/>
                <p:cNvSpPr txBox="1">
                  <a:spLocks noChangeArrowheads="1"/>
                </p:cNvSpPr>
                <p:nvPr/>
              </p:nvSpPr>
              <p:spPr bwMode="auto">
                <a:xfrm>
                  <a:off x="630229" y="5282195"/>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168" name="Line 40"/>
            <p:cNvSpPr>
              <a:spLocks noChangeShapeType="1"/>
            </p:cNvSpPr>
            <p:nvPr/>
          </p:nvSpPr>
          <p:spPr bwMode="auto">
            <a:xfrm>
              <a:off x="4617544" y="6947294"/>
              <a:ext cx="1890048" cy="421439"/>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3" name="组合 172"/>
          <p:cNvGrpSpPr/>
          <p:nvPr/>
        </p:nvGrpSpPr>
        <p:grpSpPr>
          <a:xfrm>
            <a:off x="4640943" y="5901908"/>
            <a:ext cx="3481260" cy="674428"/>
            <a:chOff x="5477282" y="7174674"/>
            <a:chExt cx="3481260" cy="674428"/>
          </a:xfrm>
        </p:grpSpPr>
        <p:sp>
          <p:nvSpPr>
            <p:cNvPr id="174" name="Text Box 43"/>
            <p:cNvSpPr txBox="1">
              <a:spLocks noChangeArrowheads="1"/>
            </p:cNvSpPr>
            <p:nvPr/>
          </p:nvSpPr>
          <p:spPr bwMode="auto">
            <a:xfrm>
              <a:off x="6509025" y="7174674"/>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pkt5, deliver, send ack5</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5" name="Line 103"/>
            <p:cNvSpPr>
              <a:spLocks noChangeShapeType="1"/>
            </p:cNvSpPr>
            <p:nvPr/>
          </p:nvSpPr>
          <p:spPr bwMode="auto">
            <a:xfrm flipH="1">
              <a:off x="5477282" y="7341947"/>
              <a:ext cx="930024" cy="507155"/>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6" name="组合 175"/>
          <p:cNvGrpSpPr/>
          <p:nvPr/>
        </p:nvGrpSpPr>
        <p:grpSpPr>
          <a:xfrm>
            <a:off x="430213" y="0"/>
            <a:ext cx="4920720" cy="1428589"/>
            <a:chOff x="551030" y="-368704"/>
            <a:chExt cx="4920720" cy="1428589"/>
          </a:xfrm>
        </p:grpSpPr>
        <p:grpSp>
          <p:nvGrpSpPr>
            <p:cNvPr id="177" name="组合 176"/>
            <p:cNvGrpSpPr/>
            <p:nvPr/>
          </p:nvGrpSpPr>
          <p:grpSpPr>
            <a:xfrm>
              <a:off x="998432" y="303925"/>
              <a:ext cx="4473318" cy="687997"/>
              <a:chOff x="1635859" y="967769"/>
              <a:chExt cx="4473318" cy="687997"/>
            </a:xfrm>
          </p:grpSpPr>
          <p:sp>
            <p:nvSpPr>
              <p:cNvPr id="179" name="矩形: 圆角 52"/>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80" name="文本框 179"/>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78" name="图片 177"/>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1000"/>
                                        <p:tgtEl>
                                          <p:spTgt spid="87"/>
                                        </p:tgtEl>
                                      </p:cBhvr>
                                    </p:animEffect>
                                  </p:childTnLst>
                                </p:cTn>
                              </p:par>
                            </p:childTnLst>
                          </p:cTn>
                        </p:par>
                        <p:par>
                          <p:cTn id="16" fill="hold">
                            <p:stCondLst>
                              <p:cond delay="2500"/>
                            </p:stCondLst>
                            <p:childTnLst>
                              <p:par>
                                <p:cTn id="17" presetID="22" presetClass="entr" presetSubtype="1"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up)">
                                      <p:cBhvr>
                                        <p:cTn id="19" dur="1000"/>
                                        <p:tgtEl>
                                          <p:spTgt spid="86"/>
                                        </p:tgtEl>
                                      </p:cBhvr>
                                    </p:animEffect>
                                  </p:childTnLst>
                                </p:cTn>
                              </p:par>
                              <p:par>
                                <p:cTn id="20" presetID="22" presetClass="entr" presetSubtype="8"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left)">
                                      <p:cBhvr>
                                        <p:cTn id="22" dur="1000"/>
                                        <p:tgtEl>
                                          <p:spTgt spid="84"/>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wipe(left)">
                                      <p:cBhvr>
                                        <p:cTn id="26" dur="1000"/>
                                        <p:tgtEl>
                                          <p:spTgt spid="97"/>
                                        </p:tgtEl>
                                      </p:cBhvr>
                                    </p:animEffect>
                                  </p:childTnLst>
                                </p:cTn>
                              </p:par>
                            </p:childTnLst>
                          </p:cTn>
                        </p:par>
                        <p:par>
                          <p:cTn id="27" fill="hold">
                            <p:stCondLst>
                              <p:cond delay="4500"/>
                            </p:stCondLst>
                            <p:childTnLst>
                              <p:par>
                                <p:cTn id="28" presetID="22" presetClass="entr" presetSubtype="2" fill="hold" nodeType="after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right)">
                                      <p:cBhvr>
                                        <p:cTn id="30" dur="1000"/>
                                        <p:tgtEl>
                                          <p:spTgt spid="85"/>
                                        </p:tgtEl>
                                      </p:cBhvr>
                                    </p:animEffect>
                                  </p:childTnLst>
                                </p:cTn>
                              </p:par>
                              <p:par>
                                <p:cTn id="31" presetID="22" presetClass="entr" presetSubtype="8"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wipe(left)">
                                      <p:cBhvr>
                                        <p:cTn id="33" dur="1000"/>
                                        <p:tgtEl>
                                          <p:spTgt spid="104"/>
                                        </p:tgtEl>
                                      </p:cBhvr>
                                    </p:animEffect>
                                  </p:childTnLst>
                                </p:cTn>
                              </p:par>
                            </p:childTnLst>
                          </p:cTn>
                        </p:par>
                        <p:par>
                          <p:cTn id="34" fill="hold">
                            <p:stCondLst>
                              <p:cond delay="5500"/>
                            </p:stCondLst>
                            <p:childTnLst>
                              <p:par>
                                <p:cTn id="35" presetID="22" presetClass="entr" presetSubtype="2"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right)">
                                      <p:cBhvr>
                                        <p:cTn id="37" dur="1000"/>
                                        <p:tgtEl>
                                          <p:spTgt spid="109"/>
                                        </p:tgtEl>
                                      </p:cBhvr>
                                    </p:animEffect>
                                  </p:childTnLst>
                                </p:cTn>
                              </p:par>
                              <p:par>
                                <p:cTn id="38" presetID="22" presetClass="entr" presetSubtype="8"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left)">
                                      <p:cBhvr>
                                        <p:cTn id="40" dur="1000"/>
                                        <p:tgtEl>
                                          <p:spTgt spid="118"/>
                                        </p:tgtEl>
                                      </p:cBhvr>
                                    </p:animEffect>
                                  </p:childTnLst>
                                </p:cTn>
                              </p:par>
                            </p:childTnLst>
                          </p:cTn>
                        </p:par>
                        <p:par>
                          <p:cTn id="41" fill="hold">
                            <p:stCondLst>
                              <p:cond delay="6500"/>
                            </p:stCondLst>
                            <p:childTnLst>
                              <p:par>
                                <p:cTn id="42" presetID="22" presetClass="entr" presetSubtype="2" fill="hold" nodeType="after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wipe(right)">
                                      <p:cBhvr>
                                        <p:cTn id="44" dur="1000"/>
                                        <p:tgtEl>
                                          <p:spTgt spid="121"/>
                                        </p:tgtEl>
                                      </p:cBhvr>
                                    </p:animEffect>
                                  </p:childTnLst>
                                </p:cTn>
                              </p:par>
                              <p:par>
                                <p:cTn id="45" presetID="22" presetClass="entr" presetSubtype="8"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wipe(left)">
                                      <p:cBhvr>
                                        <p:cTn id="47" dur="1000"/>
                                        <p:tgtEl>
                                          <p:spTgt spid="127"/>
                                        </p:tgtEl>
                                      </p:cBhvr>
                                    </p:animEffect>
                                  </p:childTnLst>
                                </p:cTn>
                              </p:par>
                            </p:childTnLst>
                          </p:cTn>
                        </p:par>
                        <p:par>
                          <p:cTn id="48" fill="hold">
                            <p:stCondLst>
                              <p:cond delay="7500"/>
                            </p:stCondLst>
                            <p:childTnLst>
                              <p:par>
                                <p:cTn id="49" presetID="22" presetClass="entr" presetSubtype="1" fill="hold"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wipe(up)">
                                      <p:cBhvr>
                                        <p:cTn id="51" dur="1000"/>
                                        <p:tgtEl>
                                          <p:spTgt spid="134"/>
                                        </p:tgtEl>
                                      </p:cBhvr>
                                    </p:animEffect>
                                  </p:childTnLst>
                                </p:cTn>
                              </p:par>
                            </p:childTnLst>
                          </p:cTn>
                        </p:par>
                        <p:par>
                          <p:cTn id="52" fill="hold">
                            <p:stCondLst>
                              <p:cond delay="8500"/>
                            </p:stCondLst>
                            <p:childTnLst>
                              <p:par>
                                <p:cTn id="53" presetID="53" presetClass="entr" presetSubtype="16" fill="hold" nodeType="afterEffect">
                                  <p:stCondLst>
                                    <p:cond delay="0"/>
                                  </p:stCondLst>
                                  <p:childTnLst>
                                    <p:set>
                                      <p:cBhvr>
                                        <p:cTn id="54" dur="1" fill="hold">
                                          <p:stCondLst>
                                            <p:cond delay="0"/>
                                          </p:stCondLst>
                                        </p:cTn>
                                        <p:tgtEl>
                                          <p:spTgt spid="128"/>
                                        </p:tgtEl>
                                        <p:attrNameLst>
                                          <p:attrName>style.visibility</p:attrName>
                                        </p:attrNameLst>
                                      </p:cBhvr>
                                      <p:to>
                                        <p:strVal val="visible"/>
                                      </p:to>
                                    </p:set>
                                    <p:anim calcmode="lin" valueType="num">
                                      <p:cBhvr>
                                        <p:cTn id="55" dur="500" fill="hold"/>
                                        <p:tgtEl>
                                          <p:spTgt spid="128"/>
                                        </p:tgtEl>
                                        <p:attrNameLst>
                                          <p:attrName>ppt_w</p:attrName>
                                        </p:attrNameLst>
                                      </p:cBhvr>
                                      <p:tavLst>
                                        <p:tav tm="0">
                                          <p:val>
                                            <p:fltVal val="0"/>
                                          </p:val>
                                        </p:tav>
                                        <p:tav tm="100000">
                                          <p:val>
                                            <p:strVal val="#ppt_w"/>
                                          </p:val>
                                        </p:tav>
                                      </p:tavLst>
                                    </p:anim>
                                    <p:anim calcmode="lin" valueType="num">
                                      <p:cBhvr>
                                        <p:cTn id="56" dur="500" fill="hold"/>
                                        <p:tgtEl>
                                          <p:spTgt spid="128"/>
                                        </p:tgtEl>
                                        <p:attrNameLst>
                                          <p:attrName>ppt_h</p:attrName>
                                        </p:attrNameLst>
                                      </p:cBhvr>
                                      <p:tavLst>
                                        <p:tav tm="0">
                                          <p:val>
                                            <p:fltVal val="0"/>
                                          </p:val>
                                        </p:tav>
                                        <p:tav tm="100000">
                                          <p:val>
                                            <p:strVal val="#ppt_h"/>
                                          </p:val>
                                        </p:tav>
                                      </p:tavLst>
                                    </p:anim>
                                    <p:animEffect transition="in" filter="fade">
                                      <p:cBhvr>
                                        <p:cTn id="57" dur="500"/>
                                        <p:tgtEl>
                                          <p:spTgt spid="128"/>
                                        </p:tgtEl>
                                      </p:cBhvr>
                                    </p:animEffect>
                                  </p:childTnLst>
                                </p:cTn>
                              </p:par>
                            </p:childTnLst>
                          </p:cTn>
                        </p:par>
                        <p:par>
                          <p:cTn id="58" fill="hold">
                            <p:stCondLst>
                              <p:cond delay="9000"/>
                            </p:stCondLst>
                            <p:childTnLst>
                              <p:par>
                                <p:cTn id="59" presetID="26" presetClass="emph" presetSubtype="0" repeatCount="2000" fill="hold" nodeType="afterEffect">
                                  <p:stCondLst>
                                    <p:cond delay="0"/>
                                  </p:stCondLst>
                                  <p:childTnLst>
                                    <p:animEffect transition="out" filter="fade">
                                      <p:cBhvr>
                                        <p:cTn id="60" dur="500" tmFilter="0, 0; .2, .5; .8, .5; 1, 0"/>
                                        <p:tgtEl>
                                          <p:spTgt spid="128"/>
                                        </p:tgtEl>
                                      </p:cBhvr>
                                    </p:animEffect>
                                    <p:animScale>
                                      <p:cBhvr>
                                        <p:cTn id="61" dur="250" autoRev="1" fill="hold"/>
                                        <p:tgtEl>
                                          <p:spTgt spid="128"/>
                                        </p:tgtEl>
                                      </p:cBhvr>
                                      <p:by x="105000" y="105000"/>
                                    </p:animScale>
                                  </p:childTnLst>
                                </p:cTn>
                              </p:par>
                            </p:childTnLst>
                          </p:cTn>
                        </p:par>
                        <p:par>
                          <p:cTn id="62" fill="hold">
                            <p:stCondLst>
                              <p:cond delay="9500"/>
                            </p:stCondLst>
                            <p:childTnLst>
                              <p:par>
                                <p:cTn id="63" presetID="22" presetClass="entr" presetSubtype="8" fill="hold" grpId="0"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lef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wipe(left)">
                                      <p:cBhvr>
                                        <p:cTn id="70" dur="1000"/>
                                        <p:tgtEl>
                                          <p:spTgt spid="137"/>
                                        </p:tgtEl>
                                      </p:cBhvr>
                                    </p:animEffect>
                                  </p:childTnLst>
                                </p:cTn>
                              </p:par>
                            </p:childTnLst>
                          </p:cTn>
                        </p:par>
                        <p:par>
                          <p:cTn id="71" fill="hold">
                            <p:stCondLst>
                              <p:cond delay="1000"/>
                            </p:stCondLst>
                            <p:childTnLst>
                              <p:par>
                                <p:cTn id="72" presetID="22" presetClass="entr" presetSubtype="1" fill="hold" nodeType="afterEffect">
                                  <p:stCondLst>
                                    <p:cond delay="0"/>
                                  </p:stCondLst>
                                  <p:childTnLst>
                                    <p:set>
                                      <p:cBhvr>
                                        <p:cTn id="73" dur="1" fill="hold">
                                          <p:stCondLst>
                                            <p:cond delay="0"/>
                                          </p:stCondLst>
                                        </p:cTn>
                                        <p:tgtEl>
                                          <p:spTgt spid="146"/>
                                        </p:tgtEl>
                                        <p:attrNameLst>
                                          <p:attrName>style.visibility</p:attrName>
                                        </p:attrNameLst>
                                      </p:cBhvr>
                                      <p:to>
                                        <p:strVal val="visible"/>
                                      </p:to>
                                    </p:set>
                                    <p:animEffect transition="in" filter="wipe(up)">
                                      <p:cBhvr>
                                        <p:cTn id="74" dur="1000"/>
                                        <p:tgtEl>
                                          <p:spTgt spid="146"/>
                                        </p:tgtEl>
                                      </p:cBhvr>
                                    </p:animEffect>
                                  </p:childTnLst>
                                </p:cTn>
                              </p:par>
                              <p:par>
                                <p:cTn id="75" presetID="22" presetClass="entr" presetSubtype="8" fill="hold" nodeType="withEffect">
                                  <p:stCondLst>
                                    <p:cond delay="0"/>
                                  </p:stCondLst>
                                  <p:childTnLst>
                                    <p:set>
                                      <p:cBhvr>
                                        <p:cTn id="76" dur="1" fill="hold">
                                          <p:stCondLst>
                                            <p:cond delay="0"/>
                                          </p:stCondLst>
                                        </p:cTn>
                                        <p:tgtEl>
                                          <p:spTgt spid="147"/>
                                        </p:tgtEl>
                                        <p:attrNameLst>
                                          <p:attrName>style.visibility</p:attrName>
                                        </p:attrNameLst>
                                      </p:cBhvr>
                                      <p:to>
                                        <p:strVal val="visible"/>
                                      </p:to>
                                    </p:set>
                                    <p:animEffect transition="in" filter="wipe(left)">
                                      <p:cBhvr>
                                        <p:cTn id="77" dur="1000"/>
                                        <p:tgtEl>
                                          <p:spTgt spid="147"/>
                                        </p:tgtEl>
                                      </p:cBhvr>
                                    </p:animEffect>
                                  </p:childTnLst>
                                </p:cTn>
                              </p:par>
                            </p:childTnLst>
                          </p:cTn>
                        </p:par>
                        <p:par>
                          <p:cTn id="78" fill="hold">
                            <p:stCondLst>
                              <p:cond delay="2000"/>
                            </p:stCondLst>
                            <p:childTnLst>
                              <p:par>
                                <p:cTn id="79" presetID="22" presetClass="entr" presetSubtype="1" fill="hold" nodeType="after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wipe(up)">
                                      <p:cBhvr>
                                        <p:cTn id="81" dur="1000"/>
                                        <p:tgtEl>
                                          <p:spTgt spid="153"/>
                                        </p:tgtEl>
                                      </p:cBhvr>
                                    </p:animEffect>
                                  </p:childTnLst>
                                </p:cTn>
                              </p:par>
                              <p:par>
                                <p:cTn id="82" presetID="22" presetClass="entr" presetSubtype="8" fill="hold" nodeType="withEffect">
                                  <p:stCondLst>
                                    <p:cond delay="0"/>
                                  </p:stCondLst>
                                  <p:childTnLst>
                                    <p:set>
                                      <p:cBhvr>
                                        <p:cTn id="83" dur="1" fill="hold">
                                          <p:stCondLst>
                                            <p:cond delay="0"/>
                                          </p:stCondLst>
                                        </p:cTn>
                                        <p:tgtEl>
                                          <p:spTgt spid="156"/>
                                        </p:tgtEl>
                                        <p:attrNameLst>
                                          <p:attrName>style.visibility</p:attrName>
                                        </p:attrNameLst>
                                      </p:cBhvr>
                                      <p:to>
                                        <p:strVal val="visible"/>
                                      </p:to>
                                    </p:set>
                                    <p:animEffect transition="in" filter="wipe(left)">
                                      <p:cBhvr>
                                        <p:cTn id="84" dur="1000"/>
                                        <p:tgtEl>
                                          <p:spTgt spid="156"/>
                                        </p:tgtEl>
                                      </p:cBhvr>
                                    </p:animEffect>
                                  </p:childTnLst>
                                </p:cTn>
                              </p:par>
                            </p:childTnLst>
                          </p:cTn>
                        </p:par>
                        <p:par>
                          <p:cTn id="85" fill="hold">
                            <p:stCondLst>
                              <p:cond delay="3000"/>
                            </p:stCondLst>
                            <p:childTnLst>
                              <p:par>
                                <p:cTn id="86" presetID="22" presetClass="entr" presetSubtype="1" fill="hold" nodeType="after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wipe(up)">
                                      <p:cBhvr>
                                        <p:cTn id="88" dur="1000"/>
                                        <p:tgtEl>
                                          <p:spTgt spid="163"/>
                                        </p:tgtEl>
                                      </p:cBhvr>
                                    </p:animEffect>
                                  </p:childTnLst>
                                </p:cTn>
                              </p:par>
                              <p:par>
                                <p:cTn id="89" presetID="22" presetClass="entr" presetSubtype="8" fill="hold"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1000"/>
                                        <p:tgtEl>
                                          <p:spTgt spid="166"/>
                                        </p:tgtEl>
                                      </p:cBhvr>
                                    </p:animEffect>
                                  </p:childTnLst>
                                </p:cTn>
                              </p:par>
                            </p:childTnLst>
                          </p:cTn>
                        </p:par>
                        <p:par>
                          <p:cTn id="92" fill="hold">
                            <p:stCondLst>
                              <p:cond delay="4000"/>
                            </p:stCondLst>
                            <p:childTnLst>
                              <p:par>
                                <p:cTn id="93" presetID="22" presetClass="entr" presetSubtype="2" fill="hold" nodeType="afterEffect">
                                  <p:stCondLst>
                                    <p:cond delay="0"/>
                                  </p:stCondLst>
                                  <p:childTnLst>
                                    <p:set>
                                      <p:cBhvr>
                                        <p:cTn id="94" dur="1" fill="hold">
                                          <p:stCondLst>
                                            <p:cond delay="0"/>
                                          </p:stCondLst>
                                        </p:cTn>
                                        <p:tgtEl>
                                          <p:spTgt spid="173"/>
                                        </p:tgtEl>
                                        <p:attrNameLst>
                                          <p:attrName>style.visibility</p:attrName>
                                        </p:attrNameLst>
                                      </p:cBhvr>
                                      <p:to>
                                        <p:strVal val="visible"/>
                                      </p:to>
                                    </p:set>
                                    <p:animEffect transition="in" filter="wipe(right)">
                                      <p:cBhvr>
                                        <p:cTn id="95"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766" y="-276446"/>
            <a:ext cx="7384717" cy="1428589"/>
            <a:chOff x="551030" y="-368704"/>
            <a:chExt cx="6760294" cy="1428589"/>
          </a:xfrm>
        </p:grpSpPr>
        <p:grpSp>
          <p:nvGrpSpPr>
            <p:cNvPr id="3" name="组合 2"/>
            <p:cNvGrpSpPr/>
            <p:nvPr/>
          </p:nvGrpSpPr>
          <p:grpSpPr>
            <a:xfrm>
              <a:off x="1201632" y="303925"/>
              <a:ext cx="6109692" cy="709466"/>
              <a:chOff x="1839059" y="967769"/>
              <a:chExt cx="6109692" cy="709466"/>
            </a:xfrm>
          </p:grpSpPr>
          <p:sp>
            <p:nvSpPr>
              <p:cNvPr id="5"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673077" y="1030904"/>
                <a:ext cx="527567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551020" y="1217523"/>
            <a:ext cx="3507425" cy="526732"/>
            <a:chOff x="722008" y="1303131"/>
            <a:chExt cx="3348992" cy="502940"/>
          </a:xfrm>
        </p:grpSpPr>
        <p:sp>
          <p:nvSpPr>
            <p:cNvPr id="9" name="流程图: 手动输入 6"/>
            <p:cNvSpPr/>
            <p:nvPr/>
          </p:nvSpPr>
          <p:spPr>
            <a:xfrm rot="5400000" flipV="1">
              <a:off x="2291869" y="-137"/>
              <a:ext cx="475861" cy="30824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p:cNvGrpSpPr/>
            <p:nvPr/>
          </p:nvGrpSpPr>
          <p:grpSpPr>
            <a:xfrm>
              <a:off x="722008" y="1303131"/>
              <a:ext cx="546594" cy="475865"/>
              <a:chOff x="708742" y="1296102"/>
              <a:chExt cx="454744" cy="283828"/>
            </a:xfrm>
          </p:grpSpPr>
          <p:sp>
            <p:nvSpPr>
              <p:cNvPr id="12" name="平行四边形 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p:cNvSpPr txBox="1">
              <a:spLocks noChangeArrowheads="1"/>
            </p:cNvSpPr>
            <p:nvPr/>
          </p:nvSpPr>
          <p:spPr bwMode="auto">
            <a:xfrm>
              <a:off x="1407438" y="1335871"/>
              <a:ext cx="266355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Go-Back-N</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14" name="Text Box 79"/>
          <p:cNvSpPr txBox="1">
            <a:spLocks noChangeArrowheads="1"/>
          </p:cNvSpPr>
          <p:nvPr/>
        </p:nvSpPr>
        <p:spPr bwMode="auto">
          <a:xfrm>
            <a:off x="1123472" y="2363121"/>
            <a:ext cx="10859719"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ACK(n):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接收方对序号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之前包括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在内的所有分组进行确认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累积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 </a:t>
            </a:r>
            <a:r>
              <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kumimoji="1" lang="en-US" altLang="zh-CN"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和窗口中所有序号大于</a:t>
            </a:r>
            <a:r>
              <a:rPr kumimoji="1" lang="en-US" altLang="zh-CN"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的分组</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失序分组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丢弃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不缓存</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-&gt; </a:t>
            </a:r>
            <a:r>
              <a:rPr kumimoji="1" lang="zh-CN" altLang="en-US" sz="2400"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kumimoji="1" lang="en-US" altLang="zh-CN" sz="2400"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 name="组合 14"/>
          <p:cNvGrpSpPr/>
          <p:nvPr/>
        </p:nvGrpSpPr>
        <p:grpSpPr>
          <a:xfrm>
            <a:off x="545266" y="1880880"/>
            <a:ext cx="2186242" cy="476221"/>
            <a:chOff x="1403750" y="3593123"/>
            <a:chExt cx="2186242" cy="476221"/>
          </a:xfrm>
        </p:grpSpPr>
        <p:grpSp>
          <p:nvGrpSpPr>
            <p:cNvPr id="16" name="组合 15"/>
            <p:cNvGrpSpPr/>
            <p:nvPr/>
          </p:nvGrpSpPr>
          <p:grpSpPr>
            <a:xfrm>
              <a:off x="1403750" y="3593123"/>
              <a:ext cx="490436" cy="476221"/>
              <a:chOff x="1403750" y="3593123"/>
              <a:chExt cx="808892" cy="785446"/>
            </a:xfrm>
          </p:grpSpPr>
          <p:sp>
            <p:nvSpPr>
              <p:cNvPr id="18" name="对话气泡: 椭圆形 1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特点</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500"/>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wipe(left)">
                                      <p:cBhvr>
                                        <p:cTn id="25" dur="500"/>
                                        <p:tgtEl>
                                          <p:spTgt spid="1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wipe(left)">
                                      <p:cBhvr>
                                        <p:cTn id="30" dur="500"/>
                                        <p:tgtEl>
                                          <p:spTgt spid="1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animEffect transition="in" filter="wipe(left)">
                                      <p:cBhvr>
                                        <p:cTn id="35" dur="500"/>
                                        <p:tgtEl>
                                          <p:spTgt spid="1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xEl>
                                              <p:pRg st="4" end="4"/>
                                            </p:txEl>
                                          </p:spTgt>
                                        </p:tgtEl>
                                        <p:attrNameLst>
                                          <p:attrName>style.visibility</p:attrName>
                                        </p:attrNameLst>
                                      </p:cBhvr>
                                      <p:to>
                                        <p:strVal val="visible"/>
                                      </p:to>
                                    </p:set>
                                    <p:animEffect transition="in" filter="wipe(left)">
                                      <p:cBhvr>
                                        <p:cTn id="40" dur="500"/>
                                        <p:tgtEl>
                                          <p:spTgt spid="14">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4">
                                            <p:txEl>
                                              <p:pRg st="5" end="5"/>
                                            </p:txEl>
                                          </p:spTgt>
                                        </p:tgtEl>
                                        <p:attrNameLst>
                                          <p:attrName>style.visibility</p:attrName>
                                        </p:attrNameLst>
                                      </p:cBhvr>
                                      <p:to>
                                        <p:strVal val="visible"/>
                                      </p:to>
                                    </p:set>
                                    <p:animEffect transition="in" filter="wipe(left)">
                                      <p:cBhvr>
                                        <p:cTn id="44" dur="500"/>
                                        <p:tgtEl>
                                          <p:spTgt spid="14">
                                            <p:txEl>
                                              <p:pRg st="5" end="5"/>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4">
                                            <p:txEl>
                                              <p:pRg st="6" end="6"/>
                                            </p:txEl>
                                          </p:spTgt>
                                        </p:tgtEl>
                                        <p:attrNameLst>
                                          <p:attrName>style.visibility</p:attrName>
                                        </p:attrNameLst>
                                      </p:cBhvr>
                                      <p:to>
                                        <p:strVal val="visible"/>
                                      </p:to>
                                    </p:set>
                                    <p:animEffect transition="in" filter="wipe(left)">
                                      <p:cBhvr>
                                        <p:cTn id="48"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767" y="-276446"/>
            <a:ext cx="7225228" cy="1936093"/>
            <a:chOff x="551030" y="-368704"/>
            <a:chExt cx="6614890" cy="1936093"/>
          </a:xfrm>
        </p:grpSpPr>
        <p:grpSp>
          <p:nvGrpSpPr>
            <p:cNvPr id="3" name="组合 2"/>
            <p:cNvGrpSpPr/>
            <p:nvPr/>
          </p:nvGrpSpPr>
          <p:grpSpPr>
            <a:xfrm>
              <a:off x="1201632" y="303925"/>
              <a:ext cx="5964288" cy="1263464"/>
              <a:chOff x="1839059" y="967769"/>
              <a:chExt cx="5964288" cy="1263464"/>
            </a:xfrm>
          </p:grpSpPr>
          <p:sp>
            <p:nvSpPr>
              <p:cNvPr id="5"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5" name="组合 24"/>
          <p:cNvGrpSpPr/>
          <p:nvPr/>
        </p:nvGrpSpPr>
        <p:grpSpPr>
          <a:xfrm>
            <a:off x="606679" y="1321285"/>
            <a:ext cx="4307230" cy="526732"/>
            <a:chOff x="722008" y="1303131"/>
            <a:chExt cx="4112669" cy="502940"/>
          </a:xfrm>
        </p:grpSpPr>
        <p:sp>
          <p:nvSpPr>
            <p:cNvPr id="26" name="流程图: 手动输入 6"/>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27" name="组合 26"/>
            <p:cNvGrpSpPr/>
            <p:nvPr/>
          </p:nvGrpSpPr>
          <p:grpSpPr>
            <a:xfrm>
              <a:off x="722008" y="1303131"/>
              <a:ext cx="546594" cy="475865"/>
              <a:chOff x="708742" y="1296102"/>
              <a:chExt cx="454744" cy="283828"/>
            </a:xfrm>
          </p:grpSpPr>
          <p:sp>
            <p:nvSpPr>
              <p:cNvPr id="29" name="平行四边形 2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0" name="平行四边形 2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8" name="Text Box 79"/>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pic>
        <p:nvPicPr>
          <p:cNvPr id="55" name="图片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127" y="2158408"/>
            <a:ext cx="8639220" cy="455177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766" y="-276446"/>
            <a:ext cx="7127755" cy="1936093"/>
            <a:chOff x="551030" y="-368704"/>
            <a:chExt cx="6614890" cy="1936093"/>
          </a:xfrm>
        </p:grpSpPr>
        <p:grpSp>
          <p:nvGrpSpPr>
            <p:cNvPr id="3" name="组合 2"/>
            <p:cNvGrpSpPr/>
            <p:nvPr/>
          </p:nvGrpSpPr>
          <p:grpSpPr>
            <a:xfrm>
              <a:off x="1201632" y="303925"/>
              <a:ext cx="5964288" cy="1263464"/>
              <a:chOff x="1839059" y="967769"/>
              <a:chExt cx="5964288" cy="1263464"/>
            </a:xfrm>
          </p:grpSpPr>
          <p:sp>
            <p:nvSpPr>
              <p:cNvPr id="5"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 name="Rectangle 5"/>
          <p:cNvSpPr>
            <a:spLocks noChangeArrowheads="1"/>
          </p:cNvSpPr>
          <p:nvPr/>
        </p:nvSpPr>
        <p:spPr bwMode="auto">
          <a:xfrm>
            <a:off x="603249" y="2071688"/>
            <a:ext cx="10964974" cy="4094162"/>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 name="Rectangle 4"/>
          <p:cNvSpPr>
            <a:spLocks noChangeArrowheads="1"/>
          </p:cNvSpPr>
          <p:nvPr/>
        </p:nvSpPr>
        <p:spPr bwMode="auto">
          <a:xfrm>
            <a:off x="1060448" y="2254250"/>
            <a:ext cx="10401449"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从上层收到数据</a:t>
            </a:r>
            <a:endParaRPr lang="zh-CN" altLang="en-US"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如果下一个可用于该分组的序号在窗口内，则将数据打包并发送</a:t>
            </a:r>
            <a:endParaRPr lang="zh-CN" altLang="en-US" sz="2400" dirty="0">
              <a:ea typeface="楷体" panose="02010609060101010101" pitchFamily="49" charset="-122"/>
              <a:cs typeface="Arial" panose="020B0604020202020204" pitchFamily="34" charset="0"/>
            </a:endParaRPr>
          </a:p>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超时</a:t>
            </a:r>
            <a:r>
              <a:rPr lang="en-US" altLang="zh-CN" sz="2400" dirty="0">
                <a:solidFill>
                  <a:srgbClr val="FF0000"/>
                </a:solidFill>
                <a:ea typeface="楷体" panose="02010609060101010101" pitchFamily="49" charset="-122"/>
                <a:cs typeface="Arial" panose="020B0604020202020204" pitchFamily="34" charset="0"/>
              </a:rPr>
              <a:t>(n)</a:t>
            </a:r>
            <a:endParaRPr lang="zh-CN" altLang="en-US"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重传分组</a:t>
            </a:r>
            <a:r>
              <a:rPr lang="en-US" altLang="zh-CN" sz="2400" dirty="0">
                <a:ea typeface="楷体" panose="02010609060101010101" pitchFamily="49" charset="-122"/>
                <a:cs typeface="Arial" panose="020B0604020202020204" pitchFamily="34" charset="0"/>
              </a:rPr>
              <a:t>n, </a:t>
            </a:r>
            <a:r>
              <a:rPr lang="zh-CN" altLang="en-US" sz="2400" dirty="0">
                <a:ea typeface="楷体" panose="02010609060101010101" pitchFamily="49" charset="-122"/>
                <a:cs typeface="Arial" panose="020B0604020202020204" pitchFamily="34" charset="0"/>
              </a:rPr>
              <a:t>重置定时器</a:t>
            </a:r>
            <a:endParaRPr lang="en-US" altLang="zh-CN"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收到确认</a:t>
            </a:r>
            <a:r>
              <a:rPr lang="en-US" altLang="zh-CN" sz="2400" dirty="0">
                <a:solidFill>
                  <a:srgbClr val="FF0000"/>
                </a:solidFill>
                <a:ea typeface="楷体" panose="02010609060101010101" pitchFamily="49" charset="-122"/>
                <a:cs typeface="Arial" panose="020B0604020202020204" pitchFamily="34" charset="0"/>
              </a:rPr>
              <a:t>(n) </a:t>
            </a:r>
            <a:r>
              <a:rPr lang="zh-CN" altLang="en-US" sz="2400" dirty="0">
                <a:solidFill>
                  <a:srgbClr val="FF0000"/>
                </a:solidFill>
                <a:ea typeface="楷体" panose="02010609060101010101" pitchFamily="49" charset="-122"/>
                <a:cs typeface="Arial" panose="020B0604020202020204" pitchFamily="34" charset="0"/>
              </a:rPr>
              <a:t>在 </a:t>
            </a:r>
            <a:r>
              <a:rPr lang="en-US" altLang="zh-CN" sz="2400" dirty="0">
                <a:solidFill>
                  <a:srgbClr val="FF0000"/>
                </a:solidFill>
                <a:ea typeface="楷体" panose="02010609060101010101" pitchFamily="49" charset="-122"/>
                <a:cs typeface="Arial" panose="020B0604020202020204" pitchFamily="34" charset="0"/>
              </a:rPr>
              <a:t>[sendbase,sendbase+N-1]</a:t>
            </a:r>
            <a:r>
              <a:rPr lang="zh-CN" altLang="en-US" sz="2400" dirty="0">
                <a:solidFill>
                  <a:srgbClr val="FF0000"/>
                </a:solidFill>
                <a:ea typeface="楷体" panose="02010609060101010101" pitchFamily="49" charset="-122"/>
                <a:cs typeface="Arial" panose="020B0604020202020204" pitchFamily="34" charset="0"/>
              </a:rPr>
              <a:t>范围内</a:t>
            </a:r>
            <a:endParaRPr lang="zh-CN" altLang="en-US"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标记分组 </a:t>
            </a:r>
            <a:r>
              <a:rPr lang="en-US" altLang="zh-CN" sz="2400" dirty="0">
                <a:ea typeface="楷体" panose="02010609060101010101" pitchFamily="49" charset="-122"/>
                <a:cs typeface="Arial" panose="020B0604020202020204" pitchFamily="34" charset="0"/>
              </a:rPr>
              <a:t>n </a:t>
            </a:r>
            <a:r>
              <a:rPr lang="zh-CN" altLang="en-US" sz="2400" dirty="0">
                <a:ea typeface="楷体" panose="02010609060101010101" pitchFamily="49" charset="-122"/>
                <a:cs typeface="Arial" panose="020B0604020202020204" pitchFamily="34" charset="0"/>
              </a:rPr>
              <a:t>为已接收</a:t>
            </a:r>
            <a:endParaRPr lang="zh-CN" altLang="en-US" sz="2400" dirty="0">
              <a:ea typeface="楷体" panose="02010609060101010101" pitchFamily="49" charset="-122"/>
              <a:cs typeface="Arial" panose="020B0604020202020204" pitchFamily="34" charset="0"/>
            </a:endParaRPr>
          </a:p>
          <a:p>
            <a:pPr>
              <a:spcBef>
                <a:spcPct val="20000"/>
              </a:spcBef>
              <a:buClr>
                <a:schemeClr val="accent1"/>
              </a:buClr>
              <a:buSzPct val="65000"/>
              <a:buFont typeface="Wingdings" panose="05000000000000000000" pitchFamily="2" charset="2"/>
              <a:buChar char="n"/>
            </a:pPr>
            <a:r>
              <a:rPr lang="zh-CN" altLang="en-US" sz="2400" b="1" dirty="0">
                <a:solidFill>
                  <a:srgbClr val="FF0000"/>
                </a:solidFill>
                <a:ea typeface="楷体" panose="02010609060101010101" pitchFamily="49" charset="-122"/>
                <a:cs typeface="Arial" panose="020B0604020202020204" pitchFamily="34" charset="0"/>
              </a:rPr>
              <a:t>如果</a:t>
            </a:r>
            <a:r>
              <a:rPr lang="en-US" altLang="zh-CN" sz="2400" b="1" dirty="0">
                <a:solidFill>
                  <a:srgbClr val="FF0000"/>
                </a:solidFill>
                <a:ea typeface="楷体" panose="02010609060101010101" pitchFamily="49" charset="-122"/>
                <a:cs typeface="Arial" panose="020B0604020202020204" pitchFamily="34" charset="0"/>
              </a:rPr>
              <a:t>n</a:t>
            </a:r>
            <a:r>
              <a:rPr lang="zh-CN" altLang="en-US" sz="2400" b="1" dirty="0">
                <a:solidFill>
                  <a:srgbClr val="FF0000"/>
                </a:solidFill>
                <a:ea typeface="楷体" panose="02010609060101010101" pitchFamily="49" charset="-122"/>
                <a:cs typeface="Arial" panose="020B0604020202020204" pitchFamily="34" charset="0"/>
              </a:rPr>
              <a:t>是发送窗口基序号</a:t>
            </a:r>
            <a:r>
              <a:rPr lang="en-US" altLang="zh-CN" sz="2400" b="1" dirty="0" err="1">
                <a:solidFill>
                  <a:srgbClr val="FF0000"/>
                </a:solidFill>
                <a:ea typeface="楷体" panose="02010609060101010101" pitchFamily="49" charset="-122"/>
                <a:cs typeface="Arial" panose="020B0604020202020204" pitchFamily="34" charset="0"/>
              </a:rPr>
              <a:t>sendbase</a:t>
            </a:r>
            <a:r>
              <a:rPr lang="zh-CN" altLang="en-US" sz="2400" b="1" dirty="0">
                <a:solidFill>
                  <a:srgbClr val="FF0000"/>
                </a:solidFill>
                <a:ea typeface="楷体" panose="02010609060101010101" pitchFamily="49" charset="-122"/>
                <a:cs typeface="Arial" panose="020B0604020202020204" pitchFamily="34" charset="0"/>
              </a:rPr>
              <a:t>，则将窗口基序号前推到下一个未确认序号</a:t>
            </a:r>
            <a:endParaRPr lang="zh-CN" altLang="en-US" sz="2400" dirty="0">
              <a:ea typeface="楷体" panose="02010609060101010101" pitchFamily="49" charset="-122"/>
              <a:cs typeface="Arial" panose="020B0604020202020204" pitchFamily="34" charset="0"/>
            </a:endParaRPr>
          </a:p>
          <a:p>
            <a:pPr>
              <a:spcBef>
                <a:spcPct val="20000"/>
              </a:spcBef>
              <a:buClr>
                <a:schemeClr val="accent1"/>
              </a:buClr>
              <a:buSzPct val="65000"/>
              <a:buFont typeface="Wingdings" panose="05000000000000000000" pitchFamily="2" charset="2"/>
              <a:buChar char="n"/>
            </a:pPr>
            <a:endParaRPr lang="zh-CN" altLang="en-US" sz="2400" dirty="0">
              <a:ea typeface="楷体" panose="02010609060101010101" pitchFamily="49" charset="-122"/>
              <a:cs typeface="Arial" panose="020B0604020202020204" pitchFamily="34" charset="0"/>
            </a:endParaRPr>
          </a:p>
        </p:txBody>
      </p:sp>
      <p:grpSp>
        <p:nvGrpSpPr>
          <p:cNvPr id="10" name="Group 6"/>
          <p:cNvGrpSpPr/>
          <p:nvPr/>
        </p:nvGrpSpPr>
        <p:grpSpPr bwMode="auto">
          <a:xfrm>
            <a:off x="1060450" y="1843088"/>
            <a:ext cx="1304925" cy="461963"/>
            <a:chOff x="3360" y="175"/>
            <a:chExt cx="822" cy="291"/>
          </a:xfrm>
        </p:grpSpPr>
        <p:sp>
          <p:nvSpPr>
            <p:cNvPr id="11" name="Rectangle 7"/>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2" name="Text Box 8"/>
            <p:cNvSpPr txBox="1">
              <a:spLocks noChangeArrowheads="1"/>
            </p:cNvSpPr>
            <p:nvPr/>
          </p:nvSpPr>
          <p:spPr bwMode="auto">
            <a:xfrm>
              <a:off x="3418" y="175"/>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00FF"/>
                  </a:solidFill>
                  <a:ea typeface="楷体" panose="02010609060101010101" pitchFamily="49" charset="-122"/>
                  <a:cs typeface="Arial" panose="020B0604020202020204" pitchFamily="34" charset="0"/>
                </a:rPr>
                <a:t>发送方</a:t>
              </a:r>
              <a:endParaRPr lang="zh-CN" altLang="en-US" sz="2400" b="1" dirty="0">
                <a:solidFill>
                  <a:srgbClr val="0000FF"/>
                </a:solidFill>
                <a:ea typeface="楷体" panose="02010609060101010101" pitchFamily="49" charset="-122"/>
                <a:cs typeface="Arial" panose="020B0604020202020204" pitchFamily="34" charset="0"/>
              </a:endParaRPr>
            </a:p>
          </p:txBody>
        </p:sp>
      </p:grpSp>
      <p:grpSp>
        <p:nvGrpSpPr>
          <p:cNvPr id="13" name="组合 12"/>
          <p:cNvGrpSpPr/>
          <p:nvPr/>
        </p:nvGrpSpPr>
        <p:grpSpPr>
          <a:xfrm>
            <a:off x="603250" y="1288211"/>
            <a:ext cx="4307230" cy="526732"/>
            <a:chOff x="722008" y="1303131"/>
            <a:chExt cx="4112669" cy="502940"/>
          </a:xfrm>
        </p:grpSpPr>
        <p:sp>
          <p:nvSpPr>
            <p:cNvPr id="14" name="流程图: 手动输入 6"/>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5" name="组合 14"/>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Text Box 79"/>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1060450" y="2254250"/>
            <a:ext cx="10401448"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分组序号</a:t>
            </a:r>
            <a:r>
              <a:rPr lang="en-US" altLang="zh-CN" sz="2400" dirty="0">
                <a:solidFill>
                  <a:srgbClr val="FF0000"/>
                </a:solidFill>
                <a:ea typeface="楷体" panose="02010609060101010101" pitchFamily="49" charset="-122"/>
                <a:cs typeface="Arial" panose="020B0604020202020204" pitchFamily="34" charset="0"/>
              </a:rPr>
              <a:t>n</a:t>
            </a:r>
            <a:r>
              <a:rPr lang="zh-CN" altLang="en-US" sz="2400" dirty="0">
                <a:solidFill>
                  <a:srgbClr val="FF0000"/>
                </a:solidFill>
                <a:ea typeface="楷体" panose="02010609060101010101" pitchFamily="49" charset="-122"/>
                <a:cs typeface="Arial" panose="020B0604020202020204" pitchFamily="34" charset="0"/>
              </a:rPr>
              <a:t>在</a:t>
            </a:r>
            <a:r>
              <a:rPr lang="en-US" altLang="zh-CN" sz="2400" dirty="0">
                <a:solidFill>
                  <a:srgbClr val="FF0000"/>
                </a:solidFill>
                <a:ea typeface="楷体" panose="02010609060101010101" pitchFamily="49" charset="-122"/>
                <a:cs typeface="Arial" panose="020B0604020202020204" pitchFamily="34" charset="0"/>
              </a:rPr>
              <a:t>[</a:t>
            </a:r>
            <a:r>
              <a:rPr lang="en-US" altLang="zh-CN" sz="2400" dirty="0" err="1">
                <a:solidFill>
                  <a:srgbClr val="FF0000"/>
                </a:solidFill>
                <a:ea typeface="楷体" panose="02010609060101010101" pitchFamily="49" charset="-122"/>
                <a:cs typeface="Arial" panose="020B0604020202020204" pitchFamily="34" charset="0"/>
              </a:rPr>
              <a:t>rcvbase</a:t>
            </a:r>
            <a:r>
              <a:rPr lang="en-US" altLang="zh-CN" sz="2400" dirty="0">
                <a:solidFill>
                  <a:srgbClr val="FF0000"/>
                </a:solidFill>
                <a:ea typeface="楷体" panose="02010609060101010101" pitchFamily="49" charset="-122"/>
                <a:cs typeface="Arial" panose="020B0604020202020204" pitchFamily="34" charset="0"/>
              </a:rPr>
              <a:t>, rcvbase+N-1]</a:t>
            </a:r>
            <a:r>
              <a:rPr lang="zh-CN" altLang="en-US" sz="2400" dirty="0">
                <a:solidFill>
                  <a:srgbClr val="FF0000"/>
                </a:solidFill>
                <a:ea typeface="楷体" panose="02010609060101010101" pitchFamily="49" charset="-122"/>
                <a:cs typeface="Arial" panose="020B0604020202020204" pitchFamily="34" charset="0"/>
              </a:rPr>
              <a:t>范围内</a:t>
            </a:r>
            <a:endParaRPr lang="zh-CN" altLang="en-US" sz="2400" dirty="0">
              <a:solidFill>
                <a:srgbClr val="FF0000"/>
              </a:solidFill>
              <a:ea typeface="楷体" panose="02010609060101010101" pitchFamily="49"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发送</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的确认</a:t>
            </a:r>
            <a:r>
              <a:rPr lang="en-US" altLang="zh-CN" sz="2400" dirty="0">
                <a:ea typeface="楷体" panose="02010609060101010101" pitchFamily="49" charset="-122"/>
                <a:cs typeface="Arial" panose="020B0604020202020204" pitchFamily="34" charset="0"/>
              </a:rPr>
              <a:t>ACK(n)</a:t>
            </a:r>
            <a:endParaRPr lang="en-US" altLang="zh-CN" sz="2400" dirty="0">
              <a:ea typeface="楷体" panose="02010609060101010101" pitchFamily="49"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如果分组序号不连续</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失序</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：将其缓存</a:t>
            </a:r>
            <a:endParaRPr lang="zh-CN" altLang="en-US" sz="2400" dirty="0">
              <a:ea typeface="楷体" panose="02010609060101010101" pitchFamily="49"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按序分组</a:t>
            </a:r>
            <a:r>
              <a:rPr lang="en-US" altLang="zh-CN" sz="2400" dirty="0">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将该分组以及以前缓存的序号连续的分组一起交付给上层</a:t>
            </a:r>
            <a:r>
              <a:rPr lang="en-US" altLang="zh-CN" sz="2400" dirty="0">
                <a:ea typeface="楷体" panose="02010609060101010101" pitchFamily="49" charset="-122"/>
                <a:cs typeface="Arial" panose="020B0604020202020204" pitchFamily="34" charset="0"/>
              </a:rPr>
              <a:t>, </a:t>
            </a:r>
            <a:r>
              <a:rPr lang="zh-CN" altLang="en-US" sz="2400" b="1" dirty="0">
                <a:solidFill>
                  <a:srgbClr val="FF0000"/>
                </a:solidFill>
                <a:highlight>
                  <a:srgbClr val="FFFF00"/>
                </a:highlight>
                <a:ea typeface="楷体" panose="02010609060101010101" pitchFamily="49" charset="-122"/>
                <a:cs typeface="Arial" panose="020B0604020202020204" pitchFamily="34" charset="0"/>
              </a:rPr>
              <a:t>将窗口前推到下一个未收到的分组</a:t>
            </a:r>
            <a:endParaRPr lang="zh-CN" altLang="en-US" sz="2400" b="1" dirty="0">
              <a:solidFill>
                <a:srgbClr val="FF0000"/>
              </a:solidFill>
              <a:highlight>
                <a:srgbClr val="FFFF00"/>
              </a:highlight>
              <a:ea typeface="楷体" panose="02010609060101010101" pitchFamily="49"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分组序号</a:t>
            </a:r>
            <a:r>
              <a:rPr lang="en-US" altLang="zh-CN" sz="2400" dirty="0">
                <a:solidFill>
                  <a:srgbClr val="FF0000"/>
                </a:solidFill>
                <a:ea typeface="楷体" panose="02010609060101010101" pitchFamily="49" charset="-122"/>
                <a:cs typeface="Arial" panose="020B0604020202020204" pitchFamily="34" charset="0"/>
              </a:rPr>
              <a:t>n </a:t>
            </a:r>
            <a:r>
              <a:rPr lang="zh-CN" altLang="en-US" sz="2400" dirty="0">
                <a:solidFill>
                  <a:srgbClr val="FF0000"/>
                </a:solidFill>
                <a:ea typeface="楷体" panose="02010609060101010101" pitchFamily="49" charset="-122"/>
                <a:cs typeface="Arial" panose="020B0604020202020204" pitchFamily="34" charset="0"/>
              </a:rPr>
              <a:t>在 </a:t>
            </a:r>
            <a:r>
              <a:rPr lang="en-US" altLang="zh-CN" sz="2400" dirty="0">
                <a:solidFill>
                  <a:srgbClr val="FF0000"/>
                </a:solidFill>
                <a:ea typeface="楷体" panose="02010609060101010101" pitchFamily="49" charset="-122"/>
                <a:cs typeface="Arial" panose="020B0604020202020204" pitchFamily="34" charset="0"/>
              </a:rPr>
              <a:t>[rcvbase-N,rcvbase-1]</a:t>
            </a:r>
            <a:r>
              <a:rPr lang="zh-CN" altLang="en-US" sz="2400" dirty="0">
                <a:solidFill>
                  <a:srgbClr val="FF0000"/>
                </a:solidFill>
                <a:ea typeface="楷体" panose="02010609060101010101" pitchFamily="49" charset="-122"/>
                <a:cs typeface="Arial" panose="020B0604020202020204" pitchFamily="34" charset="0"/>
              </a:rPr>
              <a:t>范围内：</a:t>
            </a:r>
            <a:endParaRPr lang="zh-CN" altLang="en-US" sz="2400" dirty="0">
              <a:solidFill>
                <a:srgbClr val="FF0000"/>
              </a:solidFill>
              <a:ea typeface="楷体" panose="02010609060101010101" pitchFamily="49"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虽然曾经确认过，仍再次发送</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的确认</a:t>
            </a:r>
            <a:r>
              <a:rPr lang="en-US" altLang="zh-CN" sz="2400" dirty="0">
                <a:ea typeface="楷体" panose="02010609060101010101" pitchFamily="49" charset="-122"/>
                <a:cs typeface="Arial" panose="020B0604020202020204" pitchFamily="34" charset="0"/>
              </a:rPr>
              <a:t>ACK(n)</a:t>
            </a:r>
            <a:endParaRPr lang="en-US" altLang="zh-CN" sz="2400" dirty="0">
              <a:ea typeface="楷体" panose="02010609060101010101" pitchFamily="49"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其他情况</a:t>
            </a:r>
            <a:r>
              <a:rPr lang="en-US" altLang="zh-CN" sz="2400" dirty="0">
                <a:solidFill>
                  <a:srgbClr val="FF0000"/>
                </a:solidFill>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忽略该分组</a:t>
            </a:r>
            <a:endParaRPr lang="zh-CN" altLang="en-US" sz="2800" dirty="0">
              <a:ea typeface="楷体" panose="02010609060101010101" pitchFamily="49" charset="-122"/>
              <a:cs typeface="Arial" panose="020B0604020202020204" pitchFamily="34" charset="0"/>
            </a:endParaRPr>
          </a:p>
        </p:txBody>
      </p:sp>
      <p:sp>
        <p:nvSpPr>
          <p:cNvPr id="8" name="Rectangle 5"/>
          <p:cNvSpPr>
            <a:spLocks noChangeArrowheads="1"/>
          </p:cNvSpPr>
          <p:nvPr/>
        </p:nvSpPr>
        <p:spPr bwMode="auto">
          <a:xfrm>
            <a:off x="603250" y="2071688"/>
            <a:ext cx="10975606" cy="4094162"/>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9" name="Group 6"/>
          <p:cNvGrpSpPr/>
          <p:nvPr/>
        </p:nvGrpSpPr>
        <p:grpSpPr bwMode="auto">
          <a:xfrm>
            <a:off x="1060450" y="1843088"/>
            <a:ext cx="1304925" cy="457200"/>
            <a:chOff x="3360" y="175"/>
            <a:chExt cx="822" cy="288"/>
          </a:xfrm>
        </p:grpSpPr>
        <p:sp>
          <p:nvSpPr>
            <p:cNvPr id="10" name="Rectangle 7"/>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8"/>
            <p:cNvSpPr txBox="1">
              <a:spLocks noChangeArrowheads="1"/>
            </p:cNvSpPr>
            <p:nvPr/>
          </p:nvSpPr>
          <p:spPr bwMode="auto">
            <a:xfrm>
              <a:off x="3422" y="175"/>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0000FF"/>
                  </a:solidFill>
                  <a:ea typeface="楷体" panose="02010609060101010101" pitchFamily="49" charset="-122"/>
                  <a:cs typeface="Arial" panose="020B0604020202020204" pitchFamily="34" charset="0"/>
                </a:rPr>
                <a:t>接收方</a:t>
              </a:r>
              <a:endParaRPr lang="zh-CN" altLang="en-US" sz="2400" b="1">
                <a:solidFill>
                  <a:srgbClr val="0000FF"/>
                </a:solidFill>
                <a:ea typeface="楷体" panose="02010609060101010101" pitchFamily="49" charset="-122"/>
                <a:cs typeface="Arial" panose="020B0604020202020204" pitchFamily="34" charset="0"/>
              </a:endParaRPr>
            </a:p>
          </p:txBody>
        </p:sp>
      </p:grpSp>
      <p:grpSp>
        <p:nvGrpSpPr>
          <p:cNvPr id="12" name="组合 11"/>
          <p:cNvGrpSpPr/>
          <p:nvPr/>
        </p:nvGrpSpPr>
        <p:grpSpPr>
          <a:xfrm>
            <a:off x="153766" y="-276446"/>
            <a:ext cx="7384717" cy="1936093"/>
            <a:chOff x="551030" y="-368704"/>
            <a:chExt cx="6614890" cy="1936093"/>
          </a:xfrm>
        </p:grpSpPr>
        <p:grpSp>
          <p:nvGrpSpPr>
            <p:cNvPr id="13" name="组合 12"/>
            <p:cNvGrpSpPr/>
            <p:nvPr/>
          </p:nvGrpSpPr>
          <p:grpSpPr>
            <a:xfrm>
              <a:off x="1201632" y="303925"/>
              <a:ext cx="5964288" cy="1263464"/>
              <a:chOff x="1839059" y="967769"/>
              <a:chExt cx="5964288" cy="1263464"/>
            </a:xfrm>
          </p:grpSpPr>
          <p:sp>
            <p:nvSpPr>
              <p:cNvPr id="15" name="矩形: 圆角 30"/>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6" name="文本框 15"/>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 name="组合 16"/>
          <p:cNvGrpSpPr/>
          <p:nvPr/>
        </p:nvGrpSpPr>
        <p:grpSpPr>
          <a:xfrm>
            <a:off x="603250" y="1288211"/>
            <a:ext cx="4307230" cy="526732"/>
            <a:chOff x="722008" y="1303131"/>
            <a:chExt cx="4112669" cy="502940"/>
          </a:xfrm>
        </p:grpSpPr>
        <p:sp>
          <p:nvSpPr>
            <p:cNvPr id="18" name="流程图: 手动输入 6"/>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9" name="组合 18"/>
            <p:cNvGrpSpPr/>
            <p:nvPr/>
          </p:nvGrpSpPr>
          <p:grpSpPr>
            <a:xfrm>
              <a:off x="722008" y="1303131"/>
              <a:ext cx="546594" cy="475865"/>
              <a:chOff x="708742" y="1296102"/>
              <a:chExt cx="454744" cy="283828"/>
            </a:xfrm>
          </p:grpSpPr>
          <p:sp>
            <p:nvSpPr>
              <p:cNvPr id="21" name="平行四边形 2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2" name="平行四边形 2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 name="Text Box 79"/>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91441"/>
            <a:ext cx="4357998" cy="1428589"/>
            <a:chOff x="551030" y="-368704"/>
            <a:chExt cx="4053756" cy="1428589"/>
          </a:xfrm>
        </p:grpSpPr>
        <p:grpSp>
          <p:nvGrpSpPr>
            <p:cNvPr id="3" name="组合 2"/>
            <p:cNvGrpSpPr/>
            <p:nvPr/>
          </p:nvGrpSpPr>
          <p:grpSpPr>
            <a:xfrm>
              <a:off x="998431" y="303925"/>
              <a:ext cx="3606355" cy="687997"/>
              <a:chOff x="1635858" y="967769"/>
              <a:chExt cx="3606355" cy="687997"/>
            </a:xfrm>
          </p:grpSpPr>
          <p:sp>
            <p:nvSpPr>
              <p:cNvPr id="5" name="矩形: 圆角 52"/>
              <p:cNvSpPr/>
              <p:nvPr/>
            </p:nvSpPr>
            <p:spPr>
              <a:xfrm>
                <a:off x="1635858" y="967769"/>
                <a:ext cx="360635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786093" y="1009435"/>
                <a:ext cx="2099476"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430213" y="1289679"/>
            <a:ext cx="5865006" cy="4797244"/>
            <a:chOff x="486689" y="1443055"/>
            <a:chExt cx="6009420" cy="5092216"/>
          </a:xfrm>
        </p:grpSpPr>
        <p:sp>
          <p:nvSpPr>
            <p:cNvPr id="8" name="Text Box 5"/>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Text Box 6"/>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14"/>
            <p:cNvSpPr>
              <a:spLocks noChangeShapeType="1"/>
            </p:cNvSpPr>
            <p:nvPr/>
          </p:nvSpPr>
          <p:spPr bwMode="auto">
            <a:xfrm>
              <a:off x="5660987" y="1710677"/>
              <a:ext cx="23727" cy="482459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59"/>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Line 14"/>
            <p:cNvSpPr>
              <a:spLocks noChangeShapeType="1"/>
            </p:cNvSpPr>
            <p:nvPr/>
          </p:nvSpPr>
          <p:spPr bwMode="auto">
            <a:xfrm flipH="1">
              <a:off x="3671754" y="1700213"/>
              <a:ext cx="56217" cy="483505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595181" y="1628233"/>
            <a:ext cx="4888949" cy="561221"/>
            <a:chOff x="641658" y="1710677"/>
            <a:chExt cx="5009330" cy="595729"/>
          </a:xfrm>
        </p:grpSpPr>
        <p:sp>
          <p:nvSpPr>
            <p:cNvPr id="14" name="Text Box 4"/>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Line 7"/>
            <p:cNvSpPr>
              <a:spLocks noChangeShapeType="1"/>
            </p:cNvSpPr>
            <p:nvPr/>
          </p:nvSpPr>
          <p:spPr bwMode="auto">
            <a:xfrm>
              <a:off x="3759512" y="1884967"/>
              <a:ext cx="1891476" cy="421439"/>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 name="Group 65"/>
            <p:cNvGrpSpPr/>
            <p:nvPr/>
          </p:nvGrpSpPr>
          <p:grpSpPr bwMode="auto">
            <a:xfrm>
              <a:off x="641658" y="1744964"/>
              <a:ext cx="1254318" cy="277150"/>
              <a:chOff x="152" y="914"/>
              <a:chExt cx="878" cy="194"/>
            </a:xfrm>
            <a:solidFill>
              <a:srgbClr val="009FF6"/>
            </a:solidFill>
          </p:grpSpPr>
          <p:sp>
            <p:nvSpPr>
              <p:cNvPr id="17" name="Rectangle 60"/>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46"/>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9" name="组合 18"/>
          <p:cNvGrpSpPr/>
          <p:nvPr/>
        </p:nvGrpSpPr>
        <p:grpSpPr>
          <a:xfrm>
            <a:off x="3650993" y="2013242"/>
            <a:ext cx="3982014" cy="1255212"/>
            <a:chOff x="3899466" y="1578974"/>
            <a:chExt cx="3978734" cy="1235517"/>
          </a:xfrm>
        </p:grpSpPr>
        <p:sp>
          <p:nvSpPr>
            <p:cNvPr id="20" name="Text Box 15"/>
            <p:cNvSpPr txBox="1">
              <a:spLocks noChangeArrowheads="1"/>
            </p:cNvSpPr>
            <p:nvPr/>
          </p:nvSpPr>
          <p:spPr bwMode="auto">
            <a:xfrm>
              <a:off x="5763519" y="1578974"/>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Line 17"/>
            <p:cNvSpPr>
              <a:spLocks noChangeShapeType="1"/>
            </p:cNvSpPr>
            <p:nvPr/>
          </p:nvSpPr>
          <p:spPr bwMode="auto">
            <a:xfrm flipH="1">
              <a:off x="3899466" y="1854467"/>
              <a:ext cx="1812903" cy="960024"/>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 name="组合 21"/>
          <p:cNvGrpSpPr/>
          <p:nvPr/>
        </p:nvGrpSpPr>
        <p:grpSpPr>
          <a:xfrm>
            <a:off x="596610" y="1939670"/>
            <a:ext cx="4886053" cy="586767"/>
            <a:chOff x="743755" y="1505402"/>
            <a:chExt cx="5006362" cy="622846"/>
          </a:xfrm>
        </p:grpSpPr>
        <p:grpSp>
          <p:nvGrpSpPr>
            <p:cNvPr id="23" name="组合 22"/>
            <p:cNvGrpSpPr/>
            <p:nvPr/>
          </p:nvGrpSpPr>
          <p:grpSpPr>
            <a:xfrm>
              <a:off x="743755" y="1505402"/>
              <a:ext cx="3067059" cy="342866"/>
              <a:chOff x="743755" y="1505402"/>
              <a:chExt cx="3067059" cy="342866"/>
            </a:xfrm>
          </p:grpSpPr>
          <p:sp>
            <p:nvSpPr>
              <p:cNvPr id="25" name="Text Box 4"/>
              <p:cNvSpPr txBox="1">
                <a:spLocks noChangeArrowheads="1"/>
              </p:cNvSpPr>
              <p:nvPr/>
            </p:nvSpPr>
            <p:spPr bwMode="auto">
              <a:xfrm>
                <a:off x="2781365" y="1505402"/>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6" name="Group 67"/>
              <p:cNvGrpSpPr/>
              <p:nvPr/>
            </p:nvGrpSpPr>
            <p:grpSpPr bwMode="auto">
              <a:xfrm>
                <a:off x="743755" y="1571118"/>
                <a:ext cx="1252889" cy="277150"/>
                <a:chOff x="153" y="914"/>
                <a:chExt cx="877" cy="194"/>
              </a:xfrm>
              <a:solidFill>
                <a:srgbClr val="009FF6"/>
              </a:solidFill>
            </p:grpSpPr>
            <p:sp>
              <p:nvSpPr>
                <p:cNvPr id="27" name="Rectangle 68"/>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69"/>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24" name="Line 11"/>
            <p:cNvSpPr>
              <a:spLocks noChangeShapeType="1"/>
            </p:cNvSpPr>
            <p:nvPr/>
          </p:nvSpPr>
          <p:spPr bwMode="auto">
            <a:xfrm>
              <a:off x="3860070" y="1706808"/>
              <a:ext cx="1890047" cy="42144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9" name="组合 28"/>
          <p:cNvGrpSpPr/>
          <p:nvPr/>
        </p:nvGrpSpPr>
        <p:grpSpPr>
          <a:xfrm>
            <a:off x="3655750" y="2402915"/>
            <a:ext cx="3944056" cy="1169045"/>
            <a:chOff x="3848894" y="1922686"/>
            <a:chExt cx="4041170" cy="1240927"/>
          </a:xfrm>
        </p:grpSpPr>
        <p:sp>
          <p:nvSpPr>
            <p:cNvPr id="30" name="Text Box 15"/>
            <p:cNvSpPr txBox="1">
              <a:spLocks noChangeArrowheads="1"/>
            </p:cNvSpPr>
            <p:nvPr/>
          </p:nvSpPr>
          <p:spPr bwMode="auto">
            <a:xfrm>
              <a:off x="5775383" y="1922686"/>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Line 21"/>
            <p:cNvSpPr>
              <a:spLocks noChangeShapeType="1"/>
            </p:cNvSpPr>
            <p:nvPr/>
          </p:nvSpPr>
          <p:spPr bwMode="auto">
            <a:xfrm flipH="1">
              <a:off x="3848894" y="2128246"/>
              <a:ext cx="1864244" cy="1035367"/>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2" name="组合 31"/>
          <p:cNvGrpSpPr/>
          <p:nvPr/>
        </p:nvGrpSpPr>
        <p:grpSpPr>
          <a:xfrm>
            <a:off x="595181" y="2254026"/>
            <a:ext cx="4247896" cy="382948"/>
            <a:chOff x="742326" y="1819757"/>
            <a:chExt cx="4352492" cy="406495"/>
          </a:xfrm>
        </p:grpSpPr>
        <p:grpSp>
          <p:nvGrpSpPr>
            <p:cNvPr id="33" name="组合 32"/>
            <p:cNvGrpSpPr/>
            <p:nvPr/>
          </p:nvGrpSpPr>
          <p:grpSpPr>
            <a:xfrm>
              <a:off x="742326" y="1819757"/>
              <a:ext cx="3068488" cy="380079"/>
              <a:chOff x="742326" y="1819757"/>
              <a:chExt cx="3068488" cy="380079"/>
            </a:xfrm>
          </p:grpSpPr>
          <p:sp>
            <p:nvSpPr>
              <p:cNvPr id="38" name="Text Box 4"/>
              <p:cNvSpPr txBox="1">
                <a:spLocks noChangeArrowheads="1"/>
              </p:cNvSpPr>
              <p:nvPr/>
            </p:nvSpPr>
            <p:spPr bwMode="auto">
              <a:xfrm>
                <a:off x="2781365" y="181975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9" name="Group 70"/>
              <p:cNvGrpSpPr/>
              <p:nvPr/>
            </p:nvGrpSpPr>
            <p:grpSpPr bwMode="auto">
              <a:xfrm>
                <a:off x="742326" y="1922686"/>
                <a:ext cx="1254317" cy="277150"/>
                <a:chOff x="152" y="914"/>
                <a:chExt cx="878" cy="194"/>
              </a:xfrm>
              <a:solidFill>
                <a:srgbClr val="009FF6"/>
              </a:solidFill>
            </p:grpSpPr>
            <p:sp>
              <p:nvSpPr>
                <p:cNvPr id="40" name="Rectangle 71"/>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72"/>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34" name="组合 33"/>
            <p:cNvGrpSpPr/>
            <p:nvPr/>
          </p:nvGrpSpPr>
          <p:grpSpPr>
            <a:xfrm>
              <a:off x="3857158" y="1887698"/>
              <a:ext cx="1237660" cy="338554"/>
              <a:chOff x="3772370" y="2242119"/>
              <a:chExt cx="1237660" cy="338554"/>
            </a:xfrm>
          </p:grpSpPr>
          <p:sp>
            <p:nvSpPr>
              <p:cNvPr id="35" name="Line 12"/>
              <p:cNvSpPr>
                <a:spLocks noChangeShapeType="1"/>
              </p:cNvSpPr>
              <p:nvPr/>
            </p:nvSpPr>
            <p:spPr bwMode="auto">
              <a:xfrm>
                <a:off x="3772370" y="2369265"/>
                <a:ext cx="788591" cy="180005"/>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Text Box 19"/>
              <p:cNvSpPr txBox="1">
                <a:spLocks noChangeArrowheads="1"/>
              </p:cNvSpPr>
              <p:nvPr/>
            </p:nvSpPr>
            <p:spPr bwMode="auto">
              <a:xfrm>
                <a:off x="4406752" y="2242119"/>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Text Box 20"/>
              <p:cNvSpPr txBox="1">
                <a:spLocks noChangeArrowheads="1"/>
              </p:cNvSpPr>
              <p:nvPr/>
            </p:nvSpPr>
            <p:spPr bwMode="auto">
              <a:xfrm>
                <a:off x="4544839" y="2271949"/>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endPar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42" name="组合 41"/>
          <p:cNvGrpSpPr/>
          <p:nvPr/>
        </p:nvGrpSpPr>
        <p:grpSpPr>
          <a:xfrm>
            <a:off x="576064" y="2624008"/>
            <a:ext cx="4904287" cy="562119"/>
            <a:chOff x="524241" y="3978357"/>
            <a:chExt cx="5025045" cy="596682"/>
          </a:xfrm>
        </p:grpSpPr>
        <p:sp>
          <p:nvSpPr>
            <p:cNvPr id="43" name="Text Box 4"/>
            <p:cNvSpPr txBox="1">
              <a:spLocks noChangeArrowheads="1"/>
            </p:cNvSpPr>
            <p:nvPr/>
          </p:nvSpPr>
          <p:spPr bwMode="auto">
            <a:xfrm>
              <a:off x="2571216" y="3978357"/>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13"/>
            <p:cNvSpPr>
              <a:spLocks noChangeShapeType="1"/>
            </p:cNvSpPr>
            <p:nvPr/>
          </p:nvSpPr>
          <p:spPr bwMode="auto">
            <a:xfrm>
              <a:off x="3659239" y="4153599"/>
              <a:ext cx="1890047" cy="42144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5" name="Group 73"/>
            <p:cNvGrpSpPr/>
            <p:nvPr/>
          </p:nvGrpSpPr>
          <p:grpSpPr bwMode="auto">
            <a:xfrm>
              <a:off x="524241" y="4033596"/>
              <a:ext cx="1254317" cy="277150"/>
              <a:chOff x="152" y="914"/>
              <a:chExt cx="878" cy="194"/>
            </a:xfrm>
            <a:solidFill>
              <a:srgbClr val="009FF6"/>
            </a:solidFill>
          </p:grpSpPr>
          <p:sp>
            <p:nvSpPr>
              <p:cNvPr id="46" name="Rectangle 74"/>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75"/>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48" name="组合 47"/>
          <p:cNvGrpSpPr/>
          <p:nvPr/>
        </p:nvGrpSpPr>
        <p:grpSpPr>
          <a:xfrm>
            <a:off x="3573593" y="2931261"/>
            <a:ext cx="3872387" cy="1377047"/>
            <a:chOff x="3688545" y="3192531"/>
            <a:chExt cx="3967736" cy="1461719"/>
          </a:xfrm>
        </p:grpSpPr>
        <p:sp>
          <p:nvSpPr>
            <p:cNvPr id="49" name="Text Box 15"/>
            <p:cNvSpPr txBox="1">
              <a:spLocks noChangeArrowheads="1"/>
            </p:cNvSpPr>
            <p:nvPr/>
          </p:nvSpPr>
          <p:spPr bwMode="auto">
            <a:xfrm>
              <a:off x="5763519" y="3192531"/>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buffer,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ack3</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26"/>
            <p:cNvSpPr>
              <a:spLocks noChangeShapeType="1"/>
            </p:cNvSpPr>
            <p:nvPr/>
          </p:nvSpPr>
          <p:spPr bwMode="auto">
            <a:xfrm flipH="1">
              <a:off x="3688545" y="3484150"/>
              <a:ext cx="1959277" cy="1170100"/>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p:cNvGrpSpPr/>
          <p:nvPr/>
        </p:nvGrpSpPr>
        <p:grpSpPr>
          <a:xfrm>
            <a:off x="503964" y="3118889"/>
            <a:ext cx="4979559" cy="647972"/>
            <a:chOff x="641969" y="3153570"/>
            <a:chExt cx="5102171" cy="687814"/>
          </a:xfrm>
        </p:grpSpPr>
        <p:grpSp>
          <p:nvGrpSpPr>
            <p:cNvPr id="52" name="组合 51"/>
            <p:cNvGrpSpPr/>
            <p:nvPr/>
          </p:nvGrpSpPr>
          <p:grpSpPr>
            <a:xfrm>
              <a:off x="641969" y="3199286"/>
              <a:ext cx="1252266" cy="276999"/>
              <a:chOff x="641969" y="3199286"/>
              <a:chExt cx="1252266" cy="276999"/>
            </a:xfrm>
          </p:grpSpPr>
          <p:sp>
            <p:nvSpPr>
              <p:cNvPr id="55" name="Rectangle 79"/>
              <p:cNvSpPr>
                <a:spLocks noChangeArrowheads="1"/>
              </p:cNvSpPr>
              <p:nvPr/>
            </p:nvSpPr>
            <p:spPr bwMode="auto">
              <a:xfrm>
                <a:off x="838201" y="32307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80"/>
              <p:cNvSpPr txBox="1">
                <a:spLocks noChangeArrowheads="1"/>
              </p:cNvSpPr>
              <p:nvPr/>
            </p:nvSpPr>
            <p:spPr bwMode="auto">
              <a:xfrm>
                <a:off x="641969" y="3199286"/>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3" name="Text Box 22"/>
            <p:cNvSpPr txBox="1">
              <a:spLocks noChangeArrowheads="1"/>
            </p:cNvSpPr>
            <p:nvPr/>
          </p:nvSpPr>
          <p:spPr bwMode="auto">
            <a:xfrm>
              <a:off x="1983796" y="3153570"/>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24"/>
            <p:cNvSpPr>
              <a:spLocks noChangeShapeType="1"/>
            </p:cNvSpPr>
            <p:nvPr/>
          </p:nvSpPr>
          <p:spPr bwMode="auto">
            <a:xfrm>
              <a:off x="3812024" y="3366530"/>
              <a:ext cx="1932116" cy="474854"/>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7" name="组合 56"/>
          <p:cNvGrpSpPr/>
          <p:nvPr/>
        </p:nvGrpSpPr>
        <p:grpSpPr>
          <a:xfrm>
            <a:off x="3598963" y="3538452"/>
            <a:ext cx="3782568" cy="1346899"/>
            <a:chOff x="3643759" y="3479293"/>
            <a:chExt cx="3875706" cy="1429717"/>
          </a:xfrm>
        </p:grpSpPr>
        <p:sp>
          <p:nvSpPr>
            <p:cNvPr id="58" name="Text Box 41"/>
            <p:cNvSpPr txBox="1">
              <a:spLocks noChangeArrowheads="1"/>
            </p:cNvSpPr>
            <p:nvPr/>
          </p:nvSpPr>
          <p:spPr bwMode="auto">
            <a:xfrm>
              <a:off x="5626703" y="3479293"/>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buffer,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ack4</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Line 98"/>
            <p:cNvSpPr>
              <a:spLocks noChangeShapeType="1"/>
            </p:cNvSpPr>
            <p:nvPr/>
          </p:nvSpPr>
          <p:spPr bwMode="auto">
            <a:xfrm flipH="1">
              <a:off x="3643759" y="3808427"/>
              <a:ext cx="1912625" cy="1100583"/>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0" name="组合 59"/>
          <p:cNvGrpSpPr/>
          <p:nvPr/>
        </p:nvGrpSpPr>
        <p:grpSpPr>
          <a:xfrm>
            <a:off x="525243" y="3446010"/>
            <a:ext cx="4982115" cy="662646"/>
            <a:chOff x="771662" y="3153758"/>
            <a:chExt cx="5104789" cy="703390"/>
          </a:xfrm>
        </p:grpSpPr>
        <p:sp>
          <p:nvSpPr>
            <p:cNvPr id="61" name="Text Box 22"/>
            <p:cNvSpPr txBox="1">
              <a:spLocks noChangeArrowheads="1"/>
            </p:cNvSpPr>
            <p:nvPr/>
          </p:nvSpPr>
          <p:spPr bwMode="auto">
            <a:xfrm>
              <a:off x="2058865" y="3153758"/>
              <a:ext cx="1826826" cy="62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25"/>
            <p:cNvSpPr>
              <a:spLocks noChangeShapeType="1"/>
            </p:cNvSpPr>
            <p:nvPr/>
          </p:nvSpPr>
          <p:spPr bwMode="auto">
            <a:xfrm>
              <a:off x="3901959" y="3367617"/>
              <a:ext cx="1974492" cy="489531"/>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3" name="Group 84"/>
            <p:cNvGrpSpPr/>
            <p:nvPr/>
          </p:nvGrpSpPr>
          <p:grpSpPr bwMode="auto">
            <a:xfrm>
              <a:off x="771662" y="3184999"/>
              <a:ext cx="1252889" cy="277150"/>
              <a:chOff x="243" y="1922"/>
              <a:chExt cx="877" cy="194"/>
            </a:xfrm>
            <a:solidFill>
              <a:srgbClr val="009FF6"/>
            </a:solidFill>
          </p:grpSpPr>
          <p:sp>
            <p:nvSpPr>
              <p:cNvPr id="64" name="Rectangle 82"/>
              <p:cNvSpPr>
                <a:spLocks noChangeArrowheads="1"/>
              </p:cNvSpPr>
              <p:nvPr/>
            </p:nvSpPr>
            <p:spPr bwMode="auto">
              <a:xfrm>
                <a:off x="476" y="1963"/>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Text Box 83"/>
              <p:cNvSpPr txBox="1">
                <a:spLocks noChangeArrowheads="1"/>
              </p:cNvSpPr>
              <p:nvPr/>
            </p:nvSpPr>
            <p:spPr bwMode="auto">
              <a:xfrm>
                <a:off x="243" y="1922"/>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66" name="组合 65"/>
          <p:cNvGrpSpPr/>
          <p:nvPr/>
        </p:nvGrpSpPr>
        <p:grpSpPr>
          <a:xfrm>
            <a:off x="3598963" y="4072833"/>
            <a:ext cx="3802711" cy="1151840"/>
            <a:chOff x="3640263" y="3947876"/>
            <a:chExt cx="3896345" cy="1222664"/>
          </a:xfrm>
        </p:grpSpPr>
        <p:sp>
          <p:nvSpPr>
            <p:cNvPr id="67" name="Text Box 42"/>
            <p:cNvSpPr txBox="1">
              <a:spLocks noChangeArrowheads="1"/>
            </p:cNvSpPr>
            <p:nvPr/>
          </p:nvSpPr>
          <p:spPr bwMode="auto">
            <a:xfrm>
              <a:off x="5643846" y="3947876"/>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buffer, </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ack5</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Line 99"/>
            <p:cNvSpPr>
              <a:spLocks noChangeShapeType="1"/>
            </p:cNvSpPr>
            <p:nvPr/>
          </p:nvSpPr>
          <p:spPr bwMode="auto">
            <a:xfrm flipH="1">
              <a:off x="3640263" y="4108482"/>
              <a:ext cx="1951443" cy="1062058"/>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9" name="组合 68"/>
          <p:cNvGrpSpPr/>
          <p:nvPr/>
        </p:nvGrpSpPr>
        <p:grpSpPr>
          <a:xfrm>
            <a:off x="470348" y="4784525"/>
            <a:ext cx="5051438" cy="555496"/>
            <a:chOff x="628800" y="4584492"/>
            <a:chExt cx="5175819" cy="589653"/>
          </a:xfrm>
        </p:grpSpPr>
        <p:sp>
          <p:nvSpPr>
            <p:cNvPr id="70" name="Text Box 36"/>
            <p:cNvSpPr txBox="1">
              <a:spLocks noChangeArrowheads="1"/>
            </p:cNvSpPr>
            <p:nvPr/>
          </p:nvSpPr>
          <p:spPr bwMode="auto">
            <a:xfrm>
              <a:off x="2694349" y="4584492"/>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Line 37"/>
            <p:cNvSpPr>
              <a:spLocks noChangeShapeType="1"/>
            </p:cNvSpPr>
            <p:nvPr/>
          </p:nvSpPr>
          <p:spPr bwMode="auto">
            <a:xfrm>
              <a:off x="3814935" y="4741459"/>
              <a:ext cx="1989684" cy="432686"/>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2" name="组合 71"/>
            <p:cNvGrpSpPr/>
            <p:nvPr/>
          </p:nvGrpSpPr>
          <p:grpSpPr>
            <a:xfrm>
              <a:off x="628800" y="4610750"/>
              <a:ext cx="1252890" cy="277150"/>
              <a:chOff x="628800" y="4610750"/>
              <a:chExt cx="1252890" cy="277150"/>
            </a:xfrm>
          </p:grpSpPr>
          <p:sp>
            <p:nvSpPr>
              <p:cNvPr id="73" name="Rectangle 86"/>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Text Box 87"/>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75" name="组合 74"/>
          <p:cNvGrpSpPr/>
          <p:nvPr/>
        </p:nvGrpSpPr>
        <p:grpSpPr>
          <a:xfrm>
            <a:off x="488798" y="5238592"/>
            <a:ext cx="3020619" cy="295747"/>
            <a:chOff x="635943" y="4799759"/>
            <a:chExt cx="3094996" cy="313932"/>
          </a:xfrm>
        </p:grpSpPr>
        <p:grpSp>
          <p:nvGrpSpPr>
            <p:cNvPr id="76" name="组合 75"/>
            <p:cNvGrpSpPr/>
            <p:nvPr/>
          </p:nvGrpSpPr>
          <p:grpSpPr>
            <a:xfrm>
              <a:off x="635943" y="4827898"/>
              <a:ext cx="1252889" cy="277150"/>
              <a:chOff x="635943" y="4827898"/>
              <a:chExt cx="1252889" cy="277150"/>
            </a:xfrm>
          </p:grpSpPr>
          <p:sp>
            <p:nvSpPr>
              <p:cNvPr id="78" name="Rectangle 89"/>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Text Box 90"/>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7" name="Text Box 36"/>
            <p:cNvSpPr txBox="1">
              <a:spLocks noChangeArrowheads="1"/>
            </p:cNvSpPr>
            <p:nvPr/>
          </p:nvSpPr>
          <p:spPr bwMode="auto">
            <a:xfrm>
              <a:off x="2337608" y="4799759"/>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ack4</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0" name="组合 79"/>
          <p:cNvGrpSpPr/>
          <p:nvPr/>
        </p:nvGrpSpPr>
        <p:grpSpPr>
          <a:xfrm>
            <a:off x="485941" y="5458362"/>
            <a:ext cx="3017831" cy="295747"/>
            <a:chOff x="633086" y="5033822"/>
            <a:chExt cx="3092139" cy="313932"/>
          </a:xfrm>
        </p:grpSpPr>
        <p:grpSp>
          <p:nvGrpSpPr>
            <p:cNvPr id="81" name="组合 80"/>
            <p:cNvGrpSpPr/>
            <p:nvPr/>
          </p:nvGrpSpPr>
          <p:grpSpPr>
            <a:xfrm>
              <a:off x="633086" y="5065047"/>
              <a:ext cx="1252889" cy="277150"/>
              <a:chOff x="633086" y="5065047"/>
              <a:chExt cx="1252889" cy="277150"/>
            </a:xfrm>
          </p:grpSpPr>
          <p:sp>
            <p:nvSpPr>
              <p:cNvPr id="83" name="Rectangle 92"/>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93"/>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2" name="Text Box 36"/>
            <p:cNvSpPr txBox="1">
              <a:spLocks noChangeArrowheads="1"/>
            </p:cNvSpPr>
            <p:nvPr/>
          </p:nvSpPr>
          <p:spPr bwMode="auto">
            <a:xfrm>
              <a:off x="2331894" y="5033822"/>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ack5</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85" name="Picture 34" descr="alarm_clock_ring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7707" y="4473554"/>
            <a:ext cx="383426" cy="4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 Box 35"/>
          <p:cNvSpPr txBox="1">
            <a:spLocks noChangeArrowheads="1"/>
          </p:cNvSpPr>
          <p:nvPr/>
        </p:nvSpPr>
        <p:spPr bwMode="auto">
          <a:xfrm>
            <a:off x="2220996" y="4525439"/>
            <a:ext cx="128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7" name="Group 25"/>
          <p:cNvGrpSpPr/>
          <p:nvPr/>
        </p:nvGrpSpPr>
        <p:grpSpPr bwMode="auto">
          <a:xfrm>
            <a:off x="3494778" y="2409224"/>
            <a:ext cx="173961" cy="2202576"/>
            <a:chOff x="3651" y="1878"/>
            <a:chExt cx="78" cy="963"/>
          </a:xfrm>
        </p:grpSpPr>
        <p:sp>
          <p:nvSpPr>
            <p:cNvPr id="88" name="Line 26"/>
            <p:cNvSpPr>
              <a:spLocks noChangeShapeType="1"/>
            </p:cNvSpPr>
            <p:nvPr/>
          </p:nvSpPr>
          <p:spPr bwMode="auto">
            <a:xfrm>
              <a:off x="3729" y="1879"/>
              <a:ext cx="0" cy="962"/>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Line 27"/>
            <p:cNvSpPr>
              <a:spLocks noChangeShapeType="1"/>
            </p:cNvSpPr>
            <p:nvPr/>
          </p:nvSpPr>
          <p:spPr bwMode="auto">
            <a:xfrm flipH="1">
              <a:off x="3651" y="1878"/>
              <a:ext cx="76"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Line 28"/>
            <p:cNvSpPr>
              <a:spLocks noChangeShapeType="1"/>
            </p:cNvSpPr>
            <p:nvPr/>
          </p:nvSpPr>
          <p:spPr bwMode="auto">
            <a:xfrm flipH="1">
              <a:off x="3651" y="2841"/>
              <a:ext cx="76"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1" name="组合 90"/>
          <p:cNvGrpSpPr/>
          <p:nvPr/>
        </p:nvGrpSpPr>
        <p:grpSpPr>
          <a:xfrm>
            <a:off x="4582203" y="5205413"/>
            <a:ext cx="3334054" cy="657912"/>
            <a:chOff x="4729717" y="4978847"/>
            <a:chExt cx="3416149" cy="698365"/>
          </a:xfrm>
        </p:grpSpPr>
        <p:sp>
          <p:nvSpPr>
            <p:cNvPr id="92" name="Text Box 43"/>
            <p:cNvSpPr txBox="1">
              <a:spLocks noChangeArrowheads="1"/>
            </p:cNvSpPr>
            <p:nvPr/>
          </p:nvSpPr>
          <p:spPr bwMode="auto">
            <a:xfrm>
              <a:off x="5734628" y="4978847"/>
              <a:ext cx="241123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rcv pkt2; deliver pkt2,</a:t>
              </a:r>
              <a:endPar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pkt3, pkt4, pkt5; send ack2</a:t>
              </a:r>
              <a:endPar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Line 100"/>
            <p:cNvSpPr>
              <a:spLocks noChangeShapeType="1"/>
            </p:cNvSpPr>
            <p:nvPr/>
          </p:nvSpPr>
          <p:spPr bwMode="auto">
            <a:xfrm flipH="1">
              <a:off x="4729717" y="5170057"/>
              <a:ext cx="930024" cy="507155"/>
            </a:xfrm>
            <a:prstGeom prst="line">
              <a:avLst/>
            </a:prstGeom>
            <a:noFill/>
            <a:ln w="28575">
              <a:solidFill>
                <a:srgbClr val="008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7" name="Rectangle 11"/>
          <p:cNvSpPr>
            <a:spLocks noChangeArrowheads="1"/>
          </p:cNvSpPr>
          <p:nvPr/>
        </p:nvSpPr>
        <p:spPr bwMode="auto">
          <a:xfrm>
            <a:off x="1318731" y="6147565"/>
            <a:ext cx="5042902" cy="42609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 ack2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到达后发送方怎么处理？</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8" name="组合 97"/>
          <p:cNvGrpSpPr/>
          <p:nvPr/>
        </p:nvGrpSpPr>
        <p:grpSpPr>
          <a:xfrm>
            <a:off x="495896" y="4229955"/>
            <a:ext cx="3020619" cy="313932"/>
            <a:chOff x="635943" y="4799759"/>
            <a:chExt cx="3094996" cy="333235"/>
          </a:xfrm>
        </p:grpSpPr>
        <p:grpSp>
          <p:nvGrpSpPr>
            <p:cNvPr id="99" name="组合 98"/>
            <p:cNvGrpSpPr/>
            <p:nvPr/>
          </p:nvGrpSpPr>
          <p:grpSpPr>
            <a:xfrm>
              <a:off x="635943" y="4827898"/>
              <a:ext cx="1252889" cy="277150"/>
              <a:chOff x="635943" y="4827898"/>
              <a:chExt cx="1252889" cy="277150"/>
            </a:xfrm>
          </p:grpSpPr>
          <p:sp>
            <p:nvSpPr>
              <p:cNvPr id="101" name="Rectangle 89"/>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90"/>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00" name="Text Box 36"/>
            <p:cNvSpPr txBox="1">
              <a:spLocks noChangeArrowheads="1"/>
            </p:cNvSpPr>
            <p:nvPr/>
          </p:nvSpPr>
          <p:spPr bwMode="auto">
            <a:xfrm>
              <a:off x="2303300" y="4799759"/>
              <a:ext cx="1427639" cy="33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10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1000"/>
                                        <p:tgtEl>
                                          <p:spTgt spid="22"/>
                                        </p:tgtEl>
                                      </p:cBhvr>
                                    </p:animEffect>
                                  </p:childTnLst>
                                </p:cTn>
                              </p:par>
                            </p:childTnLst>
                          </p:cTn>
                        </p:par>
                        <p:par>
                          <p:cTn id="19" fill="hold">
                            <p:stCondLst>
                              <p:cond delay="30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10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1000"/>
                                        <p:tgtEl>
                                          <p:spTgt spid="32"/>
                                        </p:tgtEl>
                                      </p:cBhvr>
                                    </p:animEffect>
                                  </p:childTnLst>
                                </p:cTn>
                              </p:par>
                            </p:childTnLst>
                          </p:cTn>
                        </p:par>
                        <p:par>
                          <p:cTn id="26" fill="hold">
                            <p:stCondLst>
                              <p:cond delay="4000"/>
                            </p:stCondLst>
                            <p:childTnLst>
                              <p:par>
                                <p:cTn id="27" presetID="22" presetClass="entr" presetSubtype="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1000"/>
                                        <p:tgtEl>
                                          <p:spTgt spid="42"/>
                                        </p:tgtEl>
                                      </p:cBhvr>
                                    </p:animEffect>
                                  </p:childTnLst>
                                </p:cTn>
                              </p:par>
                            </p:childTnLst>
                          </p:cTn>
                        </p:par>
                        <p:par>
                          <p:cTn id="30" fill="hold">
                            <p:stCondLst>
                              <p:cond delay="5000"/>
                            </p:stCondLst>
                            <p:childTnLst>
                              <p:par>
                                <p:cTn id="31" presetID="2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10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1000"/>
                                        <p:tgtEl>
                                          <p:spTgt spid="51"/>
                                        </p:tgtEl>
                                      </p:cBhvr>
                                    </p:animEffect>
                                  </p:childTnLst>
                                </p:cTn>
                              </p:par>
                              <p:par>
                                <p:cTn id="39" presetID="22" presetClass="entr" presetSubtype="8"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1000"/>
                                        <p:tgtEl>
                                          <p:spTgt spid="60"/>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wipe(left)">
                                      <p:cBhvr>
                                        <p:cTn id="45" dur="1000"/>
                                        <p:tgtEl>
                                          <p:spTgt spid="98"/>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up)">
                                      <p:cBhvr>
                                        <p:cTn id="49" dur="10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wipe(up)">
                                      <p:cBhvr>
                                        <p:cTn id="54" dur="500"/>
                                        <p:tgtEl>
                                          <p:spTgt spid="87"/>
                                        </p:tgtEl>
                                      </p:cBhvr>
                                    </p:animEffect>
                                  </p:childTnLst>
                                </p:cTn>
                              </p:par>
                            </p:childTnLst>
                          </p:cTn>
                        </p:par>
                        <p:par>
                          <p:cTn id="55" fill="hold">
                            <p:stCondLst>
                              <p:cond delay="500"/>
                            </p:stCondLst>
                            <p:childTnLst>
                              <p:par>
                                <p:cTn id="56" presetID="53" presetClass="entr" presetSubtype="16" fill="hold" nodeType="afterEffect">
                                  <p:stCondLst>
                                    <p:cond delay="0"/>
                                  </p:stCondLst>
                                  <p:childTnLst>
                                    <p:set>
                                      <p:cBhvr>
                                        <p:cTn id="57" dur="1" fill="hold">
                                          <p:stCondLst>
                                            <p:cond delay="0"/>
                                          </p:stCondLst>
                                        </p:cTn>
                                        <p:tgtEl>
                                          <p:spTgt spid="85"/>
                                        </p:tgtEl>
                                        <p:attrNameLst>
                                          <p:attrName>style.visibility</p:attrName>
                                        </p:attrNameLst>
                                      </p:cBhvr>
                                      <p:to>
                                        <p:strVal val="visible"/>
                                      </p:to>
                                    </p:set>
                                    <p:anim calcmode="lin" valueType="num">
                                      <p:cBhvr>
                                        <p:cTn id="58" dur="500" fill="hold"/>
                                        <p:tgtEl>
                                          <p:spTgt spid="85"/>
                                        </p:tgtEl>
                                        <p:attrNameLst>
                                          <p:attrName>ppt_w</p:attrName>
                                        </p:attrNameLst>
                                      </p:cBhvr>
                                      <p:tavLst>
                                        <p:tav tm="0">
                                          <p:val>
                                            <p:fltVal val="0"/>
                                          </p:val>
                                        </p:tav>
                                        <p:tav tm="100000">
                                          <p:val>
                                            <p:strVal val="#ppt_w"/>
                                          </p:val>
                                        </p:tav>
                                      </p:tavLst>
                                    </p:anim>
                                    <p:anim calcmode="lin" valueType="num">
                                      <p:cBhvr>
                                        <p:cTn id="59" dur="500" fill="hold"/>
                                        <p:tgtEl>
                                          <p:spTgt spid="85"/>
                                        </p:tgtEl>
                                        <p:attrNameLst>
                                          <p:attrName>ppt_h</p:attrName>
                                        </p:attrNameLst>
                                      </p:cBhvr>
                                      <p:tavLst>
                                        <p:tav tm="0">
                                          <p:val>
                                            <p:fltVal val="0"/>
                                          </p:val>
                                        </p:tav>
                                        <p:tav tm="100000">
                                          <p:val>
                                            <p:strVal val="#ppt_h"/>
                                          </p:val>
                                        </p:tav>
                                      </p:tavLst>
                                    </p:anim>
                                    <p:animEffect transition="in" filter="fade">
                                      <p:cBhvr>
                                        <p:cTn id="60" dur="500"/>
                                        <p:tgtEl>
                                          <p:spTgt spid="85"/>
                                        </p:tgtEl>
                                      </p:cBhvr>
                                    </p:animEffect>
                                  </p:childTnLst>
                                </p:cTn>
                              </p:par>
                            </p:childTnLst>
                          </p:cTn>
                        </p:par>
                        <p:par>
                          <p:cTn id="61" fill="hold">
                            <p:stCondLst>
                              <p:cond delay="1000"/>
                            </p:stCondLst>
                            <p:childTnLst>
                              <p:par>
                                <p:cTn id="62" presetID="26" presetClass="emph" presetSubtype="0" repeatCount="2000" fill="hold" nodeType="afterEffect">
                                  <p:stCondLst>
                                    <p:cond delay="0"/>
                                  </p:stCondLst>
                                  <p:childTnLst>
                                    <p:animEffect transition="out" filter="fade">
                                      <p:cBhvr>
                                        <p:cTn id="63" dur="500" tmFilter="0, 0; .2, .5; .8, .5; 1, 0"/>
                                        <p:tgtEl>
                                          <p:spTgt spid="85"/>
                                        </p:tgtEl>
                                      </p:cBhvr>
                                    </p:animEffect>
                                    <p:animScale>
                                      <p:cBhvr>
                                        <p:cTn id="64" dur="250" autoRev="1" fill="hold"/>
                                        <p:tgtEl>
                                          <p:spTgt spid="85"/>
                                        </p:tgtEl>
                                      </p:cBhvr>
                                      <p:by x="105000" y="105000"/>
                                    </p:animScale>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wipe(left)">
                                      <p:cBhvr>
                                        <p:cTn id="68" dur="500"/>
                                        <p:tgtEl>
                                          <p:spTgt spid="86"/>
                                        </p:tgtEl>
                                      </p:cBhvr>
                                    </p:animEffect>
                                  </p:childTnLst>
                                </p:cTn>
                              </p:par>
                            </p:childTnLst>
                          </p:cTn>
                        </p:par>
                        <p:par>
                          <p:cTn id="69" fill="hold">
                            <p:stCondLst>
                              <p:cond delay="2000"/>
                            </p:stCondLst>
                            <p:childTnLst>
                              <p:par>
                                <p:cTn id="70" presetID="22" presetClass="entr" presetSubtype="1" fill="hold" nodeType="after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wipe(up)">
                                      <p:cBhvr>
                                        <p:cTn id="72" dur="1000"/>
                                        <p:tgtEl>
                                          <p:spTgt spid="66"/>
                                        </p:tgtEl>
                                      </p:cBhvr>
                                    </p:animEffect>
                                  </p:childTnLst>
                                </p:cTn>
                              </p:par>
                              <p:par>
                                <p:cTn id="73" presetID="22" presetClass="entr" presetSubtype="8" fill="hold"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left)">
                                      <p:cBhvr>
                                        <p:cTn id="75" dur="1000"/>
                                        <p:tgtEl>
                                          <p:spTgt spid="69"/>
                                        </p:tgtEl>
                                      </p:cBhvr>
                                    </p:animEffect>
                                  </p:childTnLst>
                                </p:cTn>
                              </p:par>
                            </p:childTnLst>
                          </p:cTn>
                        </p:par>
                        <p:par>
                          <p:cTn id="76" fill="hold">
                            <p:stCondLst>
                              <p:cond delay="3000"/>
                            </p:stCondLst>
                            <p:childTnLst>
                              <p:par>
                                <p:cTn id="77" presetID="22" presetClass="entr" presetSubtype="1" fill="hold"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wipe(up)">
                                      <p:cBhvr>
                                        <p:cTn id="79" dur="1000"/>
                                        <p:tgtEl>
                                          <p:spTgt spid="91"/>
                                        </p:tgtEl>
                                      </p:cBhvr>
                                    </p:animEffect>
                                  </p:childTnLst>
                                </p:cTn>
                              </p:par>
                            </p:childTnLst>
                          </p:cTn>
                        </p:par>
                        <p:par>
                          <p:cTn id="80" fill="hold">
                            <p:stCondLst>
                              <p:cond delay="4000"/>
                            </p:stCondLst>
                            <p:childTnLst>
                              <p:par>
                                <p:cTn id="81" presetID="22" presetClass="entr" presetSubtype="8" fill="hold" nodeType="after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left)">
                                      <p:cBhvr>
                                        <p:cTn id="83" dur="1000"/>
                                        <p:tgtEl>
                                          <p:spTgt spid="75"/>
                                        </p:tgtEl>
                                      </p:cBhvr>
                                    </p:animEffect>
                                  </p:childTnLst>
                                </p:cTn>
                              </p:par>
                            </p:childTnLst>
                          </p:cTn>
                        </p:par>
                        <p:par>
                          <p:cTn id="84" fill="hold">
                            <p:stCondLst>
                              <p:cond delay="5000"/>
                            </p:stCondLst>
                            <p:childTnLst>
                              <p:par>
                                <p:cTn id="85" presetID="22" presetClass="entr" presetSubtype="8" fill="hold" nodeType="after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left)">
                                      <p:cBhvr>
                                        <p:cTn id="87" dur="1000"/>
                                        <p:tgtEl>
                                          <p:spTgt spid="80"/>
                                        </p:tgtEl>
                                      </p:cBhvr>
                                    </p:animEffect>
                                  </p:childTnLst>
                                </p:cTn>
                              </p:par>
                            </p:childTnLst>
                          </p:cTn>
                        </p:par>
                        <p:par>
                          <p:cTn id="88" fill="hold">
                            <p:stCondLst>
                              <p:cond delay="6000"/>
                            </p:stCondLst>
                            <p:childTnLst>
                              <p:par>
                                <p:cTn id="89" presetID="53" presetClass="entr" presetSubtype="16" fill="hold" grpId="0" nodeType="afterEffect">
                                  <p:stCondLst>
                                    <p:cond delay="0"/>
                                  </p:stCondLst>
                                  <p:childTnLst>
                                    <p:set>
                                      <p:cBhvr>
                                        <p:cTn id="90" dur="1" fill="hold">
                                          <p:stCondLst>
                                            <p:cond delay="0"/>
                                          </p:stCondLst>
                                        </p:cTn>
                                        <p:tgtEl>
                                          <p:spTgt spid="97"/>
                                        </p:tgtEl>
                                        <p:attrNameLst>
                                          <p:attrName>style.visibility</p:attrName>
                                        </p:attrNameLst>
                                      </p:cBhvr>
                                      <p:to>
                                        <p:strVal val="visible"/>
                                      </p:to>
                                    </p:set>
                                    <p:anim calcmode="lin" valueType="num">
                                      <p:cBhvr>
                                        <p:cTn id="91" dur="500" fill="hold"/>
                                        <p:tgtEl>
                                          <p:spTgt spid="97"/>
                                        </p:tgtEl>
                                        <p:attrNameLst>
                                          <p:attrName>ppt_w</p:attrName>
                                        </p:attrNameLst>
                                      </p:cBhvr>
                                      <p:tavLst>
                                        <p:tav tm="0">
                                          <p:val>
                                            <p:fltVal val="0"/>
                                          </p:val>
                                        </p:tav>
                                        <p:tav tm="100000">
                                          <p:val>
                                            <p:strVal val="#ppt_w"/>
                                          </p:val>
                                        </p:tav>
                                      </p:tavLst>
                                    </p:anim>
                                    <p:anim calcmode="lin" valueType="num">
                                      <p:cBhvr>
                                        <p:cTn id="92" dur="500" fill="hold"/>
                                        <p:tgtEl>
                                          <p:spTgt spid="97"/>
                                        </p:tgtEl>
                                        <p:attrNameLst>
                                          <p:attrName>ppt_h</p:attrName>
                                        </p:attrNameLst>
                                      </p:cBhvr>
                                      <p:tavLst>
                                        <p:tav tm="0">
                                          <p:val>
                                            <p:fltVal val="0"/>
                                          </p:val>
                                        </p:tav>
                                        <p:tav tm="100000">
                                          <p:val>
                                            <p:strVal val="#ppt_h"/>
                                          </p:val>
                                        </p:tav>
                                      </p:tavLst>
                                    </p:anim>
                                    <p:animEffect transition="in" filter="fade">
                                      <p:cBhvr>
                                        <p:cTn id="9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767" y="-276446"/>
            <a:ext cx="4048346" cy="1428589"/>
            <a:chOff x="551030" y="-368704"/>
            <a:chExt cx="4048346" cy="1428589"/>
          </a:xfrm>
        </p:grpSpPr>
        <p:grpSp>
          <p:nvGrpSpPr>
            <p:cNvPr id="3" name="组合 2"/>
            <p:cNvGrpSpPr/>
            <p:nvPr/>
          </p:nvGrpSpPr>
          <p:grpSpPr>
            <a:xfrm>
              <a:off x="1201632" y="303925"/>
              <a:ext cx="3397744" cy="709466"/>
              <a:chOff x="1839059" y="967769"/>
              <a:chExt cx="3397744" cy="709466"/>
            </a:xfrm>
          </p:grpSpPr>
          <p:sp>
            <p:nvSpPr>
              <p:cNvPr id="5" name="矩形: 圆角 30"/>
              <p:cNvSpPr/>
              <p:nvPr/>
            </p:nvSpPr>
            <p:spPr>
              <a:xfrm>
                <a:off x="1839059" y="967769"/>
                <a:ext cx="3397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673077" y="1030904"/>
                <a:ext cx="21493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的窗口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Group 62"/>
          <p:cNvGrpSpPr/>
          <p:nvPr/>
        </p:nvGrpSpPr>
        <p:grpSpPr bwMode="auto">
          <a:xfrm>
            <a:off x="1197274" y="1412875"/>
            <a:ext cx="4108450" cy="3048000"/>
            <a:chOff x="2770" y="0"/>
            <a:chExt cx="2588" cy="1920"/>
          </a:xfrm>
        </p:grpSpPr>
        <p:sp>
          <p:nvSpPr>
            <p:cNvPr id="8" name="AutoShape 63"/>
            <p:cNvSpPr>
              <a:spLocks noChangeArrowheads="1"/>
            </p:cNvSpPr>
            <p:nvPr/>
          </p:nvSpPr>
          <p:spPr bwMode="auto">
            <a:xfrm>
              <a:off x="3984" y="336"/>
              <a:ext cx="96" cy="1440"/>
            </a:xfrm>
            <a:prstGeom prst="wave">
              <a:avLst>
                <a:gd name="adj1" fmla="val 13005"/>
                <a:gd name="adj2" fmla="val 0"/>
              </a:avLst>
            </a:prstGeom>
            <a:solidFill>
              <a:srgbClr val="DDDDDD"/>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9" name="Text Box 64"/>
            <p:cNvSpPr txBox="1">
              <a:spLocks noChangeArrowheads="1"/>
            </p:cNvSpPr>
            <p:nvPr/>
          </p:nvSpPr>
          <p:spPr bwMode="auto">
            <a:xfrm>
              <a:off x="2819" y="281"/>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10" name="Rectangle 65"/>
            <p:cNvSpPr>
              <a:spLocks noChangeArrowheads="1"/>
            </p:cNvSpPr>
            <p:nvPr/>
          </p:nvSpPr>
          <p:spPr bwMode="auto">
            <a:xfrm>
              <a:off x="2810" y="272"/>
              <a:ext cx="384" cy="19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1" name="Text Box 66"/>
            <p:cNvSpPr txBox="1">
              <a:spLocks noChangeArrowheads="1"/>
            </p:cNvSpPr>
            <p:nvPr/>
          </p:nvSpPr>
          <p:spPr bwMode="auto">
            <a:xfrm>
              <a:off x="2827" y="51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12" name="Rectangle 67"/>
            <p:cNvSpPr>
              <a:spLocks noChangeArrowheads="1"/>
            </p:cNvSpPr>
            <p:nvPr/>
          </p:nvSpPr>
          <p:spPr bwMode="auto">
            <a:xfrm>
              <a:off x="2818" y="503"/>
              <a:ext cx="384" cy="19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3" name="Text Box 68"/>
            <p:cNvSpPr txBox="1">
              <a:spLocks noChangeArrowheads="1"/>
            </p:cNvSpPr>
            <p:nvPr/>
          </p:nvSpPr>
          <p:spPr bwMode="auto">
            <a:xfrm>
              <a:off x="2827" y="75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14" name="Rectangle 69"/>
            <p:cNvSpPr>
              <a:spLocks noChangeArrowheads="1"/>
            </p:cNvSpPr>
            <p:nvPr/>
          </p:nvSpPr>
          <p:spPr bwMode="auto">
            <a:xfrm>
              <a:off x="2818" y="743"/>
              <a:ext cx="384" cy="19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5" name="Text Box 70"/>
            <p:cNvSpPr txBox="1">
              <a:spLocks noChangeArrowheads="1"/>
            </p:cNvSpPr>
            <p:nvPr/>
          </p:nvSpPr>
          <p:spPr bwMode="auto">
            <a:xfrm>
              <a:off x="4507" y="41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16" name="Rectangle 71"/>
            <p:cNvSpPr>
              <a:spLocks noChangeArrowheads="1"/>
            </p:cNvSpPr>
            <p:nvPr/>
          </p:nvSpPr>
          <p:spPr bwMode="auto">
            <a:xfrm>
              <a:off x="4634" y="407"/>
              <a:ext cx="384" cy="192"/>
            </a:xfrm>
            <a:prstGeom prst="rect">
              <a:avLst/>
            </a:prstGeom>
            <a:noFill/>
            <a:ln w="2857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7" name="Text Box 72"/>
            <p:cNvSpPr txBox="1">
              <a:spLocks noChangeArrowheads="1"/>
            </p:cNvSpPr>
            <p:nvPr/>
          </p:nvSpPr>
          <p:spPr bwMode="auto">
            <a:xfrm>
              <a:off x="4507" y="65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18" name="Rectangle 73"/>
            <p:cNvSpPr>
              <a:spLocks noChangeArrowheads="1"/>
            </p:cNvSpPr>
            <p:nvPr/>
          </p:nvSpPr>
          <p:spPr bwMode="auto">
            <a:xfrm>
              <a:off x="4730" y="647"/>
              <a:ext cx="384" cy="192"/>
            </a:xfrm>
            <a:prstGeom prst="rect">
              <a:avLst/>
            </a:prstGeom>
            <a:noFill/>
            <a:ln w="2857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9" name="Text Box 74"/>
            <p:cNvSpPr txBox="1">
              <a:spLocks noChangeArrowheads="1"/>
            </p:cNvSpPr>
            <p:nvPr/>
          </p:nvSpPr>
          <p:spPr bwMode="auto">
            <a:xfrm>
              <a:off x="4507" y="89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20" name="Rectangle 75"/>
            <p:cNvSpPr>
              <a:spLocks noChangeArrowheads="1"/>
            </p:cNvSpPr>
            <p:nvPr/>
          </p:nvSpPr>
          <p:spPr bwMode="auto">
            <a:xfrm>
              <a:off x="4874" y="887"/>
              <a:ext cx="384" cy="192"/>
            </a:xfrm>
            <a:prstGeom prst="rect">
              <a:avLst/>
            </a:prstGeom>
            <a:noFill/>
            <a:ln w="2857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21" name="Line 76"/>
            <p:cNvSpPr>
              <a:spLocks noChangeShapeType="1"/>
            </p:cNvSpPr>
            <p:nvPr/>
          </p:nvSpPr>
          <p:spPr bwMode="auto">
            <a:xfrm>
              <a:off x="3674" y="368"/>
              <a:ext cx="67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Text Box 77"/>
            <p:cNvSpPr txBox="1">
              <a:spLocks noChangeArrowheads="1"/>
            </p:cNvSpPr>
            <p:nvPr/>
          </p:nvSpPr>
          <p:spPr bwMode="auto">
            <a:xfrm>
              <a:off x="3647" y="19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endParaRPr lang="en-US" altLang="zh-CN" sz="1400" b="1">
                <a:latin typeface="楷体" panose="02010609060101010101" pitchFamily="49" charset="-122"/>
                <a:ea typeface="楷体" panose="02010609060101010101" pitchFamily="49" charset="-122"/>
              </a:endParaRPr>
            </a:p>
          </p:txBody>
        </p:sp>
        <p:sp>
          <p:nvSpPr>
            <p:cNvPr id="23" name="Line 78"/>
            <p:cNvSpPr>
              <a:spLocks noChangeShapeType="1"/>
            </p:cNvSpPr>
            <p:nvPr/>
          </p:nvSpPr>
          <p:spPr bwMode="auto">
            <a:xfrm>
              <a:off x="3653" y="608"/>
              <a:ext cx="67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Text Box 79"/>
            <p:cNvSpPr txBox="1">
              <a:spLocks noChangeArrowheads="1"/>
            </p:cNvSpPr>
            <p:nvPr/>
          </p:nvSpPr>
          <p:spPr bwMode="auto">
            <a:xfrm>
              <a:off x="3626" y="43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1</a:t>
              </a:r>
              <a:endParaRPr lang="en-US" altLang="zh-CN" sz="1400" b="1">
                <a:latin typeface="楷体" panose="02010609060101010101" pitchFamily="49" charset="-122"/>
                <a:ea typeface="楷体" panose="02010609060101010101" pitchFamily="49" charset="-122"/>
              </a:endParaRPr>
            </a:p>
          </p:txBody>
        </p:sp>
        <p:sp>
          <p:nvSpPr>
            <p:cNvPr id="25" name="Line 80"/>
            <p:cNvSpPr>
              <a:spLocks noChangeShapeType="1"/>
            </p:cNvSpPr>
            <p:nvPr/>
          </p:nvSpPr>
          <p:spPr bwMode="auto">
            <a:xfrm>
              <a:off x="3653" y="848"/>
              <a:ext cx="67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Text Box 81"/>
            <p:cNvSpPr txBox="1">
              <a:spLocks noChangeArrowheads="1"/>
            </p:cNvSpPr>
            <p:nvPr/>
          </p:nvSpPr>
          <p:spPr bwMode="auto">
            <a:xfrm>
              <a:off x="3626" y="67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2</a:t>
              </a:r>
              <a:endParaRPr lang="en-US" altLang="zh-CN" sz="1400" b="1">
                <a:latin typeface="楷体" panose="02010609060101010101" pitchFamily="49" charset="-122"/>
                <a:ea typeface="楷体" panose="02010609060101010101" pitchFamily="49" charset="-122"/>
              </a:endParaRPr>
            </a:p>
          </p:txBody>
        </p:sp>
        <p:sp>
          <p:nvSpPr>
            <p:cNvPr id="27" name="Line 82"/>
            <p:cNvSpPr>
              <a:spLocks noChangeShapeType="1"/>
            </p:cNvSpPr>
            <p:nvPr/>
          </p:nvSpPr>
          <p:spPr bwMode="auto">
            <a:xfrm flipH="1">
              <a:off x="3744" y="512"/>
              <a:ext cx="602" cy="448"/>
            </a:xfrm>
            <a:prstGeom prst="line">
              <a:avLst/>
            </a:prstGeom>
            <a:noFill/>
            <a:ln w="28575">
              <a:solidFill>
                <a:srgbClr val="0099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Text Box 83"/>
            <p:cNvSpPr txBox="1">
              <a:spLocks noChangeArrowheads="1"/>
            </p:cNvSpPr>
            <p:nvPr/>
          </p:nvSpPr>
          <p:spPr bwMode="auto">
            <a:xfrm>
              <a:off x="3552" y="864"/>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endParaRPr lang="en-US" altLang="zh-CN" sz="1400" b="1">
                <a:solidFill>
                  <a:srgbClr val="FF0000"/>
                </a:solidFill>
                <a:latin typeface="楷体" panose="02010609060101010101" pitchFamily="49" charset="-122"/>
                <a:ea typeface="楷体" panose="02010609060101010101" pitchFamily="49" charset="-122"/>
              </a:endParaRPr>
            </a:p>
          </p:txBody>
        </p:sp>
        <p:sp>
          <p:nvSpPr>
            <p:cNvPr id="29" name="Line 84"/>
            <p:cNvSpPr>
              <a:spLocks noChangeShapeType="1"/>
            </p:cNvSpPr>
            <p:nvPr/>
          </p:nvSpPr>
          <p:spPr bwMode="auto">
            <a:xfrm flipH="1">
              <a:off x="3840" y="752"/>
              <a:ext cx="494" cy="352"/>
            </a:xfrm>
            <a:prstGeom prst="line">
              <a:avLst/>
            </a:prstGeom>
            <a:noFill/>
            <a:ln w="28575">
              <a:solidFill>
                <a:srgbClr val="0099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 name="Text Box 85"/>
            <p:cNvSpPr txBox="1">
              <a:spLocks noChangeArrowheads="1"/>
            </p:cNvSpPr>
            <p:nvPr/>
          </p:nvSpPr>
          <p:spPr bwMode="auto">
            <a:xfrm>
              <a:off x="3600" y="100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endParaRPr lang="en-US" altLang="zh-CN" sz="1400" b="1">
                <a:solidFill>
                  <a:srgbClr val="FF0000"/>
                </a:solidFill>
                <a:latin typeface="楷体" panose="02010609060101010101" pitchFamily="49" charset="-122"/>
                <a:ea typeface="楷体" panose="02010609060101010101" pitchFamily="49" charset="-122"/>
              </a:endParaRPr>
            </a:p>
          </p:txBody>
        </p:sp>
        <p:sp>
          <p:nvSpPr>
            <p:cNvPr id="31" name="Line 86"/>
            <p:cNvSpPr>
              <a:spLocks noChangeShapeType="1"/>
            </p:cNvSpPr>
            <p:nvPr/>
          </p:nvSpPr>
          <p:spPr bwMode="auto">
            <a:xfrm flipH="1">
              <a:off x="3936" y="992"/>
              <a:ext cx="398" cy="256"/>
            </a:xfrm>
            <a:prstGeom prst="line">
              <a:avLst/>
            </a:prstGeom>
            <a:noFill/>
            <a:ln w="28575">
              <a:solidFill>
                <a:srgbClr val="0099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Text Box 87"/>
            <p:cNvSpPr txBox="1">
              <a:spLocks noChangeArrowheads="1"/>
            </p:cNvSpPr>
            <p:nvPr/>
          </p:nvSpPr>
          <p:spPr bwMode="auto">
            <a:xfrm>
              <a:off x="3744" y="115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endParaRPr lang="en-US" altLang="zh-CN" sz="1400" b="1">
                <a:solidFill>
                  <a:srgbClr val="FF0000"/>
                </a:solidFill>
                <a:latin typeface="楷体" panose="02010609060101010101" pitchFamily="49" charset="-122"/>
                <a:ea typeface="楷体" panose="02010609060101010101" pitchFamily="49" charset="-122"/>
              </a:endParaRPr>
            </a:p>
          </p:txBody>
        </p:sp>
        <p:sp>
          <p:nvSpPr>
            <p:cNvPr id="33" name="Text Box 88"/>
            <p:cNvSpPr txBox="1">
              <a:spLocks noChangeArrowheads="1"/>
            </p:cNvSpPr>
            <p:nvPr/>
          </p:nvSpPr>
          <p:spPr bwMode="auto">
            <a:xfrm>
              <a:off x="2827" y="1353"/>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34" name="Rectangle 89"/>
            <p:cNvSpPr>
              <a:spLocks noChangeArrowheads="1"/>
            </p:cNvSpPr>
            <p:nvPr/>
          </p:nvSpPr>
          <p:spPr bwMode="auto">
            <a:xfrm>
              <a:off x="2818" y="1344"/>
              <a:ext cx="384" cy="19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35" name="Text Box 90"/>
            <p:cNvSpPr txBox="1">
              <a:spLocks noChangeArrowheads="1"/>
            </p:cNvSpPr>
            <p:nvPr/>
          </p:nvSpPr>
          <p:spPr bwMode="auto">
            <a:xfrm>
              <a:off x="2770" y="1104"/>
              <a:ext cx="8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超时重传分组</a:t>
              </a:r>
              <a:r>
                <a:rPr lang="en-US" altLang="zh-CN" sz="1400" b="1">
                  <a:latin typeface="楷体" panose="02010609060101010101" pitchFamily="49" charset="-122"/>
                  <a:ea typeface="楷体" panose="02010609060101010101" pitchFamily="49" charset="-122"/>
                </a:rPr>
                <a:t>0</a:t>
              </a:r>
              <a:endParaRPr lang="en-US" altLang="zh-CN" sz="1400" b="1">
                <a:latin typeface="楷体" panose="02010609060101010101" pitchFamily="49" charset="-122"/>
                <a:ea typeface="楷体" panose="02010609060101010101" pitchFamily="49" charset="-122"/>
              </a:endParaRPr>
            </a:p>
          </p:txBody>
        </p:sp>
        <p:sp>
          <p:nvSpPr>
            <p:cNvPr id="36" name="Line 91"/>
            <p:cNvSpPr>
              <a:spLocks noChangeShapeType="1"/>
            </p:cNvSpPr>
            <p:nvPr/>
          </p:nvSpPr>
          <p:spPr bwMode="auto">
            <a:xfrm>
              <a:off x="3674" y="1440"/>
              <a:ext cx="67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92"/>
            <p:cNvSpPr txBox="1">
              <a:spLocks noChangeArrowheads="1"/>
            </p:cNvSpPr>
            <p:nvPr/>
          </p:nvSpPr>
          <p:spPr bwMode="auto">
            <a:xfrm>
              <a:off x="3722" y="1344"/>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endParaRPr lang="en-US" altLang="zh-CN" sz="1400" b="1">
                <a:latin typeface="楷体" panose="02010609060101010101" pitchFamily="49" charset="-122"/>
                <a:ea typeface="楷体" panose="02010609060101010101" pitchFamily="49" charset="-122"/>
              </a:endParaRPr>
            </a:p>
          </p:txBody>
        </p:sp>
        <p:sp>
          <p:nvSpPr>
            <p:cNvPr id="38" name="Text Box 93"/>
            <p:cNvSpPr txBox="1">
              <a:spLocks noChangeArrowheads="1"/>
            </p:cNvSpPr>
            <p:nvPr/>
          </p:nvSpPr>
          <p:spPr bwMode="auto">
            <a:xfrm>
              <a:off x="4541" y="1392"/>
              <a:ext cx="7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接收具有</a:t>
              </a:r>
              <a:endParaRPr lang="zh-CN" altLang="en-US" sz="1400" b="1">
                <a:latin typeface="楷体" panose="02010609060101010101" pitchFamily="49" charset="-122"/>
                <a:ea typeface="楷体" panose="02010609060101010101" pitchFamily="49" charset="-122"/>
              </a:endParaRPr>
            </a:p>
            <a:p>
              <a:pPr algn="ctr"/>
              <a:r>
                <a:rPr lang="zh-CN" altLang="en-US" sz="1400" b="1">
                  <a:latin typeface="楷体" panose="02010609060101010101" pitchFamily="49" charset="-122"/>
                  <a:ea typeface="楷体" panose="02010609060101010101" pitchFamily="49" charset="-122"/>
                </a:rPr>
                <a:t>序号</a:t>
              </a:r>
              <a:r>
                <a:rPr lang="en-US" altLang="zh-CN" sz="1400" b="1">
                  <a:latin typeface="楷体" panose="02010609060101010101" pitchFamily="49" charset="-122"/>
                  <a:ea typeface="楷体" panose="02010609060101010101" pitchFamily="49" charset="-122"/>
                </a:rPr>
                <a:t>0</a:t>
              </a:r>
              <a:r>
                <a:rPr lang="zh-CN" altLang="en-US" sz="1400" b="1">
                  <a:latin typeface="楷体" panose="02010609060101010101" pitchFamily="49" charset="-122"/>
                  <a:ea typeface="楷体" panose="02010609060101010101" pitchFamily="49" charset="-122"/>
                </a:rPr>
                <a:t>的分组</a:t>
              </a:r>
              <a:endParaRPr lang="zh-CN" altLang="en-US" sz="1400" b="1">
                <a:latin typeface="楷体" panose="02010609060101010101" pitchFamily="49" charset="-122"/>
                <a:ea typeface="楷体" panose="02010609060101010101" pitchFamily="49" charset="-122"/>
              </a:endParaRPr>
            </a:p>
          </p:txBody>
        </p:sp>
        <p:sp>
          <p:nvSpPr>
            <p:cNvPr id="39" name="Text Box 94"/>
            <p:cNvSpPr txBox="1">
              <a:spLocks noChangeArrowheads="1"/>
            </p:cNvSpPr>
            <p:nvPr/>
          </p:nvSpPr>
          <p:spPr bwMode="auto">
            <a:xfrm>
              <a:off x="4253" y="56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ACK0</a:t>
              </a:r>
              <a:endParaRPr lang="en-US" altLang="zh-CN" sz="1400" b="1">
                <a:latin typeface="楷体" panose="02010609060101010101" pitchFamily="49" charset="-122"/>
                <a:ea typeface="楷体" panose="02010609060101010101" pitchFamily="49" charset="-122"/>
              </a:endParaRPr>
            </a:p>
          </p:txBody>
        </p:sp>
        <p:sp>
          <p:nvSpPr>
            <p:cNvPr id="40" name="Text Box 95"/>
            <p:cNvSpPr txBox="1">
              <a:spLocks noChangeArrowheads="1"/>
            </p:cNvSpPr>
            <p:nvPr/>
          </p:nvSpPr>
          <p:spPr bwMode="auto">
            <a:xfrm>
              <a:off x="4283" y="80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dirty="0">
                  <a:latin typeface="楷体" panose="02010609060101010101" pitchFamily="49" charset="-122"/>
                  <a:ea typeface="楷体" panose="02010609060101010101" pitchFamily="49" charset="-122"/>
                </a:rPr>
                <a:t>ACK1</a:t>
              </a:r>
              <a:endParaRPr lang="en-US" altLang="zh-CN" sz="1400" b="1" dirty="0">
                <a:latin typeface="楷体" panose="02010609060101010101" pitchFamily="49" charset="-122"/>
                <a:ea typeface="楷体" panose="02010609060101010101" pitchFamily="49" charset="-122"/>
              </a:endParaRPr>
            </a:p>
          </p:txBody>
        </p:sp>
        <p:sp>
          <p:nvSpPr>
            <p:cNvPr id="41" name="Text Box 96"/>
            <p:cNvSpPr txBox="1">
              <a:spLocks noChangeArrowheads="1"/>
            </p:cNvSpPr>
            <p:nvPr/>
          </p:nvSpPr>
          <p:spPr bwMode="auto">
            <a:xfrm>
              <a:off x="4283" y="104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ACK2</a:t>
              </a:r>
              <a:endParaRPr lang="en-US" altLang="zh-CN" sz="1400" b="1">
                <a:latin typeface="楷体" panose="02010609060101010101" pitchFamily="49" charset="-122"/>
                <a:ea typeface="楷体" panose="02010609060101010101" pitchFamily="49" charset="-122"/>
              </a:endParaRPr>
            </a:p>
          </p:txBody>
        </p:sp>
        <p:sp>
          <p:nvSpPr>
            <p:cNvPr id="42" name="Text Box 97"/>
            <p:cNvSpPr txBox="1">
              <a:spLocks noChangeArrowheads="1"/>
            </p:cNvSpPr>
            <p:nvPr/>
          </p:nvSpPr>
          <p:spPr bwMode="auto">
            <a:xfrm>
              <a:off x="4224" y="1728"/>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a:t>
              </a:r>
              <a:r>
                <a:rPr lang="en-US" altLang="zh-CN" sz="1400" b="1">
                  <a:latin typeface="楷体" panose="02010609060101010101" pitchFamily="49" charset="-122"/>
                  <a:ea typeface="楷体" panose="02010609060101010101" pitchFamily="49" charset="-122"/>
                </a:rPr>
                <a:t>a</a:t>
              </a:r>
              <a:r>
                <a:rPr lang="zh-CN" altLang="en-US" sz="1400" b="1">
                  <a:latin typeface="楷体" panose="02010609060101010101" pitchFamily="49" charset="-122"/>
                  <a:ea typeface="楷体" panose="02010609060101010101" pitchFamily="49" charset="-122"/>
                </a:rPr>
                <a:t>）</a:t>
              </a:r>
              <a:endParaRPr lang="zh-CN" altLang="en-US" sz="1400" b="1">
                <a:latin typeface="楷体" panose="02010609060101010101" pitchFamily="49" charset="-122"/>
                <a:ea typeface="楷体" panose="02010609060101010101" pitchFamily="49" charset="-122"/>
              </a:endParaRPr>
            </a:p>
          </p:txBody>
        </p:sp>
        <p:sp>
          <p:nvSpPr>
            <p:cNvPr id="43" name="Text Box 98"/>
            <p:cNvSpPr txBox="1">
              <a:spLocks noChangeArrowheads="1"/>
            </p:cNvSpPr>
            <p:nvPr/>
          </p:nvSpPr>
          <p:spPr bwMode="auto">
            <a:xfrm>
              <a:off x="2874" y="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发送方窗口</a:t>
              </a:r>
              <a:endParaRPr lang="zh-CN" altLang="en-US" sz="1400" b="1">
                <a:latin typeface="楷体" panose="02010609060101010101" pitchFamily="49" charset="-122"/>
                <a:ea typeface="楷体" panose="02010609060101010101" pitchFamily="49" charset="-122"/>
              </a:endParaRPr>
            </a:p>
          </p:txBody>
        </p:sp>
        <p:sp>
          <p:nvSpPr>
            <p:cNvPr id="44" name="Text Box 99"/>
            <p:cNvSpPr txBox="1">
              <a:spLocks noChangeArrowheads="1"/>
            </p:cNvSpPr>
            <p:nvPr/>
          </p:nvSpPr>
          <p:spPr bwMode="auto">
            <a:xfrm>
              <a:off x="4554" y="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接收方窗口</a:t>
              </a:r>
              <a:endParaRPr lang="zh-CN" altLang="en-US" sz="1400" b="1">
                <a:latin typeface="楷体" panose="02010609060101010101" pitchFamily="49" charset="-122"/>
                <a:ea typeface="楷体" panose="02010609060101010101" pitchFamily="49" charset="-122"/>
              </a:endParaRPr>
            </a:p>
          </p:txBody>
        </p:sp>
        <p:sp>
          <p:nvSpPr>
            <p:cNvPr id="45" name="Line 100"/>
            <p:cNvSpPr>
              <a:spLocks noChangeShapeType="1"/>
            </p:cNvSpPr>
            <p:nvPr/>
          </p:nvSpPr>
          <p:spPr bwMode="auto">
            <a:xfrm>
              <a:off x="2784" y="192"/>
              <a:ext cx="81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101"/>
            <p:cNvSpPr>
              <a:spLocks noChangeShapeType="1"/>
            </p:cNvSpPr>
            <p:nvPr/>
          </p:nvSpPr>
          <p:spPr bwMode="auto">
            <a:xfrm>
              <a:off x="4464" y="192"/>
              <a:ext cx="816" cy="0"/>
            </a:xfrm>
            <a:prstGeom prst="line">
              <a:avLst/>
            </a:prstGeom>
            <a:noFill/>
            <a:ln w="28575">
              <a:solidFill>
                <a:srgbClr val="009900"/>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7" name="Group 102"/>
          <p:cNvGrpSpPr/>
          <p:nvPr/>
        </p:nvGrpSpPr>
        <p:grpSpPr bwMode="auto">
          <a:xfrm>
            <a:off x="6663626" y="1389063"/>
            <a:ext cx="4086225" cy="3048000"/>
            <a:chOff x="2798" y="2016"/>
            <a:chExt cx="2574" cy="1920"/>
          </a:xfrm>
        </p:grpSpPr>
        <p:sp>
          <p:nvSpPr>
            <p:cNvPr id="48" name="AutoShape 103"/>
            <p:cNvSpPr>
              <a:spLocks noChangeArrowheads="1"/>
            </p:cNvSpPr>
            <p:nvPr/>
          </p:nvSpPr>
          <p:spPr bwMode="auto">
            <a:xfrm>
              <a:off x="3998" y="2352"/>
              <a:ext cx="96" cy="1440"/>
            </a:xfrm>
            <a:prstGeom prst="wave">
              <a:avLst>
                <a:gd name="adj1" fmla="val 13005"/>
                <a:gd name="adj2" fmla="val 0"/>
              </a:avLst>
            </a:prstGeom>
            <a:solidFill>
              <a:srgbClr val="DDDDDD"/>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楷体" panose="02010609060101010101" pitchFamily="49" charset="-122"/>
                <a:ea typeface="楷体" panose="02010609060101010101" pitchFamily="49" charset="-122"/>
              </a:endParaRPr>
            </a:p>
          </p:txBody>
        </p:sp>
        <p:sp>
          <p:nvSpPr>
            <p:cNvPr id="49" name="Text Box 104"/>
            <p:cNvSpPr txBox="1">
              <a:spLocks noChangeArrowheads="1"/>
            </p:cNvSpPr>
            <p:nvPr/>
          </p:nvSpPr>
          <p:spPr bwMode="auto">
            <a:xfrm>
              <a:off x="2833" y="2297"/>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50" name="Rectangle 105"/>
            <p:cNvSpPr>
              <a:spLocks noChangeArrowheads="1"/>
            </p:cNvSpPr>
            <p:nvPr/>
          </p:nvSpPr>
          <p:spPr bwMode="auto">
            <a:xfrm>
              <a:off x="2824" y="2288"/>
              <a:ext cx="384" cy="19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1" name="Text Box 106"/>
            <p:cNvSpPr txBox="1">
              <a:spLocks noChangeArrowheads="1"/>
            </p:cNvSpPr>
            <p:nvPr/>
          </p:nvSpPr>
          <p:spPr bwMode="auto">
            <a:xfrm>
              <a:off x="2841" y="252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52" name="Rectangle 107"/>
            <p:cNvSpPr>
              <a:spLocks noChangeArrowheads="1"/>
            </p:cNvSpPr>
            <p:nvPr/>
          </p:nvSpPr>
          <p:spPr bwMode="auto">
            <a:xfrm>
              <a:off x="2832" y="2519"/>
              <a:ext cx="384" cy="19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3" name="Text Box 108"/>
            <p:cNvSpPr txBox="1">
              <a:spLocks noChangeArrowheads="1"/>
            </p:cNvSpPr>
            <p:nvPr/>
          </p:nvSpPr>
          <p:spPr bwMode="auto">
            <a:xfrm>
              <a:off x="2841" y="276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54" name="Rectangle 109"/>
            <p:cNvSpPr>
              <a:spLocks noChangeArrowheads="1"/>
            </p:cNvSpPr>
            <p:nvPr/>
          </p:nvSpPr>
          <p:spPr bwMode="auto">
            <a:xfrm>
              <a:off x="2832" y="2759"/>
              <a:ext cx="384" cy="19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5" name="Text Box 110"/>
            <p:cNvSpPr txBox="1">
              <a:spLocks noChangeArrowheads="1"/>
            </p:cNvSpPr>
            <p:nvPr/>
          </p:nvSpPr>
          <p:spPr bwMode="auto">
            <a:xfrm>
              <a:off x="4521" y="243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56" name="Rectangle 111"/>
            <p:cNvSpPr>
              <a:spLocks noChangeArrowheads="1"/>
            </p:cNvSpPr>
            <p:nvPr/>
          </p:nvSpPr>
          <p:spPr bwMode="auto">
            <a:xfrm>
              <a:off x="4648" y="2423"/>
              <a:ext cx="384" cy="192"/>
            </a:xfrm>
            <a:prstGeom prst="rect">
              <a:avLst/>
            </a:prstGeom>
            <a:noFill/>
            <a:ln w="2857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7" name="Text Box 112"/>
            <p:cNvSpPr txBox="1">
              <a:spLocks noChangeArrowheads="1"/>
            </p:cNvSpPr>
            <p:nvPr/>
          </p:nvSpPr>
          <p:spPr bwMode="auto">
            <a:xfrm>
              <a:off x="4521" y="267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58" name="Rectangle 113"/>
            <p:cNvSpPr>
              <a:spLocks noChangeArrowheads="1"/>
            </p:cNvSpPr>
            <p:nvPr/>
          </p:nvSpPr>
          <p:spPr bwMode="auto">
            <a:xfrm>
              <a:off x="4744" y="2663"/>
              <a:ext cx="384" cy="192"/>
            </a:xfrm>
            <a:prstGeom prst="rect">
              <a:avLst/>
            </a:prstGeom>
            <a:noFill/>
            <a:ln w="2857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9" name="Text Box 114"/>
            <p:cNvSpPr txBox="1">
              <a:spLocks noChangeArrowheads="1"/>
            </p:cNvSpPr>
            <p:nvPr/>
          </p:nvSpPr>
          <p:spPr bwMode="auto">
            <a:xfrm>
              <a:off x="4521" y="291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60" name="Rectangle 115"/>
            <p:cNvSpPr>
              <a:spLocks noChangeArrowheads="1"/>
            </p:cNvSpPr>
            <p:nvPr/>
          </p:nvSpPr>
          <p:spPr bwMode="auto">
            <a:xfrm>
              <a:off x="4888" y="2903"/>
              <a:ext cx="384" cy="192"/>
            </a:xfrm>
            <a:prstGeom prst="rect">
              <a:avLst/>
            </a:prstGeom>
            <a:noFill/>
            <a:ln w="2857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61" name="Line 116"/>
            <p:cNvSpPr>
              <a:spLocks noChangeShapeType="1"/>
            </p:cNvSpPr>
            <p:nvPr/>
          </p:nvSpPr>
          <p:spPr bwMode="auto">
            <a:xfrm>
              <a:off x="3688" y="2384"/>
              <a:ext cx="67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 name="Text Box 117"/>
            <p:cNvSpPr txBox="1">
              <a:spLocks noChangeArrowheads="1"/>
            </p:cNvSpPr>
            <p:nvPr/>
          </p:nvSpPr>
          <p:spPr bwMode="auto">
            <a:xfrm>
              <a:off x="3661" y="220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endParaRPr lang="en-US" altLang="zh-CN" sz="1400" b="1">
                <a:latin typeface="楷体" panose="02010609060101010101" pitchFamily="49" charset="-122"/>
                <a:ea typeface="楷体" panose="02010609060101010101" pitchFamily="49" charset="-122"/>
              </a:endParaRPr>
            </a:p>
          </p:txBody>
        </p:sp>
        <p:sp>
          <p:nvSpPr>
            <p:cNvPr id="63" name="Line 118"/>
            <p:cNvSpPr>
              <a:spLocks noChangeShapeType="1"/>
            </p:cNvSpPr>
            <p:nvPr/>
          </p:nvSpPr>
          <p:spPr bwMode="auto">
            <a:xfrm>
              <a:off x="3667" y="2624"/>
              <a:ext cx="67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 name="Text Box 119"/>
            <p:cNvSpPr txBox="1">
              <a:spLocks noChangeArrowheads="1"/>
            </p:cNvSpPr>
            <p:nvPr/>
          </p:nvSpPr>
          <p:spPr bwMode="auto">
            <a:xfrm>
              <a:off x="3640" y="244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1</a:t>
              </a:r>
              <a:endParaRPr lang="en-US" altLang="zh-CN" sz="1400" b="1">
                <a:latin typeface="楷体" panose="02010609060101010101" pitchFamily="49" charset="-122"/>
                <a:ea typeface="楷体" panose="02010609060101010101" pitchFamily="49" charset="-122"/>
              </a:endParaRPr>
            </a:p>
          </p:txBody>
        </p:sp>
        <p:sp>
          <p:nvSpPr>
            <p:cNvPr id="65" name="Line 120"/>
            <p:cNvSpPr>
              <a:spLocks noChangeShapeType="1"/>
            </p:cNvSpPr>
            <p:nvPr/>
          </p:nvSpPr>
          <p:spPr bwMode="auto">
            <a:xfrm>
              <a:off x="3667" y="2864"/>
              <a:ext cx="67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Text Box 121"/>
            <p:cNvSpPr txBox="1">
              <a:spLocks noChangeArrowheads="1"/>
            </p:cNvSpPr>
            <p:nvPr/>
          </p:nvSpPr>
          <p:spPr bwMode="auto">
            <a:xfrm>
              <a:off x="3640" y="268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2</a:t>
              </a:r>
              <a:endParaRPr lang="en-US" altLang="zh-CN" sz="1400" b="1">
                <a:latin typeface="楷体" panose="02010609060101010101" pitchFamily="49" charset="-122"/>
                <a:ea typeface="楷体" panose="02010609060101010101" pitchFamily="49" charset="-122"/>
              </a:endParaRPr>
            </a:p>
          </p:txBody>
        </p:sp>
        <p:sp>
          <p:nvSpPr>
            <p:cNvPr id="67" name="Line 122"/>
            <p:cNvSpPr>
              <a:spLocks noChangeShapeType="1"/>
            </p:cNvSpPr>
            <p:nvPr/>
          </p:nvSpPr>
          <p:spPr bwMode="auto">
            <a:xfrm flipH="1">
              <a:off x="3648" y="2592"/>
              <a:ext cx="664" cy="544"/>
            </a:xfrm>
            <a:prstGeom prst="line">
              <a:avLst/>
            </a:prstGeom>
            <a:noFill/>
            <a:ln w="28575">
              <a:solidFill>
                <a:srgbClr val="0099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123"/>
            <p:cNvSpPr>
              <a:spLocks noChangeShapeType="1"/>
            </p:cNvSpPr>
            <p:nvPr/>
          </p:nvSpPr>
          <p:spPr bwMode="auto">
            <a:xfrm flipH="1">
              <a:off x="3696" y="2768"/>
              <a:ext cx="652" cy="640"/>
            </a:xfrm>
            <a:prstGeom prst="line">
              <a:avLst/>
            </a:prstGeom>
            <a:noFill/>
            <a:ln w="28575">
              <a:solidFill>
                <a:srgbClr val="0099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124"/>
            <p:cNvSpPr txBox="1">
              <a:spLocks noChangeArrowheads="1"/>
            </p:cNvSpPr>
            <p:nvPr/>
          </p:nvSpPr>
          <p:spPr bwMode="auto">
            <a:xfrm>
              <a:off x="3840" y="316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endParaRPr lang="en-US" altLang="zh-CN" sz="1400" b="1">
                <a:solidFill>
                  <a:srgbClr val="FF0000"/>
                </a:solidFill>
                <a:latin typeface="楷体" panose="02010609060101010101" pitchFamily="49" charset="-122"/>
                <a:ea typeface="楷体" panose="02010609060101010101" pitchFamily="49" charset="-122"/>
              </a:endParaRPr>
            </a:p>
          </p:txBody>
        </p:sp>
        <p:sp>
          <p:nvSpPr>
            <p:cNvPr id="70" name="Line 125"/>
            <p:cNvSpPr>
              <a:spLocks noChangeShapeType="1"/>
            </p:cNvSpPr>
            <p:nvPr/>
          </p:nvSpPr>
          <p:spPr bwMode="auto">
            <a:xfrm flipH="1">
              <a:off x="3696" y="3008"/>
              <a:ext cx="652" cy="640"/>
            </a:xfrm>
            <a:prstGeom prst="line">
              <a:avLst/>
            </a:prstGeom>
            <a:noFill/>
            <a:ln w="28575">
              <a:solidFill>
                <a:srgbClr val="0099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Text Box 126"/>
            <p:cNvSpPr txBox="1">
              <a:spLocks noChangeArrowheads="1"/>
            </p:cNvSpPr>
            <p:nvPr/>
          </p:nvSpPr>
          <p:spPr bwMode="auto">
            <a:xfrm>
              <a:off x="2841" y="340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72" name="Rectangle 127"/>
            <p:cNvSpPr>
              <a:spLocks noChangeArrowheads="1"/>
            </p:cNvSpPr>
            <p:nvPr/>
          </p:nvSpPr>
          <p:spPr bwMode="auto">
            <a:xfrm>
              <a:off x="3072" y="3399"/>
              <a:ext cx="384" cy="19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73" name="Line 128"/>
            <p:cNvSpPr>
              <a:spLocks noChangeShapeType="1"/>
            </p:cNvSpPr>
            <p:nvPr/>
          </p:nvSpPr>
          <p:spPr bwMode="auto">
            <a:xfrm>
              <a:off x="3688" y="3456"/>
              <a:ext cx="776"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4" name="Text Box 129"/>
            <p:cNvSpPr txBox="1">
              <a:spLocks noChangeArrowheads="1"/>
            </p:cNvSpPr>
            <p:nvPr/>
          </p:nvSpPr>
          <p:spPr bwMode="auto">
            <a:xfrm>
              <a:off x="3736" y="3360"/>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endParaRPr lang="en-US" altLang="zh-CN" sz="1400" b="1">
                <a:latin typeface="楷体" panose="02010609060101010101" pitchFamily="49" charset="-122"/>
                <a:ea typeface="楷体" panose="02010609060101010101" pitchFamily="49" charset="-122"/>
              </a:endParaRPr>
            </a:p>
          </p:txBody>
        </p:sp>
        <p:sp>
          <p:nvSpPr>
            <p:cNvPr id="75" name="Text Box 130"/>
            <p:cNvSpPr txBox="1">
              <a:spLocks noChangeArrowheads="1"/>
            </p:cNvSpPr>
            <p:nvPr/>
          </p:nvSpPr>
          <p:spPr bwMode="auto">
            <a:xfrm>
              <a:off x="4555" y="3408"/>
              <a:ext cx="7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接收具有</a:t>
              </a:r>
              <a:endParaRPr lang="zh-CN" altLang="en-US" sz="1400" b="1">
                <a:latin typeface="楷体" panose="02010609060101010101" pitchFamily="49" charset="-122"/>
                <a:ea typeface="楷体" panose="02010609060101010101" pitchFamily="49" charset="-122"/>
              </a:endParaRPr>
            </a:p>
            <a:p>
              <a:pPr algn="ctr"/>
              <a:r>
                <a:rPr lang="zh-CN" altLang="en-US" sz="1400" b="1">
                  <a:latin typeface="楷体" panose="02010609060101010101" pitchFamily="49" charset="-122"/>
                  <a:ea typeface="楷体" panose="02010609060101010101" pitchFamily="49" charset="-122"/>
                </a:rPr>
                <a:t>序号</a:t>
              </a:r>
              <a:r>
                <a:rPr lang="en-US" altLang="zh-CN" sz="1400" b="1">
                  <a:latin typeface="楷体" panose="02010609060101010101" pitchFamily="49" charset="-122"/>
                  <a:ea typeface="楷体" panose="02010609060101010101" pitchFamily="49" charset="-122"/>
                </a:rPr>
                <a:t>0</a:t>
              </a:r>
              <a:r>
                <a:rPr lang="zh-CN" altLang="en-US" sz="1400" b="1">
                  <a:latin typeface="楷体" panose="02010609060101010101" pitchFamily="49" charset="-122"/>
                  <a:ea typeface="楷体" panose="02010609060101010101" pitchFamily="49" charset="-122"/>
                </a:rPr>
                <a:t>的分组</a:t>
              </a:r>
              <a:endParaRPr lang="zh-CN" altLang="en-US" sz="1400" b="1">
                <a:latin typeface="楷体" panose="02010609060101010101" pitchFamily="49" charset="-122"/>
                <a:ea typeface="楷体" panose="02010609060101010101" pitchFamily="49" charset="-122"/>
              </a:endParaRPr>
            </a:p>
          </p:txBody>
        </p:sp>
        <p:sp>
          <p:nvSpPr>
            <p:cNvPr id="76" name="Text Box 131"/>
            <p:cNvSpPr txBox="1">
              <a:spLocks noChangeArrowheads="1"/>
            </p:cNvSpPr>
            <p:nvPr/>
          </p:nvSpPr>
          <p:spPr bwMode="auto">
            <a:xfrm>
              <a:off x="4267" y="257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ACK0</a:t>
              </a:r>
              <a:endParaRPr lang="en-US" altLang="zh-CN" sz="1400" b="1">
                <a:latin typeface="楷体" panose="02010609060101010101" pitchFamily="49" charset="-122"/>
                <a:ea typeface="楷体" panose="02010609060101010101" pitchFamily="49" charset="-122"/>
              </a:endParaRPr>
            </a:p>
          </p:txBody>
        </p:sp>
        <p:sp>
          <p:nvSpPr>
            <p:cNvPr id="77" name="Text Box 132"/>
            <p:cNvSpPr txBox="1">
              <a:spLocks noChangeArrowheads="1"/>
            </p:cNvSpPr>
            <p:nvPr/>
          </p:nvSpPr>
          <p:spPr bwMode="auto">
            <a:xfrm>
              <a:off x="4297" y="281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ACK1</a:t>
              </a:r>
              <a:endParaRPr lang="en-US" altLang="zh-CN" sz="1400" b="1">
                <a:latin typeface="楷体" panose="02010609060101010101" pitchFamily="49" charset="-122"/>
                <a:ea typeface="楷体" panose="02010609060101010101" pitchFamily="49" charset="-122"/>
              </a:endParaRPr>
            </a:p>
          </p:txBody>
        </p:sp>
        <p:sp>
          <p:nvSpPr>
            <p:cNvPr id="78" name="Text Box 133"/>
            <p:cNvSpPr txBox="1">
              <a:spLocks noChangeArrowheads="1"/>
            </p:cNvSpPr>
            <p:nvPr/>
          </p:nvSpPr>
          <p:spPr bwMode="auto">
            <a:xfrm>
              <a:off x="4297" y="305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ACK2</a:t>
              </a:r>
              <a:endParaRPr lang="en-US" altLang="zh-CN" sz="1400" b="1">
                <a:latin typeface="楷体" panose="02010609060101010101" pitchFamily="49" charset="-122"/>
                <a:ea typeface="楷体" panose="02010609060101010101" pitchFamily="49" charset="-122"/>
              </a:endParaRPr>
            </a:p>
          </p:txBody>
        </p:sp>
        <p:sp>
          <p:nvSpPr>
            <p:cNvPr id="79" name="Text Box 134"/>
            <p:cNvSpPr txBox="1">
              <a:spLocks noChangeArrowheads="1"/>
            </p:cNvSpPr>
            <p:nvPr/>
          </p:nvSpPr>
          <p:spPr bwMode="auto">
            <a:xfrm>
              <a:off x="4236" y="3744"/>
              <a:ext cx="4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a:t>
              </a:r>
              <a:r>
                <a:rPr lang="en-US" altLang="zh-CN" sz="1400" b="1">
                  <a:latin typeface="楷体" panose="02010609060101010101" pitchFamily="49" charset="-122"/>
                  <a:ea typeface="楷体" panose="02010609060101010101" pitchFamily="49" charset="-122"/>
                </a:rPr>
                <a:t>b</a:t>
              </a:r>
              <a:r>
                <a:rPr lang="zh-CN" altLang="en-US" sz="1400" b="1">
                  <a:latin typeface="楷体" panose="02010609060101010101" pitchFamily="49" charset="-122"/>
                  <a:ea typeface="楷体" panose="02010609060101010101" pitchFamily="49" charset="-122"/>
                </a:rPr>
                <a:t>）</a:t>
              </a:r>
              <a:endParaRPr lang="zh-CN" altLang="en-US" sz="1400" b="1">
                <a:latin typeface="楷体" panose="02010609060101010101" pitchFamily="49" charset="-122"/>
                <a:ea typeface="楷体" panose="02010609060101010101" pitchFamily="49" charset="-122"/>
              </a:endParaRPr>
            </a:p>
          </p:txBody>
        </p:sp>
        <p:sp>
          <p:nvSpPr>
            <p:cNvPr id="80" name="Text Box 135"/>
            <p:cNvSpPr txBox="1">
              <a:spLocks noChangeArrowheads="1"/>
            </p:cNvSpPr>
            <p:nvPr/>
          </p:nvSpPr>
          <p:spPr bwMode="auto">
            <a:xfrm>
              <a:off x="2888" y="2016"/>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发送方窗口</a:t>
              </a:r>
              <a:endParaRPr lang="zh-CN" altLang="en-US" sz="1400" b="1">
                <a:latin typeface="楷体" panose="02010609060101010101" pitchFamily="49" charset="-122"/>
                <a:ea typeface="楷体" panose="02010609060101010101" pitchFamily="49" charset="-122"/>
              </a:endParaRPr>
            </a:p>
          </p:txBody>
        </p:sp>
        <p:sp>
          <p:nvSpPr>
            <p:cNvPr id="81" name="Text Box 136"/>
            <p:cNvSpPr txBox="1">
              <a:spLocks noChangeArrowheads="1"/>
            </p:cNvSpPr>
            <p:nvPr/>
          </p:nvSpPr>
          <p:spPr bwMode="auto">
            <a:xfrm>
              <a:off x="4568" y="2016"/>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接收方窗口</a:t>
              </a:r>
              <a:endParaRPr lang="zh-CN" altLang="en-US" sz="1400" b="1">
                <a:latin typeface="楷体" panose="02010609060101010101" pitchFamily="49" charset="-122"/>
                <a:ea typeface="楷体" panose="02010609060101010101" pitchFamily="49" charset="-122"/>
              </a:endParaRPr>
            </a:p>
          </p:txBody>
        </p:sp>
        <p:sp>
          <p:nvSpPr>
            <p:cNvPr id="82" name="Line 137"/>
            <p:cNvSpPr>
              <a:spLocks noChangeShapeType="1"/>
            </p:cNvSpPr>
            <p:nvPr/>
          </p:nvSpPr>
          <p:spPr bwMode="auto">
            <a:xfrm>
              <a:off x="2798" y="2208"/>
              <a:ext cx="81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3" name="Line 138"/>
            <p:cNvSpPr>
              <a:spLocks noChangeShapeType="1"/>
            </p:cNvSpPr>
            <p:nvPr/>
          </p:nvSpPr>
          <p:spPr bwMode="auto">
            <a:xfrm>
              <a:off x="4478" y="2208"/>
              <a:ext cx="816" cy="0"/>
            </a:xfrm>
            <a:prstGeom prst="line">
              <a:avLst/>
            </a:prstGeom>
            <a:noFill/>
            <a:ln w="28575">
              <a:solidFill>
                <a:srgbClr val="0099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4" name="Text Box 139"/>
            <p:cNvSpPr txBox="1">
              <a:spLocks noChangeArrowheads="1"/>
            </p:cNvSpPr>
            <p:nvPr/>
          </p:nvSpPr>
          <p:spPr bwMode="auto">
            <a:xfrm>
              <a:off x="2827" y="3120"/>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endParaRPr lang="en-US" altLang="zh-CN" sz="1400" b="1">
                <a:latin typeface="楷体" panose="02010609060101010101" pitchFamily="49" charset="-122"/>
                <a:ea typeface="楷体" panose="02010609060101010101" pitchFamily="49" charset="-122"/>
              </a:endParaRPr>
            </a:p>
          </p:txBody>
        </p:sp>
        <p:sp>
          <p:nvSpPr>
            <p:cNvPr id="85" name="Rectangle 140"/>
            <p:cNvSpPr>
              <a:spLocks noChangeArrowheads="1"/>
            </p:cNvSpPr>
            <p:nvPr/>
          </p:nvSpPr>
          <p:spPr bwMode="auto">
            <a:xfrm>
              <a:off x="2954" y="3111"/>
              <a:ext cx="384" cy="19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86" name="Line 141"/>
            <p:cNvSpPr>
              <a:spLocks noChangeShapeType="1"/>
            </p:cNvSpPr>
            <p:nvPr/>
          </p:nvSpPr>
          <p:spPr bwMode="auto">
            <a:xfrm>
              <a:off x="3688" y="3216"/>
              <a:ext cx="248" cy="48"/>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7" name="Text Box 142"/>
            <p:cNvSpPr txBox="1">
              <a:spLocks noChangeArrowheads="1"/>
            </p:cNvSpPr>
            <p:nvPr/>
          </p:nvSpPr>
          <p:spPr bwMode="auto">
            <a:xfrm>
              <a:off x="3648" y="307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3</a:t>
              </a:r>
              <a:endParaRPr lang="en-US" altLang="zh-CN" sz="1400" b="1">
                <a:latin typeface="楷体" panose="02010609060101010101" pitchFamily="49" charset="-122"/>
                <a:ea typeface="楷体" panose="02010609060101010101" pitchFamily="49" charset="-122"/>
              </a:endParaRPr>
            </a:p>
          </p:txBody>
        </p:sp>
      </p:grpSp>
      <p:sp>
        <p:nvSpPr>
          <p:cNvPr id="88" name="Text Box 143"/>
          <p:cNvSpPr txBox="1">
            <a:spLocks noChangeArrowheads="1"/>
          </p:cNvSpPr>
          <p:nvPr/>
        </p:nvSpPr>
        <p:spPr bwMode="auto">
          <a:xfrm>
            <a:off x="3787775" y="5164137"/>
            <a:ext cx="3919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FF0000"/>
                </a:solidFill>
                <a:latin typeface="楷体" panose="02010609060101010101" pitchFamily="49" charset="-122"/>
                <a:ea typeface="楷体" panose="02010609060101010101" pitchFamily="49" charset="-122"/>
              </a:rPr>
              <a:t>结论：接收方窗口≤</a:t>
            </a:r>
            <a:r>
              <a:rPr lang="en-US" altLang="zh-CN" sz="2800" dirty="0">
                <a:solidFill>
                  <a:srgbClr val="FF0000"/>
                </a:solidFill>
                <a:ea typeface="楷体" panose="02010609060101010101" pitchFamily="49" charset="-122"/>
                <a:cs typeface="Arial" panose="020B0604020202020204" pitchFamily="34" charset="0"/>
              </a:rPr>
              <a:t>2</a:t>
            </a:r>
            <a:r>
              <a:rPr lang="en-US" altLang="zh-CN" sz="2800" baseline="30000" dirty="0">
                <a:solidFill>
                  <a:srgbClr val="FF0000"/>
                </a:solidFill>
                <a:ea typeface="楷体" panose="02010609060101010101" pitchFamily="49" charset="-122"/>
                <a:cs typeface="Arial" panose="020B0604020202020204" pitchFamily="34" charset="0"/>
              </a:rPr>
              <a:t>k-1</a:t>
            </a:r>
            <a:endParaRPr lang="en-US" altLang="zh-CN" sz="2800" baseline="30000" dirty="0">
              <a:solidFill>
                <a:srgbClr val="FF0000"/>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88"/>
                                        </p:tgtEl>
                                        <p:attrNameLst>
                                          <p:attrName>style.visibility</p:attrName>
                                        </p:attrNameLst>
                                      </p:cBhvr>
                                      <p:to>
                                        <p:strVal val="visible"/>
                                      </p:to>
                                    </p:set>
                                    <p:anim calcmode="discrete" valueType="clr">
                                      <p:cBhvr override="childStyle">
                                        <p:cTn id="22" dur="80"/>
                                        <p:tgtEl>
                                          <p:spTgt spid="88"/>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88"/>
                                        </p:tgtEl>
                                        <p:attrNameLst>
                                          <p:attrName>fillcolor</p:attrName>
                                        </p:attrNameLst>
                                      </p:cBhvr>
                                      <p:tavLst>
                                        <p:tav tm="0">
                                          <p:val>
                                            <p:clrVal>
                                              <a:schemeClr val="accent2"/>
                                            </p:clrVal>
                                          </p:val>
                                        </p:tav>
                                        <p:tav tm="50000">
                                          <p:val>
                                            <p:clrVal>
                                              <a:schemeClr val="hlink"/>
                                            </p:clrVal>
                                          </p:val>
                                        </p:tav>
                                      </p:tavLst>
                                    </p:anim>
                                    <p:set>
                                      <p:cBhvr>
                                        <p:cTn id="24" dur="80"/>
                                        <p:tgtEl>
                                          <p:spTgt spid="8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30213" y="0"/>
            <a:ext cx="5123920" cy="1428589"/>
            <a:chOff x="551030" y="-368704"/>
            <a:chExt cx="5123920" cy="1428589"/>
          </a:xfrm>
        </p:grpSpPr>
        <p:grpSp>
          <p:nvGrpSpPr>
            <p:cNvPr id="9" name="组合 8"/>
            <p:cNvGrpSpPr/>
            <p:nvPr/>
          </p:nvGrpSpPr>
          <p:grpSpPr>
            <a:xfrm>
              <a:off x="1201632" y="303925"/>
              <a:ext cx="4473318" cy="687997"/>
              <a:chOff x="1839059" y="967769"/>
              <a:chExt cx="4473318" cy="687997"/>
            </a:xfrm>
          </p:grpSpPr>
          <p:sp>
            <p:nvSpPr>
              <p:cNvPr id="11" name="矩形: 圆角 10"/>
              <p:cNvSpPr/>
              <p:nvPr/>
            </p:nvSpPr>
            <p:spPr>
              <a:xfrm>
                <a:off x="18390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786093" y="1009435"/>
                <a:ext cx="315614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滑动窗口大小</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9" name="组合 18"/>
          <p:cNvGrpSpPr/>
          <p:nvPr/>
        </p:nvGrpSpPr>
        <p:grpSpPr>
          <a:xfrm>
            <a:off x="1274988" y="2020701"/>
            <a:ext cx="7278338" cy="476221"/>
            <a:chOff x="1403750" y="3593123"/>
            <a:chExt cx="7278338" cy="476221"/>
          </a:xfrm>
        </p:grpSpPr>
        <p:grpSp>
          <p:nvGrpSpPr>
            <p:cNvPr id="20" name="组合 19"/>
            <p:cNvGrpSpPr/>
            <p:nvPr/>
          </p:nvGrpSpPr>
          <p:grpSpPr>
            <a:xfrm>
              <a:off x="1403750" y="3593123"/>
              <a:ext cx="490436" cy="476221"/>
              <a:chOff x="1403750" y="3593123"/>
              <a:chExt cx="808892" cy="785446"/>
            </a:xfrm>
          </p:grpSpPr>
          <p:sp>
            <p:nvSpPr>
              <p:cNvPr id="22" name="对话气泡: 椭圆形 2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发送端窗口</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接收端窗口≤  </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endParaRPr kumimoji="1" lang="en-US" altLang="zh-CN" sz="2400" baseline="30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组合 23"/>
          <p:cNvGrpSpPr/>
          <p:nvPr/>
        </p:nvGrpSpPr>
        <p:grpSpPr>
          <a:xfrm>
            <a:off x="1274988" y="2704153"/>
            <a:ext cx="2186242" cy="476221"/>
            <a:chOff x="1403750" y="3593123"/>
            <a:chExt cx="2186242" cy="476221"/>
          </a:xfrm>
        </p:grpSpPr>
        <p:grpSp>
          <p:nvGrpSpPr>
            <p:cNvPr id="25" name="组合 24"/>
            <p:cNvGrpSpPr/>
            <p:nvPr/>
          </p:nvGrpSpPr>
          <p:grpSpPr>
            <a:xfrm>
              <a:off x="1403750" y="3593123"/>
              <a:ext cx="490436" cy="476221"/>
              <a:chOff x="1403750" y="3593123"/>
              <a:chExt cx="808892" cy="785446"/>
            </a:xfrm>
          </p:grpSpPr>
          <p:sp>
            <p:nvSpPr>
              <p:cNvPr id="27" name="对话气泡: 椭圆形 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4" name="组合 33"/>
          <p:cNvGrpSpPr/>
          <p:nvPr/>
        </p:nvGrpSpPr>
        <p:grpSpPr>
          <a:xfrm>
            <a:off x="1274988" y="4477322"/>
            <a:ext cx="1954014" cy="476221"/>
            <a:chOff x="1403750" y="3593123"/>
            <a:chExt cx="1954014" cy="476221"/>
          </a:xfrm>
        </p:grpSpPr>
        <p:grpSp>
          <p:nvGrpSpPr>
            <p:cNvPr id="35" name="组合 34"/>
            <p:cNvGrpSpPr/>
            <p:nvPr/>
          </p:nvGrpSpPr>
          <p:grpSpPr>
            <a:xfrm>
              <a:off x="1403750" y="3593123"/>
              <a:ext cx="490436" cy="476221"/>
              <a:chOff x="1403750" y="3593123"/>
              <a:chExt cx="808892" cy="785446"/>
            </a:xfrm>
          </p:grpSpPr>
          <p:sp>
            <p:nvSpPr>
              <p:cNvPr id="37" name="对话气泡: 椭圆形 3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p:cNvSpPr txBox="1">
              <a:spLocks noChangeArrowheads="1"/>
            </p:cNvSpPr>
            <p:nvPr/>
          </p:nvSpPr>
          <p:spPr bwMode="auto">
            <a:xfrm>
              <a:off x="1985931" y="3593123"/>
              <a:ext cx="137183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0" name="Text Box 79"/>
          <p:cNvSpPr txBox="1">
            <a:spLocks noChangeArrowheads="1"/>
          </p:cNvSpPr>
          <p:nvPr/>
        </p:nvSpPr>
        <p:spPr bwMode="auto">
          <a:xfrm>
            <a:off x="1850939" y="3387605"/>
            <a:ext cx="264080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Text Box 79"/>
          <p:cNvSpPr txBox="1">
            <a:spLocks noChangeArrowheads="1"/>
          </p:cNvSpPr>
          <p:nvPr/>
        </p:nvSpPr>
        <p:spPr bwMode="auto">
          <a:xfrm>
            <a:off x="1879253" y="5160776"/>
            <a:ext cx="30624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接收方窗口≤</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k-1</a:t>
            </a:r>
            <a:endPar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0">
                                            <p:txEl>
                                              <p:pRg st="0" end="0"/>
                                            </p:txEl>
                                          </p:spTgt>
                                        </p:tgtEl>
                                        <p:attrNameLst>
                                          <p:attrName>style.visibility</p:attrName>
                                        </p:attrNameLst>
                                      </p:cBhvr>
                                      <p:to>
                                        <p:strVal val="visible"/>
                                      </p:to>
                                    </p:set>
                                    <p:animEffect transition="in" filter="wipe(left)">
                                      <p:cBhvr>
                                        <p:cTn id="19" dur="500"/>
                                        <p:tgtEl>
                                          <p:spTgt spid="4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0">
                                            <p:txEl>
                                              <p:pRg st="1" end="1"/>
                                            </p:txEl>
                                          </p:spTgt>
                                        </p:tgtEl>
                                        <p:attrNameLst>
                                          <p:attrName>style.visibility</p:attrName>
                                        </p:attrNameLst>
                                      </p:cBhvr>
                                      <p:to>
                                        <p:strVal val="visible"/>
                                      </p:to>
                                    </p:set>
                                    <p:animEffect transition="in" filter="wipe(left)">
                                      <p:cBhvr>
                                        <p:cTn id="23" dur="500"/>
                                        <p:tgtEl>
                                          <p:spTgt spid="40">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animEffect transition="in" filter="wipe(left)">
                                      <p:cBhvr>
                                        <p:cTn id="3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27975" y="2398988"/>
            <a:ext cx="7802133" cy="2249939"/>
            <a:chOff x="1276041" y="2519622"/>
            <a:chExt cx="7802133" cy="2249939"/>
          </a:xfrm>
        </p:grpSpPr>
        <p:grpSp>
          <p:nvGrpSpPr>
            <p:cNvPr id="9" name="组合 8"/>
            <p:cNvGrpSpPr/>
            <p:nvPr/>
          </p:nvGrpSpPr>
          <p:grpSpPr>
            <a:xfrm>
              <a:off x="1276041" y="2519622"/>
              <a:ext cx="7802133" cy="1694679"/>
              <a:chOff x="957031" y="1889716"/>
              <a:chExt cx="5851608" cy="1271009"/>
            </a:xfrm>
          </p:grpSpPr>
          <p:sp>
            <p:nvSpPr>
              <p:cNvPr id="11" name="矩形 10"/>
              <p:cNvSpPr/>
              <p:nvPr/>
            </p:nvSpPr>
            <p:spPr>
              <a:xfrm>
                <a:off x="957031" y="1889716"/>
                <a:ext cx="5851608"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多路复用与多路分解</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2056695" y="2663382"/>
                <a:ext cx="4579625"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ultiplexing</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and Demultiplexing</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12651" y="2259425"/>
                <a:ext cx="704762"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M</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1614690" y="3160725"/>
                <a:ext cx="492329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62310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endParaRPr kumimoji="1" lang="en-US" altLang="zh-CN" sz="4000" b="1" dirty="0">
                <a:solidFill>
                  <a:srgbClr val="2E95D1"/>
                </a:solidFill>
                <a:latin typeface="造字工房朗倩（非商用）细体" pitchFamily="50" charset="-122"/>
                <a:ea typeface="造字工房朗倩（非商用）细体" pitchFamily="50" charset="-122"/>
              </a:endParaRP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430213" y="0"/>
            <a:ext cx="5259948" cy="1428589"/>
            <a:chOff x="551030" y="-368704"/>
            <a:chExt cx="5259948" cy="1428589"/>
          </a:xfrm>
        </p:grpSpPr>
        <p:grpSp>
          <p:nvGrpSpPr>
            <p:cNvPr id="51" name="组合 50"/>
            <p:cNvGrpSpPr/>
            <p:nvPr/>
          </p:nvGrpSpPr>
          <p:grpSpPr>
            <a:xfrm>
              <a:off x="998432" y="303925"/>
              <a:ext cx="4812546" cy="687997"/>
              <a:chOff x="1635859" y="967769"/>
              <a:chExt cx="4812546" cy="687997"/>
            </a:xfrm>
          </p:grpSpPr>
          <p:sp>
            <p:nvSpPr>
              <p:cNvPr id="53" name="矩形: 圆角 52"/>
              <p:cNvSpPr/>
              <p:nvPr/>
            </p:nvSpPr>
            <p:spPr>
              <a:xfrm>
                <a:off x="1635859" y="967769"/>
                <a:ext cx="48125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8" name="文本框 57"/>
              <p:cNvSpPr txBox="1"/>
              <p:nvPr/>
            </p:nvSpPr>
            <p:spPr>
              <a:xfrm>
                <a:off x="2786093" y="1009435"/>
                <a:ext cx="366231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 vs  SR</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2" name="图片 51"/>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74" name="表格 73"/>
          <p:cNvGraphicFramePr>
            <a:graphicFrameLocks noGrp="1"/>
          </p:cNvGraphicFramePr>
          <p:nvPr/>
        </p:nvGraphicFramePr>
        <p:xfrm>
          <a:off x="297713" y="2020701"/>
          <a:ext cx="11440632" cy="3693760"/>
        </p:xfrm>
        <a:graphic>
          <a:graphicData uri="http://schemas.openxmlformats.org/drawingml/2006/table">
            <a:tbl>
              <a:tblPr firstRow="1" bandRow="1">
                <a:tableStyleId>{5C22544A-7EE6-4342-B048-85BDC9FD1C3A}</a:tableStyleId>
              </a:tblPr>
              <a:tblGrid>
                <a:gridCol w="1158768"/>
                <a:gridCol w="5288340"/>
                <a:gridCol w="4993524"/>
              </a:tblGrid>
              <a:tr h="576066">
                <a:tc>
                  <a:txBody>
                    <a:body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GBN</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SR</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r>
              <a:tr h="624898">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确认方式</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累积确认</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单个确认</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r>
              <a:tr h="754912">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定时器</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对所有已发送但未确认的分组分别设置定时器</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r>
              <a:tr h="595423">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和窗口中所有序号大于</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的分组</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仅重传分组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r>
              <a:tr h="566395">
                <a:tc rowSpan="2">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失序分组</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丢弃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不缓存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-&gt; </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缓存</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r>
              <a:tr h="576066">
                <a:tc vMerge="1">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对失序分组进行选择性确认</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up)">
                                      <p:cBhvr>
                                        <p:cTn id="11"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628987" y="2283837"/>
            <a:ext cx="10105294" cy="2285974"/>
            <a:chOff x="1668577" y="1586745"/>
            <a:chExt cx="10105294" cy="2285974"/>
          </a:xfrm>
        </p:grpSpPr>
        <p:grpSp>
          <p:nvGrpSpPr>
            <p:cNvPr id="9" name="组合 8"/>
            <p:cNvGrpSpPr/>
            <p:nvPr/>
          </p:nvGrpSpPr>
          <p:grpSpPr>
            <a:xfrm>
              <a:off x="1668577" y="1586745"/>
              <a:ext cx="10105294" cy="1680331"/>
              <a:chOff x="1251434" y="1190058"/>
              <a:chExt cx="7578977" cy="1260248"/>
            </a:xfrm>
          </p:grpSpPr>
          <p:sp>
            <p:nvSpPr>
              <p:cNvPr id="11" name="矩形 10"/>
              <p:cNvSpPr/>
              <p:nvPr/>
            </p:nvSpPr>
            <p:spPr>
              <a:xfrm>
                <a:off x="1251434" y="1190058"/>
                <a:ext cx="7578977" cy="907171"/>
              </a:xfrm>
              <a:prstGeom prst="rect">
                <a:avLst/>
              </a:prstGeom>
            </p:spPr>
            <p:txBody>
              <a:bodyPr wrap="squar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面向连接的传输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2519072" y="1919392"/>
                <a:ext cx="5432887"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 Oriented Transport : TCP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113811" y="1545367"/>
                <a:ext cx="568906" cy="807914"/>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2231633" y="2450306"/>
                <a:ext cx="5570097"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9303795" y="3164833"/>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endParaRPr kumimoji="1" lang="en-US" altLang="zh-CN" sz="4000" b="1" dirty="0">
                <a:solidFill>
                  <a:srgbClr val="2E95D1"/>
                </a:solidFill>
                <a:latin typeface="造字工房朗倩（非商用）细体" pitchFamily="50" charset="-122"/>
                <a:ea typeface="造字工房朗倩（非商用）细体" pitchFamily="50" charset="-122"/>
              </a:endParaRP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面向连接的传输：</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Text Box 79"/>
          <p:cNvSpPr txBox="1">
            <a:spLocks noChangeArrowheads="1"/>
          </p:cNvSpPr>
          <p:nvPr/>
        </p:nvSpPr>
        <p:spPr bwMode="auto">
          <a:xfrm>
            <a:off x="1720594" y="2235958"/>
            <a:ext cx="3511440" cy="43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面向连接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全双工服务</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点对点连接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可靠有序的字节流</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流量控制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拥塞控制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流水线</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3" name="组合 22"/>
          <p:cNvGrpSpPr/>
          <p:nvPr/>
        </p:nvGrpSpPr>
        <p:grpSpPr>
          <a:xfrm>
            <a:off x="1138412" y="1650095"/>
            <a:ext cx="7862465" cy="476221"/>
            <a:chOff x="1403750" y="3593122"/>
            <a:chExt cx="7862465" cy="476221"/>
          </a:xfrm>
        </p:grpSpPr>
        <p:grpSp>
          <p:nvGrpSpPr>
            <p:cNvPr id="24" name="组合 23"/>
            <p:cNvGrpSpPr/>
            <p:nvPr/>
          </p:nvGrpSpPr>
          <p:grpSpPr>
            <a:xfrm>
              <a:off x="1403750" y="3593122"/>
              <a:ext cx="490436" cy="476221"/>
              <a:chOff x="1403750" y="3593126"/>
              <a:chExt cx="808892" cy="785447"/>
            </a:xfrm>
          </p:grpSpPr>
          <p:sp>
            <p:nvSpPr>
              <p:cNvPr id="26" name="对话气泡: 椭圆形 4"/>
              <p:cNvSpPr/>
              <p:nvPr/>
            </p:nvSpPr>
            <p:spPr>
              <a:xfrm>
                <a:off x="1403750" y="3593126"/>
                <a:ext cx="808892" cy="785447"/>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 name="Text Box 79"/>
            <p:cNvSpPr txBox="1">
              <a:spLocks noChangeArrowheads="1"/>
            </p:cNvSpPr>
            <p:nvPr/>
          </p:nvSpPr>
          <p:spPr bwMode="auto">
            <a:xfrm>
              <a:off x="1985932" y="3593123"/>
              <a:ext cx="7280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概述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793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1122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2018</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5681</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7323</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wipe(left)">
                                      <p:cBhvr>
                                        <p:cTn id="15" dur="500"/>
                                        <p:tgtEl>
                                          <p:spTgt spid="2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wipe(left)">
                                      <p:cBhvr>
                                        <p:cTn id="20" dur="500"/>
                                        <p:tgtEl>
                                          <p:spTgt spid="2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wipe(left)">
                                      <p:cBhvr>
                                        <p:cTn id="25" dur="500"/>
                                        <p:tgtEl>
                                          <p:spTgt spid="2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
                                            <p:txEl>
                                              <p:pRg st="3" end="3"/>
                                            </p:txEl>
                                          </p:spTgt>
                                        </p:tgtEl>
                                        <p:attrNameLst>
                                          <p:attrName>style.visibility</p:attrName>
                                        </p:attrNameLst>
                                      </p:cBhvr>
                                      <p:to>
                                        <p:strVal val="visible"/>
                                      </p:to>
                                    </p:set>
                                    <p:animEffect transition="in" filter="wipe(left)">
                                      <p:cBhvr>
                                        <p:cTn id="30" dur="500"/>
                                        <p:tgtEl>
                                          <p:spTgt spid="2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animEffect transition="in" filter="wipe(left)">
                                      <p:cBhvr>
                                        <p:cTn id="35" dur="500"/>
                                        <p:tgtEl>
                                          <p:spTgt spid="2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2">
                                            <p:txEl>
                                              <p:pRg st="5" end="5"/>
                                            </p:txEl>
                                          </p:spTgt>
                                        </p:tgtEl>
                                        <p:attrNameLst>
                                          <p:attrName>style.visibility</p:attrName>
                                        </p:attrNameLst>
                                      </p:cBhvr>
                                      <p:to>
                                        <p:strVal val="visible"/>
                                      </p:to>
                                    </p:set>
                                    <p:animEffect transition="in" filter="wipe(left)">
                                      <p:cBhvr>
                                        <p:cTn id="40" dur="500"/>
                                        <p:tgtEl>
                                          <p:spTgt spid="2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xEl>
                                              <p:pRg st="6" end="6"/>
                                            </p:txEl>
                                          </p:spTgt>
                                        </p:tgtEl>
                                        <p:attrNameLst>
                                          <p:attrName>style.visibility</p:attrName>
                                        </p:attrNameLst>
                                      </p:cBhvr>
                                      <p:to>
                                        <p:strVal val="visible"/>
                                      </p:to>
                                    </p:set>
                                    <p:animEffect transition="in" filter="wipe(left)">
                                      <p:cBhvr>
                                        <p:cTn id="45"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44320" y="1521583"/>
            <a:ext cx="9010424" cy="3775076"/>
            <a:chOff x="1080815" y="3929110"/>
            <a:chExt cx="9010424" cy="3775076"/>
          </a:xfrm>
        </p:grpSpPr>
        <p:grpSp>
          <p:nvGrpSpPr>
            <p:cNvPr id="14" name="组合 13"/>
            <p:cNvGrpSpPr/>
            <p:nvPr/>
          </p:nvGrpSpPr>
          <p:grpSpPr>
            <a:xfrm>
              <a:off x="1080815" y="3929110"/>
              <a:ext cx="9010424" cy="3775076"/>
              <a:chOff x="466810" y="1548983"/>
              <a:chExt cx="9010424" cy="3775076"/>
            </a:xfrm>
          </p:grpSpPr>
          <p:grpSp>
            <p:nvGrpSpPr>
              <p:cNvPr id="7" name="组合 6"/>
              <p:cNvGrpSpPr/>
              <p:nvPr/>
            </p:nvGrpSpPr>
            <p:grpSpPr>
              <a:xfrm>
                <a:off x="466810" y="1548983"/>
                <a:ext cx="9010424" cy="3775076"/>
                <a:chOff x="466810" y="1548983"/>
                <a:chExt cx="9010424" cy="3775076"/>
              </a:xfrm>
            </p:grpSpPr>
            <p:sp>
              <p:nvSpPr>
                <p:cNvPr id="56" name="Rectangle 7"/>
                <p:cNvSpPr>
                  <a:spLocks noChangeArrowheads="1"/>
                </p:cNvSpPr>
                <p:nvPr/>
              </p:nvSpPr>
              <p:spPr bwMode="auto">
                <a:xfrm>
                  <a:off x="8383984" y="3360538"/>
                  <a:ext cx="1093250" cy="532966"/>
                </a:xfrm>
                <a:prstGeom prst="rect">
                  <a:avLst/>
                </a:prstGeom>
                <a:noFill/>
                <a:ln>
                  <a:noFill/>
                </a:ln>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1600" b="1" dirty="0">
                      <a:latin typeface="思源黑体 CN Medium" panose="020B0600000000000000" pitchFamily="34" charset="-122"/>
                      <a:ea typeface="思源黑体 CN Medium" panose="020B0600000000000000" pitchFamily="34" charset="-122"/>
                    </a:rPr>
                    <a:t>20 </a:t>
                  </a:r>
                  <a:r>
                    <a:rPr kumimoji="1" lang="zh-CN" altLang="en-US" sz="1600" dirty="0">
                      <a:latin typeface="思源黑体 CN Medium" panose="020B0600000000000000" pitchFamily="34" charset="-122"/>
                      <a:ea typeface="思源黑体 CN Medium" panose="020B0600000000000000" pitchFamily="34" charset="-122"/>
                    </a:rPr>
                    <a:t>字节的</a:t>
                  </a:r>
                  <a:endParaRPr kumimoji="1" lang="zh-CN" altLang="en-US" sz="1600" dirty="0">
                    <a:latin typeface="思源黑体 CN Medium" panose="020B0600000000000000" pitchFamily="34" charset="-122"/>
                    <a:ea typeface="思源黑体 CN Medium" panose="020B0600000000000000" pitchFamily="34" charset="-122"/>
                  </a:endParaRPr>
                </a:p>
                <a:p>
                  <a:pPr algn="ctr">
                    <a:lnSpc>
                      <a:spcPct val="90000"/>
                    </a:lnSpc>
                  </a:pPr>
                  <a:r>
                    <a:rPr kumimoji="1" lang="zh-CN" altLang="en-US" sz="1600" dirty="0">
                      <a:latin typeface="思源黑体 CN Medium" panose="020B0600000000000000" pitchFamily="34" charset="-122"/>
                      <a:ea typeface="思源黑体 CN Medium" panose="020B0600000000000000" pitchFamily="34" charset="-122"/>
                    </a:rPr>
                    <a:t>固定首部</a:t>
                  </a:r>
                  <a:endParaRPr kumimoji="1" lang="zh-CN" altLang="en-US" sz="1600" dirty="0">
                    <a:latin typeface="思源黑体 CN Medium" panose="020B0600000000000000" pitchFamily="34" charset="-122"/>
                    <a:ea typeface="思源黑体 CN Medium" panose="020B0600000000000000" pitchFamily="34" charset="-122"/>
                  </a:endParaRPr>
                </a:p>
              </p:txBody>
            </p:sp>
            <p:grpSp>
              <p:nvGrpSpPr>
                <p:cNvPr id="57" name="Group 86"/>
                <p:cNvGrpSpPr/>
                <p:nvPr/>
              </p:nvGrpSpPr>
              <p:grpSpPr bwMode="auto">
                <a:xfrm>
                  <a:off x="466810" y="1548983"/>
                  <a:ext cx="8220075" cy="3775076"/>
                  <a:chOff x="402" y="1097"/>
                  <a:chExt cx="5178" cy="2378"/>
                </a:xfrm>
              </p:grpSpPr>
              <p:sp>
                <p:nvSpPr>
                  <p:cNvPr id="141" name="Rectangle 79"/>
                  <p:cNvSpPr>
                    <a:spLocks noChangeArrowheads="1"/>
                  </p:cNvSpPr>
                  <p:nvPr/>
                </p:nvSpPr>
                <p:spPr bwMode="auto">
                  <a:xfrm>
                    <a:off x="416" y="1422"/>
                    <a:ext cx="476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比特</a:t>
                    </a: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0                               8                              16                            24                             31</a:t>
                    </a:r>
                    <a:endPar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7" name="Line 4"/>
                  <p:cNvSpPr>
                    <a:spLocks noChangeShapeType="1"/>
                  </p:cNvSpPr>
                  <p:nvPr/>
                </p:nvSpPr>
                <p:spPr bwMode="auto">
                  <a:xfrm flipH="1">
                    <a:off x="585" y="1732"/>
                    <a:ext cx="10" cy="1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8" name="Rectangle 5"/>
                  <p:cNvSpPr>
                    <a:spLocks noChangeArrowheads="1"/>
                  </p:cNvSpPr>
                  <p:nvPr/>
                </p:nvSpPr>
                <p:spPr bwMode="auto">
                  <a:xfrm>
                    <a:off x="402" y="2406"/>
                    <a:ext cx="374" cy="336"/>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TCP</a:t>
                    </a:r>
                    <a:endPar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90000"/>
                      </a:lnSpc>
                    </a:pPr>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首部</a:t>
                    </a:r>
                    <a:endPar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9" name="Line 6"/>
                  <p:cNvSpPr>
                    <a:spLocks noChangeShapeType="1"/>
                  </p:cNvSpPr>
                  <p:nvPr/>
                </p:nvSpPr>
                <p:spPr bwMode="auto">
                  <a:xfrm>
                    <a:off x="5325" y="1728"/>
                    <a:ext cx="0" cy="1459"/>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0" name="Rectangle 8"/>
                  <p:cNvSpPr>
                    <a:spLocks noChangeArrowheads="1"/>
                  </p:cNvSpPr>
                  <p:nvPr/>
                </p:nvSpPr>
                <p:spPr bwMode="auto">
                  <a:xfrm>
                    <a:off x="767" y="1731"/>
                    <a:ext cx="4290" cy="1741"/>
                  </a:xfrm>
                  <a:prstGeom prst="rect">
                    <a:avLst/>
                  </a:prstGeom>
                  <a:solidFill>
                    <a:srgbClr val="FFFFCC"/>
                  </a:solidFill>
                  <a:ln w="254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1" name="Line 9"/>
                  <p:cNvSpPr>
                    <a:spLocks noChangeShapeType="1"/>
                  </p:cNvSpPr>
                  <p:nvPr/>
                </p:nvSpPr>
                <p:spPr bwMode="auto">
                  <a:xfrm>
                    <a:off x="763" y="2027"/>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2" name="Line 10"/>
                  <p:cNvSpPr>
                    <a:spLocks noChangeShapeType="1"/>
                  </p:cNvSpPr>
                  <p:nvPr/>
                </p:nvSpPr>
                <p:spPr bwMode="auto">
                  <a:xfrm>
                    <a:off x="771" y="2320"/>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3" name="Line 11"/>
                  <p:cNvSpPr>
                    <a:spLocks noChangeShapeType="1"/>
                  </p:cNvSpPr>
                  <p:nvPr/>
                </p:nvSpPr>
                <p:spPr bwMode="auto">
                  <a:xfrm>
                    <a:off x="763" y="2612"/>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4" name="Line 12"/>
                  <p:cNvSpPr>
                    <a:spLocks noChangeShapeType="1"/>
                  </p:cNvSpPr>
                  <p:nvPr/>
                </p:nvSpPr>
                <p:spPr bwMode="auto">
                  <a:xfrm>
                    <a:off x="763" y="2904"/>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5" name="Line 13"/>
                  <p:cNvSpPr>
                    <a:spLocks noChangeShapeType="1"/>
                  </p:cNvSpPr>
                  <p:nvPr/>
                </p:nvSpPr>
                <p:spPr bwMode="auto">
                  <a:xfrm>
                    <a:off x="771" y="3197"/>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6" name="Line 14"/>
                  <p:cNvSpPr>
                    <a:spLocks noChangeShapeType="1"/>
                  </p:cNvSpPr>
                  <p:nvPr/>
                </p:nvSpPr>
                <p:spPr bwMode="auto">
                  <a:xfrm>
                    <a:off x="2913" y="1734"/>
                    <a:ext cx="0" cy="29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7" name="Rectangle 15"/>
                  <p:cNvSpPr>
                    <a:spLocks noChangeArrowheads="1"/>
                  </p:cNvSpPr>
                  <p:nvPr/>
                </p:nvSpPr>
                <p:spPr bwMode="auto">
                  <a:xfrm>
                    <a:off x="3583" y="1788"/>
                    <a:ext cx="8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目  的  端  口</a:t>
                    </a:r>
                    <a:endPar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8" name="Rectangle 16"/>
                  <p:cNvSpPr>
                    <a:spLocks noChangeArrowheads="1"/>
                  </p:cNvSpPr>
                  <p:nvPr/>
                </p:nvSpPr>
                <p:spPr bwMode="auto">
                  <a:xfrm>
                    <a:off x="853" y="2575"/>
                    <a:ext cx="374"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首部</a:t>
                    </a:r>
                    <a:endPar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长度</a:t>
                    </a:r>
                    <a:endPar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9" name="Rectangle 17"/>
                  <p:cNvSpPr>
                    <a:spLocks noChangeArrowheads="1"/>
                  </p:cNvSpPr>
                  <p:nvPr/>
                </p:nvSpPr>
                <p:spPr bwMode="auto">
                  <a:xfrm>
                    <a:off x="1455" y="2962"/>
                    <a:ext cx="6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检   验   和</a:t>
                    </a:r>
                    <a:endPar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80" name="Rectangle 18"/>
                  <p:cNvSpPr>
                    <a:spLocks noChangeArrowheads="1"/>
                  </p:cNvSpPr>
                  <p:nvPr/>
                </p:nvSpPr>
                <p:spPr bwMode="auto">
                  <a:xfrm>
                    <a:off x="1568" y="3232"/>
                    <a:ext cx="1785"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选    项  （长  度  可  变）</a:t>
                    </a:r>
                    <a:endPar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81" name="Rectangle 19"/>
                  <p:cNvSpPr>
                    <a:spLocks noChangeArrowheads="1"/>
                  </p:cNvSpPr>
                  <p:nvPr/>
                </p:nvSpPr>
                <p:spPr bwMode="auto">
                  <a:xfrm>
                    <a:off x="1519" y="1788"/>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源  端  口</a:t>
                    </a:r>
                    <a:endPar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82" name="Rectangle 20"/>
                  <p:cNvSpPr>
                    <a:spLocks noChangeArrowheads="1"/>
                  </p:cNvSpPr>
                  <p:nvPr/>
                </p:nvSpPr>
                <p:spPr bwMode="auto">
                  <a:xfrm>
                    <a:off x="2665" y="2077"/>
                    <a:ext cx="1415"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序   号</a:t>
                    </a:r>
                    <a:endPar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83" name="Line 21"/>
                  <p:cNvSpPr>
                    <a:spLocks noChangeShapeType="1"/>
                  </p:cNvSpPr>
                  <p:nvPr/>
                </p:nvSpPr>
                <p:spPr bwMode="auto">
                  <a:xfrm>
                    <a:off x="2916" y="2616"/>
                    <a:ext cx="0" cy="57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4" name="Rectangle 22"/>
                  <p:cNvSpPr>
                    <a:spLocks noChangeArrowheads="1"/>
                  </p:cNvSpPr>
                  <p:nvPr/>
                </p:nvSpPr>
                <p:spPr bwMode="auto">
                  <a:xfrm>
                    <a:off x="3493" y="2962"/>
                    <a:ext cx="8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紧   急   指   针</a:t>
                    </a:r>
                    <a:endPar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85" name="Rectangle 23"/>
                  <p:cNvSpPr>
                    <a:spLocks noChangeArrowheads="1"/>
                  </p:cNvSpPr>
                  <p:nvPr/>
                </p:nvSpPr>
                <p:spPr bwMode="auto">
                  <a:xfrm>
                    <a:off x="3744" y="2659"/>
                    <a:ext cx="4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窗   口</a:t>
                    </a:r>
                    <a:endPar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86" name="Rectangle 24"/>
                  <p:cNvSpPr>
                    <a:spLocks noChangeArrowheads="1"/>
                  </p:cNvSpPr>
                  <p:nvPr/>
                </p:nvSpPr>
                <p:spPr bwMode="auto">
                  <a:xfrm>
                    <a:off x="2528" y="2382"/>
                    <a:ext cx="81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确    认    号</a:t>
                    </a:r>
                    <a:endPar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8" name="Line 25"/>
                  <p:cNvSpPr>
                    <a:spLocks noChangeShapeType="1"/>
                  </p:cNvSpPr>
                  <p:nvPr/>
                </p:nvSpPr>
                <p:spPr bwMode="auto">
                  <a:xfrm>
                    <a:off x="13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8" name="Line 26"/>
                  <p:cNvSpPr>
                    <a:spLocks noChangeShapeType="1"/>
                  </p:cNvSpPr>
                  <p:nvPr/>
                </p:nvSpPr>
                <p:spPr bwMode="auto">
                  <a:xfrm>
                    <a:off x="2377" y="2613"/>
                    <a:ext cx="0" cy="2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9" name="Line 27"/>
                  <p:cNvSpPr>
                    <a:spLocks noChangeShapeType="1"/>
                  </p:cNvSpPr>
                  <p:nvPr/>
                </p:nvSpPr>
                <p:spPr bwMode="auto">
                  <a:xfrm>
                    <a:off x="21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0" name="Line 28"/>
                  <p:cNvSpPr>
                    <a:spLocks noChangeShapeType="1"/>
                  </p:cNvSpPr>
                  <p:nvPr/>
                </p:nvSpPr>
                <p:spPr bwMode="auto">
                  <a:xfrm>
                    <a:off x="2238"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1" name="Line 29"/>
                  <p:cNvSpPr>
                    <a:spLocks noChangeShapeType="1"/>
                  </p:cNvSpPr>
                  <p:nvPr/>
                </p:nvSpPr>
                <p:spPr bwMode="auto">
                  <a:xfrm>
                    <a:off x="2645"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2" name="Line 30"/>
                  <p:cNvSpPr>
                    <a:spLocks noChangeShapeType="1"/>
                  </p:cNvSpPr>
                  <p:nvPr/>
                </p:nvSpPr>
                <p:spPr bwMode="auto">
                  <a:xfrm>
                    <a:off x="2511"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3" name="Line 31"/>
                  <p:cNvSpPr>
                    <a:spLocks noChangeShapeType="1"/>
                  </p:cNvSpPr>
                  <p:nvPr/>
                </p:nvSpPr>
                <p:spPr bwMode="auto">
                  <a:xfrm>
                    <a:off x="2782"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4" name="Rectangle 32"/>
                  <p:cNvSpPr>
                    <a:spLocks noChangeArrowheads="1"/>
                  </p:cNvSpPr>
                  <p:nvPr/>
                </p:nvSpPr>
                <p:spPr bwMode="auto">
                  <a:xfrm>
                    <a:off x="1348" y="2665"/>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保留</a:t>
                    </a:r>
                    <a:endPar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95" name="Rectangle 33"/>
                  <p:cNvSpPr>
                    <a:spLocks noChangeArrowheads="1"/>
                  </p:cNvSpPr>
                  <p:nvPr/>
                </p:nvSpPr>
                <p:spPr bwMode="auto">
                  <a:xfrm>
                    <a:off x="2764"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F</a:t>
                    </a:r>
                    <a:endPar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endParaRP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I</a:t>
                    </a:r>
                    <a:endPar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endParaRP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endPar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96" name="Line 34"/>
                  <p:cNvSpPr>
                    <a:spLocks noChangeShapeType="1"/>
                  </p:cNvSpPr>
                  <p:nvPr/>
                </p:nvSpPr>
                <p:spPr bwMode="auto">
                  <a:xfrm>
                    <a:off x="774" y="1345"/>
                    <a:ext cx="4280" cy="0"/>
                  </a:xfrm>
                  <a:prstGeom prst="line">
                    <a:avLst/>
                  </a:prstGeom>
                  <a:noFill/>
                  <a:ln w="127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7" name="Rectangle 35"/>
                  <p:cNvSpPr>
                    <a:spLocks noChangeArrowheads="1"/>
                  </p:cNvSpPr>
                  <p:nvPr/>
                </p:nvSpPr>
                <p:spPr bwMode="auto">
                  <a:xfrm>
                    <a:off x="2691" y="1097"/>
                    <a:ext cx="504" cy="231"/>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latin typeface="思源黑体 CN Medium" panose="020B0600000000000000" pitchFamily="34" charset="-122"/>
                        <a:ea typeface="思源黑体 CN Medium" panose="020B0600000000000000" pitchFamily="34" charset="-122"/>
                        <a:cs typeface="Arial" panose="020B0604020202020204" pitchFamily="34" charset="0"/>
                      </a:rPr>
                      <a:t>32 bit</a:t>
                    </a:r>
                    <a:endParaRPr kumimoji="1" lang="en-US" altLang="zh-CN"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98" name="Line 36"/>
                  <p:cNvSpPr>
                    <a:spLocks noChangeShapeType="1"/>
                  </p:cNvSpPr>
                  <p:nvPr/>
                </p:nvSpPr>
                <p:spPr bwMode="auto">
                  <a:xfrm>
                    <a:off x="765" y="1665"/>
                    <a:ext cx="428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9" name="Line 37"/>
                  <p:cNvSpPr>
                    <a:spLocks noChangeShapeType="1"/>
                  </p:cNvSpPr>
                  <p:nvPr/>
                </p:nvSpPr>
                <p:spPr bwMode="auto">
                  <a:xfrm>
                    <a:off x="765"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0" name="Line 38"/>
                  <p:cNvSpPr>
                    <a:spLocks noChangeShapeType="1"/>
                  </p:cNvSpPr>
                  <p:nvPr/>
                </p:nvSpPr>
                <p:spPr bwMode="auto">
                  <a:xfrm>
                    <a:off x="89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1" name="Line 39"/>
                  <p:cNvSpPr>
                    <a:spLocks noChangeShapeType="1"/>
                  </p:cNvSpPr>
                  <p:nvPr/>
                </p:nvSpPr>
                <p:spPr bwMode="auto">
                  <a:xfrm>
                    <a:off x="103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2" name="Line 40"/>
                  <p:cNvSpPr>
                    <a:spLocks noChangeShapeType="1"/>
                  </p:cNvSpPr>
                  <p:nvPr/>
                </p:nvSpPr>
                <p:spPr bwMode="auto">
                  <a:xfrm>
                    <a:off x="116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3" name="Line 41"/>
                  <p:cNvSpPr>
                    <a:spLocks noChangeShapeType="1"/>
                  </p:cNvSpPr>
                  <p:nvPr/>
                </p:nvSpPr>
                <p:spPr bwMode="auto">
                  <a:xfrm>
                    <a:off x="130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4" name="Line 42"/>
                  <p:cNvSpPr>
                    <a:spLocks noChangeShapeType="1"/>
                  </p:cNvSpPr>
                  <p:nvPr/>
                </p:nvSpPr>
                <p:spPr bwMode="auto">
                  <a:xfrm>
                    <a:off x="143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5" name="Line 43"/>
                  <p:cNvSpPr>
                    <a:spLocks noChangeShapeType="1"/>
                  </p:cNvSpPr>
                  <p:nvPr/>
                </p:nvSpPr>
                <p:spPr bwMode="auto">
                  <a:xfrm>
                    <a:off x="156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6" name="Line 44"/>
                  <p:cNvSpPr>
                    <a:spLocks noChangeShapeType="1"/>
                  </p:cNvSpPr>
                  <p:nvPr/>
                </p:nvSpPr>
                <p:spPr bwMode="auto">
                  <a:xfrm>
                    <a:off x="170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7" name="Line 45"/>
                  <p:cNvSpPr>
                    <a:spLocks noChangeShapeType="1"/>
                  </p:cNvSpPr>
                  <p:nvPr/>
                </p:nvSpPr>
                <p:spPr bwMode="auto">
                  <a:xfrm>
                    <a:off x="1836"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8" name="Line 46"/>
                  <p:cNvSpPr>
                    <a:spLocks noChangeShapeType="1"/>
                  </p:cNvSpPr>
                  <p:nvPr/>
                </p:nvSpPr>
                <p:spPr bwMode="auto">
                  <a:xfrm>
                    <a:off x="197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9" name="Line 47"/>
                  <p:cNvSpPr>
                    <a:spLocks noChangeShapeType="1"/>
                  </p:cNvSpPr>
                  <p:nvPr/>
                </p:nvSpPr>
                <p:spPr bwMode="auto">
                  <a:xfrm>
                    <a:off x="210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0" name="Line 48"/>
                  <p:cNvSpPr>
                    <a:spLocks noChangeShapeType="1"/>
                  </p:cNvSpPr>
                  <p:nvPr/>
                </p:nvSpPr>
                <p:spPr bwMode="auto">
                  <a:xfrm>
                    <a:off x="223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1" name="Line 49"/>
                  <p:cNvSpPr>
                    <a:spLocks noChangeShapeType="1"/>
                  </p:cNvSpPr>
                  <p:nvPr/>
                </p:nvSpPr>
                <p:spPr bwMode="auto">
                  <a:xfrm>
                    <a:off x="237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2" name="Line 50"/>
                  <p:cNvSpPr>
                    <a:spLocks noChangeShapeType="1"/>
                  </p:cNvSpPr>
                  <p:nvPr/>
                </p:nvSpPr>
                <p:spPr bwMode="auto">
                  <a:xfrm>
                    <a:off x="250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3" name="Line 51"/>
                  <p:cNvSpPr>
                    <a:spLocks noChangeShapeType="1"/>
                  </p:cNvSpPr>
                  <p:nvPr/>
                </p:nvSpPr>
                <p:spPr bwMode="auto">
                  <a:xfrm>
                    <a:off x="263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4" name="Line 52"/>
                  <p:cNvSpPr>
                    <a:spLocks noChangeShapeType="1"/>
                  </p:cNvSpPr>
                  <p:nvPr/>
                </p:nvSpPr>
                <p:spPr bwMode="auto">
                  <a:xfrm>
                    <a:off x="277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5" name="Line 53"/>
                  <p:cNvSpPr>
                    <a:spLocks noChangeShapeType="1"/>
                  </p:cNvSpPr>
                  <p:nvPr/>
                </p:nvSpPr>
                <p:spPr bwMode="auto">
                  <a:xfrm>
                    <a:off x="2907"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6" name="Line 54"/>
                  <p:cNvSpPr>
                    <a:spLocks noChangeShapeType="1"/>
                  </p:cNvSpPr>
                  <p:nvPr/>
                </p:nvSpPr>
                <p:spPr bwMode="auto">
                  <a:xfrm>
                    <a:off x="304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7" name="Line 55"/>
                  <p:cNvSpPr>
                    <a:spLocks noChangeShapeType="1"/>
                  </p:cNvSpPr>
                  <p:nvPr/>
                </p:nvSpPr>
                <p:spPr bwMode="auto">
                  <a:xfrm>
                    <a:off x="317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8" name="Line 56"/>
                  <p:cNvSpPr>
                    <a:spLocks noChangeShapeType="1"/>
                  </p:cNvSpPr>
                  <p:nvPr/>
                </p:nvSpPr>
                <p:spPr bwMode="auto">
                  <a:xfrm>
                    <a:off x="330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9" name="Line 57"/>
                  <p:cNvSpPr>
                    <a:spLocks noChangeShapeType="1"/>
                  </p:cNvSpPr>
                  <p:nvPr/>
                </p:nvSpPr>
                <p:spPr bwMode="auto">
                  <a:xfrm>
                    <a:off x="344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0" name="Line 58"/>
                  <p:cNvSpPr>
                    <a:spLocks noChangeShapeType="1"/>
                  </p:cNvSpPr>
                  <p:nvPr/>
                </p:nvSpPr>
                <p:spPr bwMode="auto">
                  <a:xfrm>
                    <a:off x="357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1" name="Line 59"/>
                  <p:cNvSpPr>
                    <a:spLocks noChangeShapeType="1"/>
                  </p:cNvSpPr>
                  <p:nvPr/>
                </p:nvSpPr>
                <p:spPr bwMode="auto">
                  <a:xfrm>
                    <a:off x="371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2" name="Line 60"/>
                  <p:cNvSpPr>
                    <a:spLocks noChangeShapeType="1"/>
                  </p:cNvSpPr>
                  <p:nvPr/>
                </p:nvSpPr>
                <p:spPr bwMode="auto">
                  <a:xfrm>
                    <a:off x="384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3" name="Line 61"/>
                  <p:cNvSpPr>
                    <a:spLocks noChangeShapeType="1"/>
                  </p:cNvSpPr>
                  <p:nvPr/>
                </p:nvSpPr>
                <p:spPr bwMode="auto">
                  <a:xfrm>
                    <a:off x="3978"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4" name="Line 62"/>
                  <p:cNvSpPr>
                    <a:spLocks noChangeShapeType="1"/>
                  </p:cNvSpPr>
                  <p:nvPr/>
                </p:nvSpPr>
                <p:spPr bwMode="auto">
                  <a:xfrm>
                    <a:off x="411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5" name="Line 63"/>
                  <p:cNvSpPr>
                    <a:spLocks noChangeShapeType="1"/>
                  </p:cNvSpPr>
                  <p:nvPr/>
                </p:nvSpPr>
                <p:spPr bwMode="auto">
                  <a:xfrm>
                    <a:off x="424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6" name="Line 64"/>
                  <p:cNvSpPr>
                    <a:spLocks noChangeShapeType="1"/>
                  </p:cNvSpPr>
                  <p:nvPr/>
                </p:nvSpPr>
                <p:spPr bwMode="auto">
                  <a:xfrm>
                    <a:off x="438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7" name="Line 65"/>
                  <p:cNvSpPr>
                    <a:spLocks noChangeShapeType="1"/>
                  </p:cNvSpPr>
                  <p:nvPr/>
                </p:nvSpPr>
                <p:spPr bwMode="auto">
                  <a:xfrm>
                    <a:off x="451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8" name="Line 66"/>
                  <p:cNvSpPr>
                    <a:spLocks noChangeShapeType="1"/>
                  </p:cNvSpPr>
                  <p:nvPr/>
                </p:nvSpPr>
                <p:spPr bwMode="auto">
                  <a:xfrm>
                    <a:off x="464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9" name="Line 67"/>
                  <p:cNvSpPr>
                    <a:spLocks noChangeShapeType="1"/>
                  </p:cNvSpPr>
                  <p:nvPr/>
                </p:nvSpPr>
                <p:spPr bwMode="auto">
                  <a:xfrm>
                    <a:off x="478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0" name="Line 68"/>
                  <p:cNvSpPr>
                    <a:spLocks noChangeShapeType="1"/>
                  </p:cNvSpPr>
                  <p:nvPr/>
                </p:nvSpPr>
                <p:spPr bwMode="auto">
                  <a:xfrm>
                    <a:off x="491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1" name="Line 69"/>
                  <p:cNvSpPr>
                    <a:spLocks noChangeShapeType="1"/>
                  </p:cNvSpPr>
                  <p:nvPr/>
                </p:nvSpPr>
                <p:spPr bwMode="auto">
                  <a:xfrm>
                    <a:off x="5049"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6" name="Rectangle 74"/>
                  <p:cNvSpPr>
                    <a:spLocks noChangeArrowheads="1"/>
                  </p:cNvSpPr>
                  <p:nvPr/>
                </p:nvSpPr>
                <p:spPr bwMode="auto">
                  <a:xfrm>
                    <a:off x="2639"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endPar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Y</a:t>
                    </a:r>
                    <a:endPar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endPar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37" name="Rectangle 75"/>
                  <p:cNvSpPr>
                    <a:spLocks noChangeArrowheads="1"/>
                  </p:cNvSpPr>
                  <p:nvPr/>
                </p:nvSpPr>
                <p:spPr bwMode="auto">
                  <a:xfrm>
                    <a:off x="2506"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R</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S</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T</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38" name="Rectangle 76"/>
                  <p:cNvSpPr>
                    <a:spLocks noChangeArrowheads="1"/>
                  </p:cNvSpPr>
                  <p:nvPr/>
                </p:nvSpPr>
                <p:spPr bwMode="auto">
                  <a:xfrm>
                    <a:off x="2363" y="2624"/>
                    <a:ext cx="19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P</a:t>
                    </a:r>
                    <a:endPar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endPar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H</a:t>
                    </a:r>
                    <a:endPar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39" name="Rectangle 77"/>
                  <p:cNvSpPr>
                    <a:spLocks noChangeArrowheads="1"/>
                  </p:cNvSpPr>
                  <p:nvPr/>
                </p:nvSpPr>
                <p:spPr bwMode="auto">
                  <a:xfrm>
                    <a:off x="2229"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A</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C</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K</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0" name="Rectangle 78"/>
                  <p:cNvSpPr>
                    <a:spLocks noChangeArrowheads="1"/>
                  </p:cNvSpPr>
                  <p:nvPr/>
                </p:nvSpPr>
                <p:spPr bwMode="auto">
                  <a:xfrm>
                    <a:off x="2083" y="2624"/>
                    <a:ext cx="19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U</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R</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G</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2" name="Line 80"/>
                  <p:cNvSpPr>
                    <a:spLocks noChangeShapeType="1"/>
                  </p:cNvSpPr>
                  <p:nvPr/>
                </p:nvSpPr>
                <p:spPr bwMode="auto">
                  <a:xfrm flipH="1">
                    <a:off x="3977" y="3204"/>
                    <a:ext cx="2" cy="2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3" name="Rectangle 81"/>
                  <p:cNvSpPr>
                    <a:spLocks noChangeArrowheads="1"/>
                  </p:cNvSpPr>
                  <p:nvPr/>
                </p:nvSpPr>
                <p:spPr bwMode="auto">
                  <a:xfrm>
                    <a:off x="4263" y="3232"/>
                    <a:ext cx="78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填   充</a:t>
                    </a:r>
                    <a:endPar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4" name="Line 82"/>
                  <p:cNvSpPr>
                    <a:spLocks noChangeShapeType="1"/>
                  </p:cNvSpPr>
                  <p:nvPr/>
                </p:nvSpPr>
                <p:spPr bwMode="auto">
                  <a:xfrm>
                    <a:off x="5116" y="1721"/>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5" name="Line 83"/>
                  <p:cNvSpPr>
                    <a:spLocks noChangeShapeType="1"/>
                  </p:cNvSpPr>
                  <p:nvPr/>
                </p:nvSpPr>
                <p:spPr bwMode="auto">
                  <a:xfrm>
                    <a:off x="5116" y="3193"/>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6" name="Line 84"/>
                  <p:cNvSpPr>
                    <a:spLocks noChangeShapeType="1"/>
                  </p:cNvSpPr>
                  <p:nvPr/>
                </p:nvSpPr>
                <p:spPr bwMode="auto">
                  <a:xfrm>
                    <a:off x="435" y="1737"/>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7" name="Line 85"/>
                  <p:cNvSpPr>
                    <a:spLocks noChangeShapeType="1"/>
                  </p:cNvSpPr>
                  <p:nvPr/>
                </p:nvSpPr>
                <p:spPr bwMode="auto">
                  <a:xfrm>
                    <a:off x="443" y="3464"/>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grpSp>
          <p:sp>
            <p:nvSpPr>
              <p:cNvPr id="151" name="Rectangle 78"/>
              <p:cNvSpPr>
                <a:spLocks noChangeArrowheads="1"/>
              </p:cNvSpPr>
              <p:nvPr/>
            </p:nvSpPr>
            <p:spPr bwMode="auto">
              <a:xfrm>
                <a:off x="2977231" y="3983366"/>
                <a:ext cx="228448" cy="50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ECE</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2" name="Rectangle 78"/>
              <p:cNvSpPr>
                <a:spLocks noChangeArrowheads="1"/>
              </p:cNvSpPr>
              <p:nvPr/>
            </p:nvSpPr>
            <p:spPr bwMode="auto">
              <a:xfrm>
                <a:off x="2740928" y="3984427"/>
                <a:ext cx="326225" cy="50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C</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a:p>
                <a:pPr algn="ct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W</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a:p>
                <a:pPr algn="ct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R</a:t>
                </a:r>
                <a:endPar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162" name="Line 28"/>
            <p:cNvSpPr>
              <a:spLocks noChangeShapeType="1"/>
            </p:cNvSpPr>
            <p:nvPr/>
          </p:nvSpPr>
          <p:spPr bwMode="auto">
            <a:xfrm>
              <a:off x="3599021" y="6352717"/>
              <a:ext cx="0" cy="4556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63" name="Line 28"/>
            <p:cNvSpPr>
              <a:spLocks noChangeShapeType="1"/>
            </p:cNvSpPr>
            <p:nvPr/>
          </p:nvSpPr>
          <p:spPr bwMode="auto">
            <a:xfrm>
              <a:off x="3415296" y="6351225"/>
              <a:ext cx="0" cy="4556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grpSp>
      <p:grpSp>
        <p:nvGrpSpPr>
          <p:cNvPr id="2" name="组合 1"/>
          <p:cNvGrpSpPr/>
          <p:nvPr/>
        </p:nvGrpSpPr>
        <p:grpSpPr>
          <a:xfrm>
            <a:off x="430213" y="0"/>
            <a:ext cx="6216542" cy="1428589"/>
            <a:chOff x="551030" y="-368704"/>
            <a:chExt cx="6216542" cy="1428589"/>
          </a:xfrm>
        </p:grpSpPr>
        <p:grpSp>
          <p:nvGrpSpPr>
            <p:cNvPr id="3" name="组合 2"/>
            <p:cNvGrpSpPr/>
            <p:nvPr/>
          </p:nvGrpSpPr>
          <p:grpSpPr>
            <a:xfrm>
              <a:off x="1201632" y="303925"/>
              <a:ext cx="5565940" cy="706148"/>
              <a:chOff x="1839059" y="967769"/>
              <a:chExt cx="5565940" cy="706148"/>
            </a:xfrm>
          </p:grpSpPr>
          <p:sp>
            <p:nvSpPr>
              <p:cNvPr id="4" name="矩形: 圆角 30"/>
              <p:cNvSpPr/>
              <p:nvPr/>
            </p:nvSpPr>
            <p:spPr>
              <a:xfrm>
                <a:off x="1839059" y="967769"/>
                <a:ext cx="548040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 name="文本框 4"/>
              <p:cNvSpPr txBox="1"/>
              <p:nvPr/>
            </p:nvSpPr>
            <p:spPr>
              <a:xfrm>
                <a:off x="2518866" y="1027586"/>
                <a:ext cx="4886133"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报文段首部结构</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 name="矩形 8"/>
          <p:cNvSpPr/>
          <p:nvPr/>
        </p:nvSpPr>
        <p:spPr>
          <a:xfrm>
            <a:off x="1048907" y="2495515"/>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048907" y="2968591"/>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048907" y="3441666"/>
            <a:ext cx="6817756" cy="958311"/>
            <a:chOff x="1055944" y="3485734"/>
            <a:chExt cx="6817756" cy="958311"/>
          </a:xfrm>
        </p:grpSpPr>
        <p:sp>
          <p:nvSpPr>
            <p:cNvPr id="134" name="矩形 133"/>
            <p:cNvSpPr/>
            <p:nvPr/>
          </p:nvSpPr>
          <p:spPr>
            <a:xfrm>
              <a:off x="1055944" y="3485734"/>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3405274" y="395827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矩形 147"/>
          <p:cNvSpPr/>
          <p:nvPr/>
        </p:nvSpPr>
        <p:spPr>
          <a:xfrm>
            <a:off x="1048907" y="3881403"/>
            <a:ext cx="838029"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4467147" y="3903615"/>
            <a:ext cx="3395833"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1053013" y="4387816"/>
            <a:ext cx="3395833" cy="460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p:cNvGrpSpPr/>
          <p:nvPr/>
        </p:nvGrpSpPr>
        <p:grpSpPr>
          <a:xfrm>
            <a:off x="3162492" y="3910504"/>
            <a:ext cx="4688996" cy="940862"/>
            <a:chOff x="1315107" y="1949560"/>
            <a:chExt cx="4688996" cy="940862"/>
          </a:xfrm>
        </p:grpSpPr>
        <p:sp>
          <p:nvSpPr>
            <p:cNvPr id="154" name="矩形 153"/>
            <p:cNvSpPr/>
            <p:nvPr/>
          </p:nvSpPr>
          <p:spPr>
            <a:xfrm>
              <a:off x="2611091" y="2404647"/>
              <a:ext cx="3393012"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1315107" y="194956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p:cNvSpPr/>
          <p:nvPr/>
        </p:nvSpPr>
        <p:spPr>
          <a:xfrm>
            <a:off x="3624455" y="3914202"/>
            <a:ext cx="196579"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3821034" y="3895317"/>
            <a:ext cx="607627"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1052195" y="4810760"/>
            <a:ext cx="5067935"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6131118" y="4829141"/>
            <a:ext cx="1713706" cy="450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a:off x="2744597" y="3897064"/>
            <a:ext cx="40281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000"/>
                                        <p:tgtEl>
                                          <p:spTgt spid="9"/>
                                        </p:tgtEl>
                                      </p:cBhvr>
                                    </p:animEffect>
                                  </p:childTnLst>
                                </p:cTn>
                              </p:par>
                            </p:childTnLst>
                          </p:cTn>
                        </p:par>
                        <p:par>
                          <p:cTn id="13" fill="hold">
                            <p:stCondLst>
                              <p:cond delay="1000"/>
                            </p:stCondLst>
                            <p:childTnLst>
                              <p:par>
                                <p:cTn id="14" presetID="35" presetClass="emph" presetSubtype="0" repeatCount="2000" fill="hold" grpId="1" nodeType="afterEffect">
                                  <p:stCondLst>
                                    <p:cond delay="0"/>
                                  </p:stCondLst>
                                  <p:childTnLst>
                                    <p:anim calcmode="discrete" valueType="str">
                                      <p:cBhvr>
                                        <p:cTn id="15"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2"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21" presetClass="entr" presetSubtype="1"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wheel(1)">
                                      <p:cBhvr>
                                        <p:cTn id="23" dur="1000"/>
                                        <p:tgtEl>
                                          <p:spTgt spid="133"/>
                                        </p:tgtEl>
                                      </p:cBhvr>
                                    </p:animEffect>
                                  </p:childTnLst>
                                </p:cTn>
                              </p:par>
                            </p:childTnLst>
                          </p:cTn>
                        </p:par>
                        <p:par>
                          <p:cTn id="24" fill="hold">
                            <p:stCondLst>
                              <p:cond delay="500"/>
                            </p:stCondLst>
                            <p:childTnLst>
                              <p:par>
                                <p:cTn id="25" presetID="35" presetClass="emph" presetSubtype="0" repeatCount="2000" fill="hold" grpId="1" nodeType="afterEffect">
                                  <p:stCondLst>
                                    <p:cond delay="0"/>
                                  </p:stCondLst>
                                  <p:childTnLst>
                                    <p:anim calcmode="discrete" valueType="str">
                                      <p:cBhvr>
                                        <p:cTn id="26" dur="1000" fill="hold"/>
                                        <p:tgtEl>
                                          <p:spTgt spid="133"/>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2" nodeType="clickEffect">
                                  <p:stCondLst>
                                    <p:cond delay="0"/>
                                  </p:stCondLst>
                                  <p:childTnLst>
                                    <p:animEffect transition="out" filter="fade">
                                      <p:cBhvr>
                                        <p:cTn id="30" dur="500"/>
                                        <p:tgtEl>
                                          <p:spTgt spid="133"/>
                                        </p:tgtEl>
                                      </p:cBhvr>
                                    </p:animEffect>
                                    <p:set>
                                      <p:cBhvr>
                                        <p:cTn id="31" dur="1" fill="hold">
                                          <p:stCondLst>
                                            <p:cond delay="499"/>
                                          </p:stCondLst>
                                        </p:cTn>
                                        <p:tgtEl>
                                          <p:spTgt spid="133"/>
                                        </p:tgtEl>
                                        <p:attrNameLst>
                                          <p:attrName>style.visibility</p:attrName>
                                        </p:attrNameLst>
                                      </p:cBhvr>
                                      <p:to>
                                        <p:strVal val="hidden"/>
                                      </p:to>
                                    </p:set>
                                  </p:childTnLst>
                                </p:cTn>
                              </p:par>
                              <p:par>
                                <p:cTn id="32" presetID="21" presetClass="entr" presetSubtype="1"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heel(1)">
                                      <p:cBhvr>
                                        <p:cTn id="34" dur="1000"/>
                                        <p:tgtEl>
                                          <p:spTgt spid="10"/>
                                        </p:tgtEl>
                                      </p:cBhvr>
                                    </p:animEffect>
                                  </p:childTnLst>
                                </p:cTn>
                              </p:par>
                            </p:childTnLst>
                          </p:cTn>
                        </p:par>
                        <p:par>
                          <p:cTn id="35" fill="hold">
                            <p:stCondLst>
                              <p:cond delay="500"/>
                            </p:stCondLst>
                            <p:childTnLst>
                              <p:par>
                                <p:cTn id="36" presetID="35" presetClass="emph" presetSubtype="0" repeatCount="2000" fill="hold" nodeType="afterEffect">
                                  <p:stCondLst>
                                    <p:cond delay="0"/>
                                  </p:stCondLst>
                                  <p:childTnLst>
                                    <p:anim calcmode="discrete" valueType="str">
                                      <p:cBhvr>
                                        <p:cTn id="37"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21" presetClass="entr" presetSubtype="1" fill="hold" grpId="0" nodeType="withEffect">
                                  <p:stCondLst>
                                    <p:cond delay="0"/>
                                  </p:stCondLst>
                                  <p:childTnLst>
                                    <p:set>
                                      <p:cBhvr>
                                        <p:cTn id="44" dur="1" fill="hold">
                                          <p:stCondLst>
                                            <p:cond delay="0"/>
                                          </p:stCondLst>
                                        </p:cTn>
                                        <p:tgtEl>
                                          <p:spTgt spid="148"/>
                                        </p:tgtEl>
                                        <p:attrNameLst>
                                          <p:attrName>style.visibility</p:attrName>
                                        </p:attrNameLst>
                                      </p:cBhvr>
                                      <p:to>
                                        <p:strVal val="visible"/>
                                      </p:to>
                                    </p:set>
                                    <p:animEffect transition="in" filter="wheel(1)">
                                      <p:cBhvr>
                                        <p:cTn id="45" dur="1000"/>
                                        <p:tgtEl>
                                          <p:spTgt spid="148"/>
                                        </p:tgtEl>
                                      </p:cBhvr>
                                    </p:animEffect>
                                  </p:childTnLst>
                                </p:cTn>
                              </p:par>
                            </p:childTnLst>
                          </p:cTn>
                        </p:par>
                        <p:par>
                          <p:cTn id="46" fill="hold">
                            <p:stCondLst>
                              <p:cond delay="500"/>
                            </p:stCondLst>
                            <p:childTnLst>
                              <p:par>
                                <p:cTn id="47" presetID="35" presetClass="emph" presetSubtype="0" repeatCount="2000" fill="hold" grpId="1" nodeType="afterEffect">
                                  <p:stCondLst>
                                    <p:cond delay="0"/>
                                  </p:stCondLst>
                                  <p:childTnLst>
                                    <p:anim calcmode="discrete" valueType="str">
                                      <p:cBhvr>
                                        <p:cTn id="48" dur="1000" fill="hold"/>
                                        <p:tgtEl>
                                          <p:spTgt spid="148"/>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2" nodeType="clickEffect">
                                  <p:stCondLst>
                                    <p:cond delay="0"/>
                                  </p:stCondLst>
                                  <p:childTnLst>
                                    <p:animEffect transition="out" filter="fade">
                                      <p:cBhvr>
                                        <p:cTn id="52" dur="500"/>
                                        <p:tgtEl>
                                          <p:spTgt spid="148"/>
                                        </p:tgtEl>
                                      </p:cBhvr>
                                    </p:animEffect>
                                    <p:set>
                                      <p:cBhvr>
                                        <p:cTn id="53" dur="1" fill="hold">
                                          <p:stCondLst>
                                            <p:cond delay="499"/>
                                          </p:stCondLst>
                                        </p:cTn>
                                        <p:tgtEl>
                                          <p:spTgt spid="148"/>
                                        </p:tgtEl>
                                        <p:attrNameLst>
                                          <p:attrName>style.visibility</p:attrName>
                                        </p:attrNameLst>
                                      </p:cBhvr>
                                      <p:to>
                                        <p:strVal val="hidden"/>
                                      </p:to>
                                    </p:set>
                                  </p:childTnLst>
                                </p:cTn>
                              </p:par>
                              <p:par>
                                <p:cTn id="54" presetID="21" presetClass="entr" presetSubtype="1" fill="hold" grpId="0" nodeType="withEffect">
                                  <p:stCondLst>
                                    <p:cond delay="0"/>
                                  </p:stCondLst>
                                  <p:childTnLst>
                                    <p:set>
                                      <p:cBhvr>
                                        <p:cTn id="55" dur="1" fill="hold">
                                          <p:stCondLst>
                                            <p:cond delay="0"/>
                                          </p:stCondLst>
                                        </p:cTn>
                                        <p:tgtEl>
                                          <p:spTgt spid="149"/>
                                        </p:tgtEl>
                                        <p:attrNameLst>
                                          <p:attrName>style.visibility</p:attrName>
                                        </p:attrNameLst>
                                      </p:cBhvr>
                                      <p:to>
                                        <p:strVal val="visible"/>
                                      </p:to>
                                    </p:set>
                                    <p:animEffect transition="in" filter="wheel(1)">
                                      <p:cBhvr>
                                        <p:cTn id="56" dur="1000"/>
                                        <p:tgtEl>
                                          <p:spTgt spid="149"/>
                                        </p:tgtEl>
                                      </p:cBhvr>
                                    </p:animEffect>
                                  </p:childTnLst>
                                </p:cTn>
                              </p:par>
                            </p:childTnLst>
                          </p:cTn>
                        </p:par>
                        <p:par>
                          <p:cTn id="57" fill="hold">
                            <p:stCondLst>
                              <p:cond delay="500"/>
                            </p:stCondLst>
                            <p:childTnLst>
                              <p:par>
                                <p:cTn id="58" presetID="35" presetClass="emph" presetSubtype="0" repeatCount="2000" fill="hold" grpId="1" nodeType="afterEffect">
                                  <p:stCondLst>
                                    <p:cond delay="0"/>
                                  </p:stCondLst>
                                  <p:childTnLst>
                                    <p:anim calcmode="discrete" valueType="str">
                                      <p:cBhvr>
                                        <p:cTn id="59" dur="1000" fill="hold"/>
                                        <p:tgtEl>
                                          <p:spTgt spid="149"/>
                                        </p:tgtEl>
                                        <p:attrNameLst>
                                          <p:attrName>style.visibility</p:attrName>
                                        </p:attrNameLst>
                                      </p:cBhvr>
                                      <p:tavLst>
                                        <p:tav tm="0">
                                          <p:val>
                                            <p:strVal val="hidden"/>
                                          </p:val>
                                        </p:tav>
                                        <p:tav tm="50000">
                                          <p:val>
                                            <p:strVal val="visible"/>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2" nodeType="clickEffect">
                                  <p:stCondLst>
                                    <p:cond delay="0"/>
                                  </p:stCondLst>
                                  <p:childTnLst>
                                    <p:animEffect transition="out" filter="fade">
                                      <p:cBhvr>
                                        <p:cTn id="63" dur="500"/>
                                        <p:tgtEl>
                                          <p:spTgt spid="149"/>
                                        </p:tgtEl>
                                      </p:cBhvr>
                                    </p:animEffect>
                                    <p:set>
                                      <p:cBhvr>
                                        <p:cTn id="64" dur="1" fill="hold">
                                          <p:stCondLst>
                                            <p:cond delay="499"/>
                                          </p:stCondLst>
                                        </p:cTn>
                                        <p:tgtEl>
                                          <p:spTgt spid="149"/>
                                        </p:tgtEl>
                                        <p:attrNameLst>
                                          <p:attrName>style.visibility</p:attrName>
                                        </p:attrNameLst>
                                      </p:cBhvr>
                                      <p:to>
                                        <p:strVal val="hidden"/>
                                      </p:to>
                                    </p:set>
                                  </p:childTnLst>
                                </p:cTn>
                              </p:par>
                              <p:par>
                                <p:cTn id="65" presetID="21" presetClass="entr" presetSubtype="1" fill="hold" grpId="0" nodeType="withEffect">
                                  <p:stCondLst>
                                    <p:cond delay="0"/>
                                  </p:stCondLst>
                                  <p:childTnLst>
                                    <p:set>
                                      <p:cBhvr>
                                        <p:cTn id="66" dur="1" fill="hold">
                                          <p:stCondLst>
                                            <p:cond delay="0"/>
                                          </p:stCondLst>
                                        </p:cTn>
                                        <p:tgtEl>
                                          <p:spTgt spid="150"/>
                                        </p:tgtEl>
                                        <p:attrNameLst>
                                          <p:attrName>style.visibility</p:attrName>
                                        </p:attrNameLst>
                                      </p:cBhvr>
                                      <p:to>
                                        <p:strVal val="visible"/>
                                      </p:to>
                                    </p:set>
                                    <p:animEffect transition="in" filter="wheel(1)">
                                      <p:cBhvr>
                                        <p:cTn id="67" dur="1000"/>
                                        <p:tgtEl>
                                          <p:spTgt spid="150"/>
                                        </p:tgtEl>
                                      </p:cBhvr>
                                    </p:animEffect>
                                  </p:childTnLst>
                                </p:cTn>
                              </p:par>
                            </p:childTnLst>
                          </p:cTn>
                        </p:par>
                        <p:par>
                          <p:cTn id="68" fill="hold">
                            <p:stCondLst>
                              <p:cond delay="500"/>
                            </p:stCondLst>
                            <p:childTnLst>
                              <p:par>
                                <p:cTn id="69" presetID="35" presetClass="emph" presetSubtype="0" repeatCount="2000" fill="hold" grpId="1" nodeType="afterEffect">
                                  <p:stCondLst>
                                    <p:cond delay="0"/>
                                  </p:stCondLst>
                                  <p:childTnLst>
                                    <p:anim calcmode="discrete" valueType="str">
                                      <p:cBhvr>
                                        <p:cTn id="70" dur="1000" fill="hold"/>
                                        <p:tgtEl>
                                          <p:spTgt spid="150"/>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2" nodeType="clickEffect">
                                  <p:stCondLst>
                                    <p:cond delay="0"/>
                                  </p:stCondLst>
                                  <p:childTnLst>
                                    <p:animEffect transition="out" filter="fade">
                                      <p:cBhvr>
                                        <p:cTn id="74" dur="500"/>
                                        <p:tgtEl>
                                          <p:spTgt spid="150"/>
                                        </p:tgtEl>
                                      </p:cBhvr>
                                    </p:animEffect>
                                    <p:set>
                                      <p:cBhvr>
                                        <p:cTn id="75" dur="1" fill="hold">
                                          <p:stCondLst>
                                            <p:cond delay="499"/>
                                          </p:stCondLst>
                                        </p:cTn>
                                        <p:tgtEl>
                                          <p:spTgt spid="150"/>
                                        </p:tgtEl>
                                        <p:attrNameLst>
                                          <p:attrName>style.visibility</p:attrName>
                                        </p:attrNameLst>
                                      </p:cBhvr>
                                      <p:to>
                                        <p:strVal val="hidden"/>
                                      </p:to>
                                    </p:set>
                                  </p:childTnLst>
                                </p:cTn>
                              </p:par>
                              <p:par>
                                <p:cTn id="76" presetID="21" presetClass="entr" presetSubtype="1" fill="hold" nodeType="with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wheel(1)">
                                      <p:cBhvr>
                                        <p:cTn id="78" dur="1000"/>
                                        <p:tgtEl>
                                          <p:spTgt spid="153"/>
                                        </p:tgtEl>
                                      </p:cBhvr>
                                    </p:animEffect>
                                  </p:childTnLst>
                                </p:cTn>
                              </p:par>
                            </p:childTnLst>
                          </p:cTn>
                        </p:par>
                        <p:par>
                          <p:cTn id="79" fill="hold">
                            <p:stCondLst>
                              <p:cond delay="500"/>
                            </p:stCondLst>
                            <p:childTnLst>
                              <p:par>
                                <p:cTn id="80" presetID="35" presetClass="emph" presetSubtype="0" repeatCount="2000" fill="hold" nodeType="afterEffect">
                                  <p:stCondLst>
                                    <p:cond delay="0"/>
                                  </p:stCondLst>
                                  <p:childTnLst>
                                    <p:anim calcmode="discrete" valueType="str">
                                      <p:cBhvr>
                                        <p:cTn id="81" dur="1000" fill="hold"/>
                                        <p:tgtEl>
                                          <p:spTgt spid="153"/>
                                        </p:tgtEl>
                                        <p:attrNameLst>
                                          <p:attrName>style.visibility</p:attrName>
                                        </p:attrNameLst>
                                      </p:cBhvr>
                                      <p:tavLst>
                                        <p:tav tm="0">
                                          <p:val>
                                            <p:strVal val="hidden"/>
                                          </p:val>
                                        </p:tav>
                                        <p:tav tm="50000">
                                          <p:val>
                                            <p:strVal val="visible"/>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153"/>
                                        </p:tgtEl>
                                      </p:cBhvr>
                                    </p:animEffect>
                                    <p:set>
                                      <p:cBhvr>
                                        <p:cTn id="86" dur="1" fill="hold">
                                          <p:stCondLst>
                                            <p:cond delay="499"/>
                                          </p:stCondLst>
                                        </p:cTn>
                                        <p:tgtEl>
                                          <p:spTgt spid="153"/>
                                        </p:tgtEl>
                                        <p:attrNameLst>
                                          <p:attrName>style.visibility</p:attrName>
                                        </p:attrNameLst>
                                      </p:cBhvr>
                                      <p:to>
                                        <p:strVal val="hidden"/>
                                      </p:to>
                                    </p:set>
                                  </p:childTnLst>
                                </p:cTn>
                              </p:par>
                              <p:par>
                                <p:cTn id="87" presetID="21" presetClass="entr" presetSubtype="1"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animEffect transition="in" filter="wheel(1)">
                                      <p:cBhvr>
                                        <p:cTn id="89" dur="1000"/>
                                        <p:tgtEl>
                                          <p:spTgt spid="156"/>
                                        </p:tgtEl>
                                      </p:cBhvr>
                                    </p:animEffect>
                                  </p:childTnLst>
                                </p:cTn>
                              </p:par>
                            </p:childTnLst>
                          </p:cTn>
                        </p:par>
                        <p:par>
                          <p:cTn id="90" fill="hold">
                            <p:stCondLst>
                              <p:cond delay="500"/>
                            </p:stCondLst>
                            <p:childTnLst>
                              <p:par>
                                <p:cTn id="91" presetID="35" presetClass="emph" presetSubtype="0" repeatCount="2000" fill="hold" grpId="1" nodeType="afterEffect">
                                  <p:stCondLst>
                                    <p:cond delay="0"/>
                                  </p:stCondLst>
                                  <p:childTnLst>
                                    <p:anim calcmode="discrete" valueType="str">
                                      <p:cBhvr>
                                        <p:cTn id="92" dur="1000" fill="hold"/>
                                        <p:tgtEl>
                                          <p:spTgt spid="156"/>
                                        </p:tgtEl>
                                        <p:attrNameLst>
                                          <p:attrName>style.visibility</p:attrName>
                                        </p:attrNameLst>
                                      </p:cBhvr>
                                      <p:tavLst>
                                        <p:tav tm="0">
                                          <p:val>
                                            <p:strVal val="hidden"/>
                                          </p:val>
                                        </p:tav>
                                        <p:tav tm="50000">
                                          <p:val>
                                            <p:strVal val="visible"/>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2" nodeType="clickEffect">
                                  <p:stCondLst>
                                    <p:cond delay="0"/>
                                  </p:stCondLst>
                                  <p:childTnLst>
                                    <p:animEffect transition="out" filter="fade">
                                      <p:cBhvr>
                                        <p:cTn id="96" dur="500"/>
                                        <p:tgtEl>
                                          <p:spTgt spid="156"/>
                                        </p:tgtEl>
                                      </p:cBhvr>
                                    </p:animEffect>
                                    <p:set>
                                      <p:cBhvr>
                                        <p:cTn id="97" dur="1" fill="hold">
                                          <p:stCondLst>
                                            <p:cond delay="499"/>
                                          </p:stCondLst>
                                        </p:cTn>
                                        <p:tgtEl>
                                          <p:spTgt spid="156"/>
                                        </p:tgtEl>
                                        <p:attrNameLst>
                                          <p:attrName>style.visibility</p:attrName>
                                        </p:attrNameLst>
                                      </p:cBhvr>
                                      <p:to>
                                        <p:strVal val="hidden"/>
                                      </p:to>
                                    </p:set>
                                  </p:childTnLst>
                                </p:cTn>
                              </p:par>
                              <p:par>
                                <p:cTn id="98" presetID="21" presetClass="entr" presetSubtype="1" fill="hold" grpId="0" nodeType="withEffect">
                                  <p:stCondLst>
                                    <p:cond delay="0"/>
                                  </p:stCondLst>
                                  <p:childTnLst>
                                    <p:set>
                                      <p:cBhvr>
                                        <p:cTn id="99" dur="1" fill="hold">
                                          <p:stCondLst>
                                            <p:cond delay="0"/>
                                          </p:stCondLst>
                                        </p:cTn>
                                        <p:tgtEl>
                                          <p:spTgt spid="157"/>
                                        </p:tgtEl>
                                        <p:attrNameLst>
                                          <p:attrName>style.visibility</p:attrName>
                                        </p:attrNameLst>
                                      </p:cBhvr>
                                      <p:to>
                                        <p:strVal val="visible"/>
                                      </p:to>
                                    </p:set>
                                    <p:animEffect transition="in" filter="wheel(1)">
                                      <p:cBhvr>
                                        <p:cTn id="100" dur="1000"/>
                                        <p:tgtEl>
                                          <p:spTgt spid="157"/>
                                        </p:tgtEl>
                                      </p:cBhvr>
                                    </p:animEffect>
                                  </p:childTnLst>
                                </p:cTn>
                              </p:par>
                            </p:childTnLst>
                          </p:cTn>
                        </p:par>
                        <p:par>
                          <p:cTn id="101" fill="hold">
                            <p:stCondLst>
                              <p:cond delay="500"/>
                            </p:stCondLst>
                            <p:childTnLst>
                              <p:par>
                                <p:cTn id="102" presetID="35" presetClass="emph" presetSubtype="0" repeatCount="2000" fill="hold" grpId="1" nodeType="afterEffect">
                                  <p:stCondLst>
                                    <p:cond delay="0"/>
                                  </p:stCondLst>
                                  <p:childTnLst>
                                    <p:anim calcmode="discrete" valueType="str">
                                      <p:cBhvr>
                                        <p:cTn id="103" dur="1000" fill="hold"/>
                                        <p:tgtEl>
                                          <p:spTgt spid="157"/>
                                        </p:tgtEl>
                                        <p:attrNameLst>
                                          <p:attrName>style.visibility</p:attrName>
                                        </p:attrNameLst>
                                      </p:cBhvr>
                                      <p:tavLst>
                                        <p:tav tm="0">
                                          <p:val>
                                            <p:strVal val="hidden"/>
                                          </p:val>
                                        </p:tav>
                                        <p:tav tm="50000">
                                          <p:val>
                                            <p:strVal val="visible"/>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2" nodeType="clickEffect">
                                  <p:stCondLst>
                                    <p:cond delay="0"/>
                                  </p:stCondLst>
                                  <p:childTnLst>
                                    <p:animEffect transition="out" filter="fade">
                                      <p:cBhvr>
                                        <p:cTn id="107" dur="500"/>
                                        <p:tgtEl>
                                          <p:spTgt spid="157"/>
                                        </p:tgtEl>
                                      </p:cBhvr>
                                    </p:animEffect>
                                    <p:set>
                                      <p:cBhvr>
                                        <p:cTn id="108" dur="1" fill="hold">
                                          <p:stCondLst>
                                            <p:cond delay="499"/>
                                          </p:stCondLst>
                                        </p:cTn>
                                        <p:tgtEl>
                                          <p:spTgt spid="157"/>
                                        </p:tgtEl>
                                        <p:attrNameLst>
                                          <p:attrName>style.visibility</p:attrName>
                                        </p:attrNameLst>
                                      </p:cBhvr>
                                      <p:to>
                                        <p:strVal val="hidden"/>
                                      </p:to>
                                    </p:set>
                                  </p:childTnLst>
                                </p:cTn>
                              </p:par>
                              <p:par>
                                <p:cTn id="109" presetID="21" presetClass="entr" presetSubtype="1" fill="hold" grpId="1" nodeType="withEffect">
                                  <p:stCondLst>
                                    <p:cond delay="0"/>
                                  </p:stCondLst>
                                  <p:childTnLst>
                                    <p:set>
                                      <p:cBhvr>
                                        <p:cTn id="110" dur="1" fill="hold">
                                          <p:stCondLst>
                                            <p:cond delay="0"/>
                                          </p:stCondLst>
                                        </p:cTn>
                                        <p:tgtEl>
                                          <p:spTgt spid="161"/>
                                        </p:tgtEl>
                                        <p:attrNameLst>
                                          <p:attrName>style.visibility</p:attrName>
                                        </p:attrNameLst>
                                      </p:cBhvr>
                                      <p:to>
                                        <p:strVal val="visible"/>
                                      </p:to>
                                    </p:set>
                                    <p:animEffect transition="in" filter="wheel(1)">
                                      <p:cBhvr>
                                        <p:cTn id="111" dur="1000"/>
                                        <p:tgtEl>
                                          <p:spTgt spid="161"/>
                                        </p:tgtEl>
                                      </p:cBhvr>
                                    </p:animEffect>
                                  </p:childTnLst>
                                </p:cTn>
                              </p:par>
                            </p:childTnLst>
                          </p:cTn>
                        </p:par>
                        <p:par>
                          <p:cTn id="112" fill="hold">
                            <p:stCondLst>
                              <p:cond delay="500"/>
                            </p:stCondLst>
                            <p:childTnLst>
                              <p:par>
                                <p:cTn id="113" presetID="35" presetClass="emph" presetSubtype="0" fill="hold" grpId="0" nodeType="afterEffect">
                                  <p:stCondLst>
                                    <p:cond delay="0"/>
                                  </p:stCondLst>
                                  <p:childTnLst>
                                    <p:anim calcmode="discrete" valueType="str">
                                      <p:cBhvr>
                                        <p:cTn id="114"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2" nodeType="clickEffect">
                                  <p:stCondLst>
                                    <p:cond delay="0"/>
                                  </p:stCondLst>
                                  <p:childTnLst>
                                    <p:animEffect transition="out" filter="fade">
                                      <p:cBhvr>
                                        <p:cTn id="118" dur="500"/>
                                        <p:tgtEl>
                                          <p:spTgt spid="161"/>
                                        </p:tgtEl>
                                      </p:cBhvr>
                                    </p:animEffect>
                                    <p:set>
                                      <p:cBhvr>
                                        <p:cTn id="119" dur="1" fill="hold">
                                          <p:stCondLst>
                                            <p:cond delay="499"/>
                                          </p:stCondLst>
                                        </p:cTn>
                                        <p:tgtEl>
                                          <p:spTgt spid="161"/>
                                        </p:tgtEl>
                                        <p:attrNameLst>
                                          <p:attrName>style.visibility</p:attrName>
                                        </p:attrNameLst>
                                      </p:cBhvr>
                                      <p:to>
                                        <p:strVal val="hidden"/>
                                      </p:to>
                                    </p:set>
                                  </p:childTnLst>
                                </p:cTn>
                              </p:par>
                              <p:par>
                                <p:cTn id="120" presetID="21" presetClass="entr" presetSubtype="1" fill="hold" grpId="0" nodeType="withEffect">
                                  <p:stCondLst>
                                    <p:cond delay="0"/>
                                  </p:stCondLst>
                                  <p:childTnLst>
                                    <p:set>
                                      <p:cBhvr>
                                        <p:cTn id="121" dur="1" fill="hold">
                                          <p:stCondLst>
                                            <p:cond delay="0"/>
                                          </p:stCondLst>
                                        </p:cTn>
                                        <p:tgtEl>
                                          <p:spTgt spid="158"/>
                                        </p:tgtEl>
                                        <p:attrNameLst>
                                          <p:attrName>style.visibility</p:attrName>
                                        </p:attrNameLst>
                                      </p:cBhvr>
                                      <p:to>
                                        <p:strVal val="visible"/>
                                      </p:to>
                                    </p:set>
                                    <p:animEffect transition="in" filter="wheel(1)">
                                      <p:cBhvr>
                                        <p:cTn id="122" dur="1000"/>
                                        <p:tgtEl>
                                          <p:spTgt spid="158"/>
                                        </p:tgtEl>
                                      </p:cBhvr>
                                    </p:animEffect>
                                  </p:childTnLst>
                                </p:cTn>
                              </p:par>
                            </p:childTnLst>
                          </p:cTn>
                        </p:par>
                        <p:par>
                          <p:cTn id="123" fill="hold">
                            <p:stCondLst>
                              <p:cond delay="500"/>
                            </p:stCondLst>
                            <p:childTnLst>
                              <p:par>
                                <p:cTn id="124" presetID="35" presetClass="emph" presetSubtype="0" repeatCount="2000" fill="hold" grpId="1" nodeType="afterEffect">
                                  <p:stCondLst>
                                    <p:cond delay="0"/>
                                  </p:stCondLst>
                                  <p:childTnLst>
                                    <p:anim calcmode="discrete" valueType="str">
                                      <p:cBhvr>
                                        <p:cTn id="125" dur="1000" fill="hold"/>
                                        <p:tgtEl>
                                          <p:spTgt spid="158"/>
                                        </p:tgtEl>
                                        <p:attrNameLst>
                                          <p:attrName>style.visibility</p:attrName>
                                        </p:attrNameLst>
                                      </p:cBhvr>
                                      <p:tavLst>
                                        <p:tav tm="0">
                                          <p:val>
                                            <p:strVal val="hidden"/>
                                          </p:val>
                                        </p:tav>
                                        <p:tav tm="50000">
                                          <p:val>
                                            <p:strVal val="visible"/>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2" nodeType="clickEffect">
                                  <p:stCondLst>
                                    <p:cond delay="0"/>
                                  </p:stCondLst>
                                  <p:childTnLst>
                                    <p:animEffect transition="out" filter="fade">
                                      <p:cBhvr>
                                        <p:cTn id="129" dur="500"/>
                                        <p:tgtEl>
                                          <p:spTgt spid="158"/>
                                        </p:tgtEl>
                                      </p:cBhvr>
                                    </p:animEffect>
                                    <p:set>
                                      <p:cBhvr>
                                        <p:cTn id="130" dur="1" fill="hold">
                                          <p:stCondLst>
                                            <p:cond delay="499"/>
                                          </p:stCondLst>
                                        </p:cTn>
                                        <p:tgtEl>
                                          <p:spTgt spid="158"/>
                                        </p:tgtEl>
                                        <p:attrNameLst>
                                          <p:attrName>style.visibility</p:attrName>
                                        </p:attrNameLst>
                                      </p:cBhvr>
                                      <p:to>
                                        <p:strVal val="hidden"/>
                                      </p:to>
                                    </p:set>
                                  </p:childTnLst>
                                </p:cTn>
                              </p:par>
                              <p:par>
                                <p:cTn id="131" presetID="21" presetClass="entr" presetSubtype="1" fill="hold" grpId="0" nodeType="withEffect">
                                  <p:stCondLst>
                                    <p:cond delay="0"/>
                                  </p:stCondLst>
                                  <p:childTnLst>
                                    <p:set>
                                      <p:cBhvr>
                                        <p:cTn id="132" dur="1" fill="hold">
                                          <p:stCondLst>
                                            <p:cond delay="0"/>
                                          </p:stCondLst>
                                        </p:cTn>
                                        <p:tgtEl>
                                          <p:spTgt spid="159"/>
                                        </p:tgtEl>
                                        <p:attrNameLst>
                                          <p:attrName>style.visibility</p:attrName>
                                        </p:attrNameLst>
                                      </p:cBhvr>
                                      <p:to>
                                        <p:strVal val="visible"/>
                                      </p:to>
                                    </p:set>
                                    <p:animEffect transition="in" filter="wheel(1)">
                                      <p:cBhvr>
                                        <p:cTn id="133" dur="1000"/>
                                        <p:tgtEl>
                                          <p:spTgt spid="159"/>
                                        </p:tgtEl>
                                      </p:cBhvr>
                                    </p:animEffect>
                                  </p:childTnLst>
                                </p:cTn>
                              </p:par>
                            </p:childTnLst>
                          </p:cTn>
                        </p:par>
                        <p:par>
                          <p:cTn id="134" fill="hold">
                            <p:stCondLst>
                              <p:cond delay="500"/>
                            </p:stCondLst>
                            <p:childTnLst>
                              <p:par>
                                <p:cTn id="135" presetID="35" presetClass="emph" presetSubtype="0" repeatCount="2000" fill="hold" grpId="1" nodeType="afterEffect">
                                  <p:stCondLst>
                                    <p:cond delay="0"/>
                                  </p:stCondLst>
                                  <p:childTnLst>
                                    <p:anim calcmode="discrete" valueType="str">
                                      <p:cBhvr>
                                        <p:cTn id="136" dur="1000" fill="hold"/>
                                        <p:tgtEl>
                                          <p:spTgt spid="159"/>
                                        </p:tgtEl>
                                        <p:attrNameLst>
                                          <p:attrName>style.visibility</p:attrName>
                                        </p:attrNameLst>
                                      </p:cBhvr>
                                      <p:tavLst>
                                        <p:tav tm="0">
                                          <p:val>
                                            <p:strVal val="hidden"/>
                                          </p:val>
                                        </p:tav>
                                        <p:tav tm="50000">
                                          <p:val>
                                            <p:strVal val="visible"/>
                                          </p:val>
                                        </p:tav>
                                      </p:tavLst>
                                    </p:anim>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grpId="2" nodeType="clickEffect">
                                  <p:stCondLst>
                                    <p:cond delay="0"/>
                                  </p:stCondLst>
                                  <p:childTnLst>
                                    <p:animEffect transition="out" filter="fade">
                                      <p:cBhvr>
                                        <p:cTn id="140" dur="500"/>
                                        <p:tgtEl>
                                          <p:spTgt spid="159"/>
                                        </p:tgtEl>
                                      </p:cBhvr>
                                    </p:animEffect>
                                    <p:set>
                                      <p:cBhvr>
                                        <p:cTn id="141" dur="1" fill="hold">
                                          <p:stCondLst>
                                            <p:cond delay="499"/>
                                          </p:stCondLst>
                                        </p:cTn>
                                        <p:tgtEl>
                                          <p:spTgt spid="1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9" grpId="2" bldLvl="0" animBg="1"/>
      <p:bldP spid="133" grpId="0" bldLvl="0" animBg="1"/>
      <p:bldP spid="133" grpId="1" bldLvl="0" animBg="1"/>
      <p:bldP spid="133" grpId="2" bldLvl="0" animBg="1"/>
      <p:bldP spid="148" grpId="0" bldLvl="0" animBg="1"/>
      <p:bldP spid="148" grpId="1" bldLvl="0" animBg="1"/>
      <p:bldP spid="148" grpId="2" bldLvl="0" animBg="1"/>
      <p:bldP spid="149" grpId="0" bldLvl="0" animBg="1"/>
      <p:bldP spid="149" grpId="1" bldLvl="0" animBg="1"/>
      <p:bldP spid="149" grpId="2" bldLvl="0" animBg="1"/>
      <p:bldP spid="150" grpId="0" bldLvl="0" animBg="1"/>
      <p:bldP spid="150" grpId="1" bldLvl="0" animBg="1"/>
      <p:bldP spid="150" grpId="2" bldLvl="0" animBg="1"/>
      <p:bldP spid="156" grpId="0" bldLvl="0" animBg="1"/>
      <p:bldP spid="156" grpId="1" bldLvl="0" animBg="1"/>
      <p:bldP spid="156" grpId="2" bldLvl="0" animBg="1"/>
      <p:bldP spid="157" grpId="0" bldLvl="0" animBg="1"/>
      <p:bldP spid="157" grpId="1" bldLvl="0" animBg="1"/>
      <p:bldP spid="157" grpId="2" bldLvl="0" animBg="1"/>
      <p:bldP spid="158" grpId="0" bldLvl="0" animBg="1"/>
      <p:bldP spid="158" grpId="1" bldLvl="0" animBg="1"/>
      <p:bldP spid="158" grpId="2" bldLvl="0" animBg="1"/>
      <p:bldP spid="159" grpId="0" bldLvl="0" animBg="1"/>
      <p:bldP spid="159" grpId="1" bldLvl="0" animBg="1"/>
      <p:bldP spid="159" grpId="2" bldLvl="0" animBg="1"/>
      <p:bldP spid="161" grpId="0" animBg="1"/>
      <p:bldP spid="161" grpId="1" animBg="1"/>
      <p:bldP spid="161"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007934" cy="1428589"/>
            <a:chOff x="551030" y="-368704"/>
            <a:chExt cx="8007934" cy="1428589"/>
          </a:xfrm>
        </p:grpSpPr>
        <p:grpSp>
          <p:nvGrpSpPr>
            <p:cNvPr id="29" name="组合 28"/>
            <p:cNvGrpSpPr/>
            <p:nvPr/>
          </p:nvGrpSpPr>
          <p:grpSpPr>
            <a:xfrm>
              <a:off x="1201632" y="303925"/>
              <a:ext cx="7357332" cy="675443"/>
              <a:chOff x="1839059" y="967769"/>
              <a:chExt cx="7357332" cy="675443"/>
            </a:xfrm>
          </p:grpSpPr>
          <p:sp>
            <p:nvSpPr>
              <p:cNvPr id="31" name="矩形: 圆角 30"/>
              <p:cNvSpPr/>
              <p:nvPr/>
            </p:nvSpPr>
            <p:spPr>
              <a:xfrm>
                <a:off x="1839059" y="967769"/>
                <a:ext cx="72012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518866" y="1027586"/>
                <a:ext cx="66775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关于序列号和</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ACK</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的进一步讨论</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0" name="组合 149"/>
          <p:cNvGrpSpPr/>
          <p:nvPr/>
        </p:nvGrpSpPr>
        <p:grpSpPr>
          <a:xfrm>
            <a:off x="629529" y="2239430"/>
            <a:ext cx="7131795" cy="497205"/>
            <a:chOff x="1403750" y="3593123"/>
            <a:chExt cx="7131795" cy="497205"/>
          </a:xfrm>
        </p:grpSpPr>
        <p:grpSp>
          <p:nvGrpSpPr>
            <p:cNvPr id="151" name="组合 150"/>
            <p:cNvGrpSpPr/>
            <p:nvPr/>
          </p:nvGrpSpPr>
          <p:grpSpPr>
            <a:xfrm>
              <a:off x="1403750" y="3593123"/>
              <a:ext cx="490436" cy="476221"/>
              <a:chOff x="1403750" y="3593123"/>
              <a:chExt cx="808892" cy="785446"/>
            </a:xfrm>
          </p:grpSpPr>
          <p:sp>
            <p:nvSpPr>
              <p:cNvPr id="153"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2" name="Text Box 79"/>
            <p:cNvSpPr txBox="1">
              <a:spLocks noChangeArrowheads="1"/>
            </p:cNvSpPr>
            <p:nvPr/>
          </p:nvSpPr>
          <p:spPr bwMode="auto">
            <a:xfrm>
              <a:off x="1985932" y="3593123"/>
              <a:ext cx="6549613"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在报文段数据中</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第一个</a:t>
              </a:r>
              <a:r>
                <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字节</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在字节流中的编号</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5" name="组合 154"/>
          <p:cNvGrpSpPr/>
          <p:nvPr/>
        </p:nvGrpSpPr>
        <p:grpSpPr>
          <a:xfrm>
            <a:off x="629529" y="3155059"/>
            <a:ext cx="2319124" cy="526532"/>
            <a:chOff x="912321" y="1306613"/>
            <a:chExt cx="2214367" cy="502749"/>
          </a:xfrm>
        </p:grpSpPr>
        <p:grpSp>
          <p:nvGrpSpPr>
            <p:cNvPr id="156" name="组合 155"/>
            <p:cNvGrpSpPr/>
            <p:nvPr/>
          </p:nvGrpSpPr>
          <p:grpSpPr>
            <a:xfrm>
              <a:off x="912321" y="1306613"/>
              <a:ext cx="348216" cy="479081"/>
              <a:chOff x="867074" y="1298178"/>
              <a:chExt cx="289701" cy="285746"/>
            </a:xfrm>
          </p:grpSpPr>
          <p:sp>
            <p:nvSpPr>
              <p:cNvPr id="159" name="平行四边形 158"/>
              <p:cNvSpPr/>
              <p:nvPr/>
            </p:nvSpPr>
            <p:spPr>
              <a:xfrm>
                <a:off x="867074" y="1298178"/>
                <a:ext cx="214720" cy="283827"/>
              </a:xfrm>
              <a:prstGeom prst="parallelogram">
                <a:avLst>
                  <a:gd name="adj" fmla="val 737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0" name="平行四边形 159"/>
              <p:cNvSpPr/>
              <p:nvPr/>
            </p:nvSpPr>
            <p:spPr>
              <a:xfrm>
                <a:off x="939359" y="1300097"/>
                <a:ext cx="217416" cy="283827"/>
              </a:xfrm>
              <a:prstGeom prst="parallelogram">
                <a:avLst>
                  <a:gd name="adj" fmla="val 728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7" name="流程图: 手动输入 6"/>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58" name="Text Box 79"/>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确认</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ack</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61" name="组合 160"/>
          <p:cNvGrpSpPr/>
          <p:nvPr/>
        </p:nvGrpSpPr>
        <p:grpSpPr>
          <a:xfrm>
            <a:off x="629529" y="3800316"/>
            <a:ext cx="4680527" cy="476221"/>
            <a:chOff x="1403750" y="3593123"/>
            <a:chExt cx="4680527" cy="476221"/>
          </a:xfrm>
        </p:grpSpPr>
        <p:grpSp>
          <p:nvGrpSpPr>
            <p:cNvPr id="162" name="组合 161"/>
            <p:cNvGrpSpPr/>
            <p:nvPr/>
          </p:nvGrpSpPr>
          <p:grpSpPr>
            <a:xfrm>
              <a:off x="1403750" y="3593123"/>
              <a:ext cx="490436" cy="476221"/>
              <a:chOff x="1403750" y="3593123"/>
              <a:chExt cx="808892" cy="785446"/>
            </a:xfrm>
          </p:grpSpPr>
          <p:sp>
            <p:nvSpPr>
              <p:cNvPr id="164"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3"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期待得到的下一个字节的</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seq</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6" name="组合 165"/>
          <p:cNvGrpSpPr/>
          <p:nvPr/>
        </p:nvGrpSpPr>
        <p:grpSpPr>
          <a:xfrm>
            <a:off x="629529" y="4469761"/>
            <a:ext cx="4680527" cy="476221"/>
            <a:chOff x="1403750" y="3593123"/>
            <a:chExt cx="4680527" cy="476221"/>
          </a:xfrm>
        </p:grpSpPr>
        <p:grpSp>
          <p:nvGrpSpPr>
            <p:cNvPr id="167" name="组合 166"/>
            <p:cNvGrpSpPr/>
            <p:nvPr/>
          </p:nvGrpSpPr>
          <p:grpSpPr>
            <a:xfrm>
              <a:off x="1403750" y="3593123"/>
              <a:ext cx="490436" cy="476221"/>
              <a:chOff x="1403750" y="3593123"/>
              <a:chExt cx="808892" cy="785446"/>
            </a:xfrm>
          </p:grpSpPr>
          <p:sp>
            <p:nvSpPr>
              <p:cNvPr id="169"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8"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累积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 name="矩形 2"/>
          <p:cNvSpPr/>
          <p:nvPr/>
        </p:nvSpPr>
        <p:spPr>
          <a:xfrm>
            <a:off x="1211711" y="5139206"/>
            <a:ext cx="6096000" cy="799193"/>
          </a:xfrm>
          <a:prstGeom prst="rect">
            <a:avLst/>
          </a:prstGeom>
        </p:spPr>
        <p:txBody>
          <a:bodyPr>
            <a:spAutoFit/>
          </a:bodyPr>
          <a:lstStyle/>
          <a:p>
            <a:pPr indent="-121920">
              <a:lnSpc>
                <a:spcPct val="85000"/>
              </a:lnSpc>
              <a:spcBef>
                <a:spcPts val="600"/>
              </a:spcBef>
              <a:defRPr/>
            </a:pPr>
            <a:r>
              <a:rPr lang="en-US" altLang="en-US" sz="2400" dirty="0">
                <a:solidFill>
                  <a:srgbClr val="CC0000"/>
                </a:solidFill>
                <a:latin typeface="思源黑体 CN Medium" panose="020B0600000000000000" pitchFamily="34" charset="-122"/>
                <a:ea typeface="思源黑体 CN Medium" panose="020B0600000000000000" pitchFamily="34" charset="-122"/>
                <a:cs typeface="Times New Roman" panose="02020603050405020304" pitchFamily="18" charset="0"/>
              </a:rPr>
              <a:t>Q：</a:t>
            </a:r>
            <a:r>
              <a:rPr lang="zh-CN"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接收端</a:t>
            </a:r>
            <a:r>
              <a:rPr lang="en-US" altLang="en-US" sz="2400" dirty="0" err="1">
                <a:latin typeface="思源黑体 CN Medium" panose="020B0600000000000000" pitchFamily="34" charset="-122"/>
                <a:ea typeface="思源黑体 CN Medium" panose="020B0600000000000000" pitchFamily="34" charset="-122"/>
                <a:cs typeface="Times New Roman" panose="02020603050405020304" pitchFamily="18" charset="0"/>
              </a:rPr>
              <a:t>如何处理乱序</a:t>
            </a:r>
            <a:r>
              <a:rPr lang="zh-CN"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报文</a:t>
            </a:r>
            <a:r>
              <a:rPr lang="en-US"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段</a:t>
            </a:r>
            <a:endParaRPr lang="en-US"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a:p>
            <a:pPr indent="-121920">
              <a:lnSpc>
                <a:spcPct val="85000"/>
              </a:lnSpc>
              <a:spcBef>
                <a:spcPts val="600"/>
              </a:spcBef>
              <a:defRPr/>
            </a:pPr>
            <a:r>
              <a:rPr lang="en-US" altLang="en-US" sz="2400" dirty="0" err="1">
                <a:latin typeface="思源黑体 CN Medium" panose="020B0600000000000000" pitchFamily="34" charset="-122"/>
                <a:ea typeface="思源黑体 CN Medium" panose="020B0600000000000000" pitchFamily="34" charset="-122"/>
                <a:cs typeface="Times New Roman" panose="02020603050405020304" pitchFamily="18" charset="0"/>
              </a:rPr>
              <a:t>答：TCP规范没有规定，由实现者实现</a:t>
            </a:r>
            <a:endParaRPr lang="ja-JP"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41" name="组合 40"/>
          <p:cNvGrpSpPr/>
          <p:nvPr/>
        </p:nvGrpSpPr>
        <p:grpSpPr>
          <a:xfrm>
            <a:off x="629529" y="1555709"/>
            <a:ext cx="2319124" cy="526532"/>
            <a:chOff x="912321" y="1306613"/>
            <a:chExt cx="2214367" cy="502749"/>
          </a:xfrm>
        </p:grpSpPr>
        <p:grpSp>
          <p:nvGrpSpPr>
            <p:cNvPr id="42" name="组合 41"/>
            <p:cNvGrpSpPr/>
            <p:nvPr/>
          </p:nvGrpSpPr>
          <p:grpSpPr>
            <a:xfrm>
              <a:off x="912321" y="1306613"/>
              <a:ext cx="348216" cy="479081"/>
              <a:chOff x="867074" y="1298178"/>
              <a:chExt cx="289701" cy="285746"/>
            </a:xfrm>
          </p:grpSpPr>
          <p:sp>
            <p:nvSpPr>
              <p:cNvPr id="45" name="平行四边形 44"/>
              <p:cNvSpPr/>
              <p:nvPr/>
            </p:nvSpPr>
            <p:spPr>
              <a:xfrm>
                <a:off x="867074" y="1298178"/>
                <a:ext cx="214720" cy="283827"/>
              </a:xfrm>
              <a:prstGeom prst="parallelogram">
                <a:avLst>
                  <a:gd name="adj" fmla="val 737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6" name="平行四边形 45"/>
              <p:cNvSpPr/>
              <p:nvPr/>
            </p:nvSpPr>
            <p:spPr>
              <a:xfrm>
                <a:off x="939359" y="1300097"/>
                <a:ext cx="217416" cy="283827"/>
              </a:xfrm>
              <a:prstGeom prst="parallelogram">
                <a:avLst>
                  <a:gd name="adj" fmla="val 728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3" name="流程图: 手动输入 6"/>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44" name="Text Box 79"/>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序列号</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2" name="Group 6"/>
          <p:cNvGrpSpPr/>
          <p:nvPr/>
        </p:nvGrpSpPr>
        <p:grpSpPr bwMode="auto">
          <a:xfrm>
            <a:off x="9205949" y="3868178"/>
            <a:ext cx="2549525" cy="2546350"/>
            <a:chOff x="3634" y="2403"/>
            <a:chExt cx="1606" cy="1604"/>
          </a:xfrm>
        </p:grpSpPr>
        <p:sp>
          <p:nvSpPr>
            <p:cNvPr id="4" name="Rectangle 7"/>
            <p:cNvSpPr>
              <a:spLocks noChangeArrowheads="1"/>
            </p:cNvSpPr>
            <p:nvPr/>
          </p:nvSpPr>
          <p:spPr bwMode="auto">
            <a:xfrm>
              <a:off x="3789" y="3587"/>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 name="Group 8"/>
            <p:cNvGrpSpPr/>
            <p:nvPr/>
          </p:nvGrpSpPr>
          <p:grpSpPr bwMode="auto">
            <a:xfrm>
              <a:off x="3769" y="3291"/>
              <a:ext cx="1258" cy="716"/>
              <a:chOff x="3769" y="3291"/>
              <a:chExt cx="1258" cy="716"/>
            </a:xfrm>
          </p:grpSpPr>
          <p:sp>
            <p:nvSpPr>
              <p:cNvPr id="8" name="Rectangle 9"/>
              <p:cNvSpPr>
                <a:spLocks noChangeArrowheads="1"/>
              </p:cNvSpPr>
              <p:nvPr/>
            </p:nvSpPr>
            <p:spPr bwMode="auto">
              <a:xfrm>
                <a:off x="3787" y="3302"/>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Text Box 10"/>
              <p:cNvSpPr txBox="1">
                <a:spLocks noChangeArrowheads="1"/>
              </p:cNvSpPr>
              <p:nvPr/>
            </p:nvSpPr>
            <p:spPr bwMode="auto">
              <a:xfrm>
                <a:off x="3931" y="3291"/>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源端口＃</a:t>
                </a:r>
                <a:endParaRPr lang="en-US" altLang="en-US" sz="1000">
                  <a:latin typeface="Times New Roman" panose="02020603050405020304" pitchFamily="18" charset="0"/>
                  <a:ea typeface="+mn-ea"/>
                  <a:cs typeface="Times New Roman" panose="02020603050405020304" pitchFamily="18" charset="0"/>
                </a:endParaRPr>
              </a:p>
            </p:txBody>
          </p:sp>
          <p:sp>
            <p:nvSpPr>
              <p:cNvPr id="10" name="Text Box 11"/>
              <p:cNvSpPr txBox="1">
                <a:spLocks noChangeArrowheads="1"/>
              </p:cNvSpPr>
              <p:nvPr/>
            </p:nvSpPr>
            <p:spPr bwMode="auto">
              <a:xfrm>
                <a:off x="4509" y="3294"/>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目的端口＃</a:t>
                </a:r>
                <a:endParaRPr lang="en-US" altLang="en-US" sz="1000">
                  <a:latin typeface="Times New Roman" panose="02020603050405020304" pitchFamily="18" charset="0"/>
                  <a:ea typeface="+mn-ea"/>
                  <a:cs typeface="Times New Roman" panose="02020603050405020304" pitchFamily="18" charset="0"/>
                </a:endParaRPr>
              </a:p>
            </p:txBody>
          </p:sp>
          <p:sp>
            <p:nvSpPr>
              <p:cNvPr id="11" name="Text Box 12"/>
              <p:cNvSpPr txBox="1">
                <a:spLocks noChangeArrowheads="1"/>
              </p:cNvSpPr>
              <p:nvPr/>
            </p:nvSpPr>
            <p:spPr bwMode="auto">
              <a:xfrm>
                <a:off x="3947" y="3424"/>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序列号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12" name="Text Box 13"/>
              <p:cNvSpPr txBox="1">
                <a:spLocks noChangeArrowheads="1"/>
              </p:cNvSpPr>
              <p:nvPr/>
            </p:nvSpPr>
            <p:spPr bwMode="auto">
              <a:xfrm>
                <a:off x="3769" y="3564"/>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确认号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13" name="Text Box 14"/>
              <p:cNvSpPr txBox="1">
                <a:spLocks noChangeArrowheads="1"/>
              </p:cNvSpPr>
              <p:nvPr/>
            </p:nvSpPr>
            <p:spPr bwMode="auto">
              <a:xfrm>
                <a:off x="3978" y="3851"/>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校验</a:t>
                </a:r>
                <a:endParaRPr lang="en-US" altLang="en-US" sz="1000">
                  <a:latin typeface="Times New Roman" panose="02020603050405020304" pitchFamily="18" charset="0"/>
                  <a:ea typeface="+mn-ea"/>
                  <a:cs typeface="Times New Roman" panose="02020603050405020304" pitchFamily="18" charset="0"/>
                </a:endParaRPr>
              </a:p>
            </p:txBody>
          </p:sp>
          <p:sp>
            <p:nvSpPr>
              <p:cNvPr id="14" name="Line 15"/>
              <p:cNvSpPr>
                <a:spLocks noChangeShapeType="1"/>
              </p:cNvSpPr>
              <p:nvPr/>
            </p:nvSpPr>
            <p:spPr bwMode="auto">
              <a:xfrm>
                <a:off x="3787" y="344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5" name="Line 16"/>
              <p:cNvSpPr>
                <a:spLocks noChangeShapeType="1"/>
              </p:cNvSpPr>
              <p:nvPr/>
            </p:nvSpPr>
            <p:spPr bwMode="auto">
              <a:xfrm>
                <a:off x="3787" y="358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6" name="Line 17"/>
              <p:cNvSpPr>
                <a:spLocks noChangeShapeType="1"/>
              </p:cNvSpPr>
              <p:nvPr/>
            </p:nvSpPr>
            <p:spPr bwMode="auto">
              <a:xfrm>
                <a:off x="3785" y="372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7" name="Line 18"/>
              <p:cNvSpPr>
                <a:spLocks noChangeShapeType="1"/>
              </p:cNvSpPr>
              <p:nvPr/>
            </p:nvSpPr>
            <p:spPr bwMode="auto">
              <a:xfrm>
                <a:off x="4381" y="3301"/>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Line 19"/>
              <p:cNvSpPr>
                <a:spLocks noChangeShapeType="1"/>
              </p:cNvSpPr>
              <p:nvPr/>
            </p:nvSpPr>
            <p:spPr bwMode="auto">
              <a:xfrm>
                <a:off x="4381" y="3723"/>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Line 20"/>
              <p:cNvSpPr>
                <a:spLocks noChangeShapeType="1"/>
              </p:cNvSpPr>
              <p:nvPr/>
            </p:nvSpPr>
            <p:spPr bwMode="auto">
              <a:xfrm>
                <a:off x="3787" y="385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Text Box 21"/>
              <p:cNvSpPr txBox="1">
                <a:spLocks noChangeArrowheads="1"/>
              </p:cNvSpPr>
              <p:nvPr/>
            </p:nvSpPr>
            <p:spPr bwMode="auto">
              <a:xfrm>
                <a:off x="4455" y="3697"/>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a:latin typeface="Times New Roman" panose="02020603050405020304" pitchFamily="18" charset="0"/>
                    <a:ea typeface="+mn-ea"/>
                    <a:cs typeface="Times New Roman" panose="02020603050405020304" pitchFamily="18" charset="0"/>
                  </a:rPr>
                  <a:t>RWND</a:t>
                </a:r>
                <a:endParaRPr lang="en-US" altLang="en-US" sz="1200">
                  <a:latin typeface="Times New Roman" panose="02020603050405020304" pitchFamily="18" charset="0"/>
                  <a:ea typeface="+mn-ea"/>
                  <a:cs typeface="Times New Roman" panose="02020603050405020304" pitchFamily="18" charset="0"/>
                </a:endParaRPr>
              </a:p>
            </p:txBody>
          </p:sp>
          <p:sp>
            <p:nvSpPr>
              <p:cNvPr id="21" name="Text Box 22"/>
              <p:cNvSpPr txBox="1">
                <a:spLocks noChangeArrowheads="1"/>
              </p:cNvSpPr>
              <p:nvPr/>
            </p:nvSpPr>
            <p:spPr bwMode="auto">
              <a:xfrm>
                <a:off x="4488" y="3851"/>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22" name="Line 23"/>
              <p:cNvSpPr>
                <a:spLocks noChangeShapeType="1"/>
              </p:cNvSpPr>
              <p:nvPr/>
            </p:nvSpPr>
            <p:spPr bwMode="auto">
              <a:xfrm>
                <a:off x="4191" y="372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Line 24"/>
              <p:cNvSpPr>
                <a:spLocks noChangeShapeType="1"/>
              </p:cNvSpPr>
              <p:nvPr/>
            </p:nvSpPr>
            <p:spPr bwMode="auto">
              <a:xfrm>
                <a:off x="3936" y="3719"/>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6" name="Text Box 25"/>
            <p:cNvSpPr txBox="1">
              <a:spLocks noChangeArrowheads="1"/>
            </p:cNvSpPr>
            <p:nvPr/>
          </p:nvSpPr>
          <p:spPr bwMode="auto">
            <a:xfrm>
              <a:off x="3962" y="3092"/>
              <a:ext cx="1278"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输入报文段</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给</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endParaRPr lang="en-US" altLang="en-US" sz="1600" b="1">
                <a:solidFill>
                  <a:srgbClr val="000000"/>
                </a:solidFill>
                <a:latin typeface="黑体" panose="02010609060101010101" charset="-122"/>
                <a:ea typeface="黑体" panose="02010609060101010101" charset="-122"/>
                <a:cs typeface="Times New Roman" panose="02020603050405020304" pitchFamily="18" charset="0"/>
              </a:endParaRPr>
            </a:p>
          </p:txBody>
        </p:sp>
        <p:sp>
          <p:nvSpPr>
            <p:cNvPr id="7" name="Freeform 26"/>
            <p:cNvSpPr>
              <a:spLocks noChangeArrowheads="1"/>
            </p:cNvSpPr>
            <p:nvPr/>
          </p:nvSpPr>
          <p:spPr bwMode="auto">
            <a:xfrm flipH="1" flipV="1">
              <a:off x="3634" y="2403"/>
              <a:ext cx="106" cy="1193"/>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24" name="Group 27"/>
          <p:cNvGrpSpPr/>
          <p:nvPr/>
        </p:nvGrpSpPr>
        <p:grpSpPr bwMode="auto">
          <a:xfrm>
            <a:off x="9983824" y="5903353"/>
            <a:ext cx="357187" cy="525462"/>
            <a:chOff x="4124" y="3685"/>
            <a:chExt cx="225" cy="331"/>
          </a:xfrm>
        </p:grpSpPr>
        <p:sp>
          <p:nvSpPr>
            <p:cNvPr id="25" name="Rectangle 28"/>
            <p:cNvSpPr>
              <a:spLocks noChangeArrowheads="1"/>
            </p:cNvSpPr>
            <p:nvPr/>
          </p:nvSpPr>
          <p:spPr bwMode="auto">
            <a:xfrm>
              <a:off x="4192" y="3724"/>
              <a:ext cx="87"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6" name="Text Box 29"/>
            <p:cNvSpPr txBox="1">
              <a:spLocks noChangeArrowheads="1"/>
            </p:cNvSpPr>
            <p:nvPr/>
          </p:nvSpPr>
          <p:spPr bwMode="auto">
            <a:xfrm>
              <a:off x="4124" y="3685"/>
              <a:ext cx="22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spcBef>
                  <a:spcPts val="875"/>
                </a:spcBef>
                <a:defRPr/>
              </a:pPr>
              <a:r>
                <a:rPr lang="en-US" altLang="en-US" sz="1400" dirty="0" err="1">
                  <a:solidFill>
                    <a:srgbClr val="FFFFFF"/>
                  </a:solidFill>
                  <a:latin typeface="Times New Roman" panose="02020603050405020304" pitchFamily="18" charset="0"/>
                  <a:ea typeface="+mn-ea"/>
                  <a:cs typeface="Times New Roman" panose="02020603050405020304" pitchFamily="18" charset="0"/>
                </a:rPr>
                <a:t>一个</a:t>
              </a:r>
              <a:endParaRPr lang="en-US" altLang="en-US" sz="1400" dirty="0">
                <a:solidFill>
                  <a:srgbClr val="FFFFFF"/>
                </a:solidFill>
                <a:latin typeface="Times New Roman" panose="02020603050405020304" pitchFamily="18" charset="0"/>
                <a:ea typeface="+mn-ea"/>
                <a:cs typeface="Times New Roman" panose="02020603050405020304" pitchFamily="18" charset="0"/>
              </a:endParaRPr>
            </a:p>
          </p:txBody>
        </p:sp>
      </p:grpSp>
      <p:sp>
        <p:nvSpPr>
          <p:cNvPr id="27" name="Rectangle 30"/>
          <p:cNvSpPr>
            <a:spLocks noChangeArrowheads="1"/>
          </p:cNvSpPr>
          <p:nvPr/>
        </p:nvSpPr>
        <p:spPr bwMode="auto">
          <a:xfrm>
            <a:off x="8134386" y="3091890"/>
            <a:ext cx="65088" cy="622300"/>
          </a:xfrm>
          <a:prstGeom prst="rect">
            <a:avLst/>
          </a:prstGeom>
          <a:gradFill rotWithShape="0">
            <a:gsLst>
              <a:gs pos="0">
                <a:srgbClr val="FFFFFF"/>
              </a:gs>
              <a:gs pos="100000">
                <a:srgbClr val="33CC33"/>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3" name="Rectangle 31"/>
          <p:cNvSpPr>
            <a:spLocks noChangeArrowheads="1"/>
          </p:cNvSpPr>
          <p:nvPr/>
        </p:nvSpPr>
        <p:spPr bwMode="auto">
          <a:xfrm>
            <a:off x="8231224" y="3093478"/>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4" name="Rectangle 32"/>
          <p:cNvSpPr>
            <a:spLocks noChangeArrowheads="1"/>
          </p:cNvSpPr>
          <p:nvPr/>
        </p:nvSpPr>
        <p:spPr bwMode="auto">
          <a:xfrm>
            <a:off x="8329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5" name="Rectangle 33"/>
          <p:cNvSpPr>
            <a:spLocks noChangeArrowheads="1"/>
          </p:cNvSpPr>
          <p:nvPr/>
        </p:nvSpPr>
        <p:spPr bwMode="auto">
          <a:xfrm>
            <a:off x="842648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6" name="Rectangle 34"/>
          <p:cNvSpPr>
            <a:spLocks noChangeArrowheads="1"/>
          </p:cNvSpPr>
          <p:nvPr/>
        </p:nvSpPr>
        <p:spPr bwMode="auto">
          <a:xfrm>
            <a:off x="852173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7" name="Rectangle 35"/>
          <p:cNvSpPr>
            <a:spLocks noChangeArrowheads="1"/>
          </p:cNvSpPr>
          <p:nvPr/>
        </p:nvSpPr>
        <p:spPr bwMode="auto">
          <a:xfrm>
            <a:off x="8618574"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8" name="Rectangle 36"/>
          <p:cNvSpPr>
            <a:spLocks noChangeArrowheads="1"/>
          </p:cNvSpPr>
          <p:nvPr/>
        </p:nvSpPr>
        <p:spPr bwMode="auto">
          <a:xfrm>
            <a:off x="8710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Rectangle 37"/>
          <p:cNvSpPr>
            <a:spLocks noChangeArrowheads="1"/>
          </p:cNvSpPr>
          <p:nvPr/>
        </p:nvSpPr>
        <p:spPr bwMode="auto">
          <a:xfrm>
            <a:off x="880589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Rectangle 38"/>
          <p:cNvSpPr>
            <a:spLocks noChangeArrowheads="1"/>
          </p:cNvSpPr>
          <p:nvPr/>
        </p:nvSpPr>
        <p:spPr bwMode="auto">
          <a:xfrm>
            <a:off x="89011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Rectangle 39"/>
          <p:cNvSpPr>
            <a:spLocks noChangeArrowheads="1"/>
          </p:cNvSpPr>
          <p:nvPr/>
        </p:nvSpPr>
        <p:spPr bwMode="auto">
          <a:xfrm>
            <a:off x="9007511"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8" name="Rectangle 40"/>
          <p:cNvSpPr>
            <a:spLocks noChangeArrowheads="1"/>
          </p:cNvSpPr>
          <p:nvPr/>
        </p:nvSpPr>
        <p:spPr bwMode="auto">
          <a:xfrm>
            <a:off x="9105936" y="3093478"/>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Rectangle 41"/>
          <p:cNvSpPr>
            <a:spLocks noChangeArrowheads="1"/>
          </p:cNvSpPr>
          <p:nvPr/>
        </p:nvSpPr>
        <p:spPr bwMode="auto">
          <a:xfrm>
            <a:off x="9202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0" name="Rectangle 42"/>
          <p:cNvSpPr>
            <a:spLocks noChangeArrowheads="1"/>
          </p:cNvSpPr>
          <p:nvPr/>
        </p:nvSpPr>
        <p:spPr bwMode="auto">
          <a:xfrm>
            <a:off x="92996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1" name="Rectangle 43"/>
          <p:cNvSpPr>
            <a:spLocks noChangeArrowheads="1"/>
          </p:cNvSpPr>
          <p:nvPr/>
        </p:nvSpPr>
        <p:spPr bwMode="auto">
          <a:xfrm>
            <a:off x="939644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Rectangle 44"/>
          <p:cNvSpPr>
            <a:spLocks noChangeArrowheads="1"/>
          </p:cNvSpPr>
          <p:nvPr/>
        </p:nvSpPr>
        <p:spPr bwMode="auto">
          <a:xfrm>
            <a:off x="949169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45"/>
          <p:cNvSpPr>
            <a:spLocks noChangeArrowheads="1"/>
          </p:cNvSpPr>
          <p:nvPr/>
        </p:nvSpPr>
        <p:spPr bwMode="auto">
          <a:xfrm>
            <a:off x="9583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46"/>
          <p:cNvSpPr>
            <a:spLocks noChangeArrowheads="1"/>
          </p:cNvSpPr>
          <p:nvPr/>
        </p:nvSpPr>
        <p:spPr bwMode="auto">
          <a:xfrm>
            <a:off x="967902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5" name="Rectangle 47"/>
          <p:cNvSpPr>
            <a:spLocks noChangeArrowheads="1"/>
          </p:cNvSpPr>
          <p:nvPr/>
        </p:nvSpPr>
        <p:spPr bwMode="auto">
          <a:xfrm>
            <a:off x="97758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6" name="Rectangle 48"/>
          <p:cNvSpPr>
            <a:spLocks noChangeArrowheads="1"/>
          </p:cNvSpPr>
          <p:nvPr/>
        </p:nvSpPr>
        <p:spPr bwMode="auto">
          <a:xfrm>
            <a:off x="98647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Rectangle 49"/>
          <p:cNvSpPr>
            <a:spLocks noChangeArrowheads="1"/>
          </p:cNvSpPr>
          <p:nvPr/>
        </p:nvSpPr>
        <p:spPr bwMode="auto">
          <a:xfrm>
            <a:off x="99600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8" name="Rectangle 50"/>
          <p:cNvSpPr>
            <a:spLocks noChangeArrowheads="1"/>
          </p:cNvSpPr>
          <p:nvPr/>
        </p:nvSpPr>
        <p:spPr bwMode="auto">
          <a:xfrm>
            <a:off x="10053674"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Rectangle 51"/>
          <p:cNvSpPr>
            <a:spLocks noChangeArrowheads="1"/>
          </p:cNvSpPr>
          <p:nvPr/>
        </p:nvSpPr>
        <p:spPr bwMode="auto">
          <a:xfrm>
            <a:off x="10145749"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Rectangle 52"/>
          <p:cNvSpPr>
            <a:spLocks noChangeArrowheads="1"/>
          </p:cNvSpPr>
          <p:nvPr/>
        </p:nvSpPr>
        <p:spPr bwMode="auto">
          <a:xfrm>
            <a:off x="102425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Rectangle 53"/>
          <p:cNvSpPr>
            <a:spLocks noChangeArrowheads="1"/>
          </p:cNvSpPr>
          <p:nvPr/>
        </p:nvSpPr>
        <p:spPr bwMode="auto">
          <a:xfrm>
            <a:off x="103378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Rectangle 54"/>
          <p:cNvSpPr>
            <a:spLocks noChangeArrowheads="1"/>
          </p:cNvSpPr>
          <p:nvPr/>
        </p:nvSpPr>
        <p:spPr bwMode="auto">
          <a:xfrm>
            <a:off x="104267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Rectangle 55"/>
          <p:cNvSpPr>
            <a:spLocks noChangeArrowheads="1"/>
          </p:cNvSpPr>
          <p:nvPr/>
        </p:nvSpPr>
        <p:spPr bwMode="auto">
          <a:xfrm>
            <a:off x="105219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56"/>
          <p:cNvSpPr>
            <a:spLocks noChangeArrowheads="1"/>
          </p:cNvSpPr>
          <p:nvPr/>
        </p:nvSpPr>
        <p:spPr bwMode="auto">
          <a:xfrm>
            <a:off x="106188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57"/>
          <p:cNvSpPr>
            <a:spLocks noChangeArrowheads="1"/>
          </p:cNvSpPr>
          <p:nvPr/>
        </p:nvSpPr>
        <p:spPr bwMode="auto">
          <a:xfrm>
            <a:off x="10715661" y="3093478"/>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58"/>
          <p:cNvSpPr>
            <a:spLocks noChangeArrowheads="1"/>
          </p:cNvSpPr>
          <p:nvPr/>
        </p:nvSpPr>
        <p:spPr bwMode="auto">
          <a:xfrm>
            <a:off x="10812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Rectangle 59"/>
          <p:cNvSpPr>
            <a:spLocks noChangeArrowheads="1"/>
          </p:cNvSpPr>
          <p:nvPr/>
        </p:nvSpPr>
        <p:spPr bwMode="auto">
          <a:xfrm>
            <a:off x="109109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Rectangle 60"/>
          <p:cNvSpPr>
            <a:spLocks noChangeArrowheads="1"/>
          </p:cNvSpPr>
          <p:nvPr/>
        </p:nvSpPr>
        <p:spPr bwMode="auto">
          <a:xfrm>
            <a:off x="1100617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Rectangle 61"/>
          <p:cNvSpPr>
            <a:spLocks noChangeArrowheads="1"/>
          </p:cNvSpPr>
          <p:nvPr/>
        </p:nvSpPr>
        <p:spPr bwMode="auto">
          <a:xfrm>
            <a:off x="111014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Rectangle 62"/>
          <p:cNvSpPr>
            <a:spLocks noChangeArrowheads="1"/>
          </p:cNvSpPr>
          <p:nvPr/>
        </p:nvSpPr>
        <p:spPr bwMode="auto">
          <a:xfrm>
            <a:off x="11193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1" name="Rectangle 63"/>
          <p:cNvSpPr>
            <a:spLocks noChangeArrowheads="1"/>
          </p:cNvSpPr>
          <p:nvPr/>
        </p:nvSpPr>
        <p:spPr bwMode="auto">
          <a:xfrm>
            <a:off x="11290336" y="3091890"/>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2" name="Rectangle 64"/>
          <p:cNvSpPr>
            <a:spLocks noChangeArrowheads="1"/>
          </p:cNvSpPr>
          <p:nvPr/>
        </p:nvSpPr>
        <p:spPr bwMode="auto">
          <a:xfrm>
            <a:off x="11385586" y="3091890"/>
            <a:ext cx="65088" cy="622300"/>
          </a:xfrm>
          <a:prstGeom prst="rect">
            <a:avLst/>
          </a:prstGeom>
          <a:gradFill rotWithShape="0">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65"/>
          <p:cNvSpPr>
            <a:spLocks noChangeArrowheads="1"/>
          </p:cNvSpPr>
          <p:nvPr/>
        </p:nvSpPr>
        <p:spPr bwMode="auto">
          <a:xfrm>
            <a:off x="8091524" y="3830078"/>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66"/>
          <p:cNvSpPr>
            <a:spLocks noChangeArrowheads="1"/>
          </p:cNvSpPr>
          <p:nvPr/>
        </p:nvSpPr>
        <p:spPr bwMode="auto">
          <a:xfrm>
            <a:off x="8177249" y="2982353"/>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Line 67"/>
          <p:cNvSpPr>
            <a:spLocks noChangeShapeType="1"/>
          </p:cNvSpPr>
          <p:nvPr/>
        </p:nvSpPr>
        <p:spPr bwMode="auto">
          <a:xfrm>
            <a:off x="8199474" y="3944378"/>
            <a:ext cx="868362"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6" name="Line 68"/>
          <p:cNvSpPr>
            <a:spLocks noChangeShapeType="1"/>
          </p:cNvSpPr>
          <p:nvPr/>
        </p:nvSpPr>
        <p:spPr bwMode="auto">
          <a:xfrm>
            <a:off x="9134511" y="3945965"/>
            <a:ext cx="868363"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7" name="Line 69"/>
          <p:cNvSpPr>
            <a:spLocks noChangeShapeType="1"/>
          </p:cNvSpPr>
          <p:nvPr/>
        </p:nvSpPr>
        <p:spPr bwMode="auto">
          <a:xfrm>
            <a:off x="10628349" y="3944378"/>
            <a:ext cx="801687"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Line 70"/>
          <p:cNvSpPr>
            <a:spLocks noChangeShapeType="1"/>
          </p:cNvSpPr>
          <p:nvPr/>
        </p:nvSpPr>
        <p:spPr bwMode="auto">
          <a:xfrm>
            <a:off x="10058436" y="3945965"/>
            <a:ext cx="528638"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Line 71"/>
          <p:cNvSpPr>
            <a:spLocks noChangeShapeType="1"/>
          </p:cNvSpPr>
          <p:nvPr/>
        </p:nvSpPr>
        <p:spPr bwMode="auto">
          <a:xfrm>
            <a:off x="8291549" y="3968190"/>
            <a:ext cx="1587" cy="233363"/>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Line 72"/>
          <p:cNvSpPr>
            <a:spLocks noChangeShapeType="1"/>
          </p:cNvSpPr>
          <p:nvPr/>
        </p:nvSpPr>
        <p:spPr bwMode="auto">
          <a:xfrm>
            <a:off x="952027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1" name="Line 73"/>
          <p:cNvSpPr>
            <a:spLocks noChangeShapeType="1"/>
          </p:cNvSpPr>
          <p:nvPr/>
        </p:nvSpPr>
        <p:spPr bwMode="auto">
          <a:xfrm>
            <a:off x="1033942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2" name="Line 74"/>
          <p:cNvSpPr>
            <a:spLocks noChangeShapeType="1"/>
          </p:cNvSpPr>
          <p:nvPr/>
        </p:nvSpPr>
        <p:spPr bwMode="auto">
          <a:xfrm>
            <a:off x="10996649"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Text Box 75"/>
          <p:cNvSpPr txBox="1">
            <a:spLocks noChangeArrowheads="1"/>
          </p:cNvSpPr>
          <p:nvPr/>
        </p:nvSpPr>
        <p:spPr bwMode="auto">
          <a:xfrm>
            <a:off x="8167724" y="4192028"/>
            <a:ext cx="73183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err="1">
                <a:latin typeface="Times New Roman" panose="02020603050405020304" pitchFamily="18" charset="0"/>
                <a:ea typeface="+mn-ea"/>
                <a:cs typeface="Times New Roman" panose="02020603050405020304" pitchFamily="18" charset="0"/>
              </a:rPr>
              <a:t>ACKed</a:t>
            </a:r>
            <a:endParaRPr lang="en-US" altLang="en-US" sz="1400" err="1">
              <a:latin typeface="Times New Roman" panose="02020603050405020304" pitchFamily="18" charset="0"/>
              <a:ea typeface="+mn-ea"/>
              <a:cs typeface="Times New Roman" panose="02020603050405020304" pitchFamily="18" charset="0"/>
            </a:endParaRPr>
          </a:p>
        </p:txBody>
      </p:sp>
      <p:sp>
        <p:nvSpPr>
          <p:cNvPr id="84" name="Text Box 76"/>
          <p:cNvSpPr txBox="1">
            <a:spLocks noChangeArrowheads="1"/>
          </p:cNvSpPr>
          <p:nvPr/>
        </p:nvSpPr>
        <p:spPr bwMode="auto">
          <a:xfrm>
            <a:off x="9148799" y="4198378"/>
            <a:ext cx="108108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a:latin typeface="Times New Roman" panose="02020603050405020304" pitchFamily="18" charset="0"/>
                <a:ea typeface="+mn-ea"/>
                <a:cs typeface="Times New Roman" panose="02020603050405020304" pitchFamily="18" charset="0"/>
              </a:rPr>
              <a:t>sent, not-yet </a:t>
            </a:r>
            <a:r>
              <a:rPr lang="en-US" altLang="en-US" sz="1400" dirty="0" err="1">
                <a:latin typeface="Times New Roman" panose="02020603050405020304" pitchFamily="18" charset="0"/>
                <a:ea typeface="+mn-ea"/>
                <a:cs typeface="Times New Roman" panose="02020603050405020304" pitchFamily="18" charset="0"/>
              </a:rPr>
              <a:t>ACKed</a:t>
            </a:r>
            <a:r>
              <a:rPr lang="en-US" altLang="en-US" sz="1400" dirty="0">
                <a:latin typeface="Times New Roman" panose="02020603050405020304" pitchFamily="18" charset="0"/>
                <a:ea typeface="+mn-ea"/>
                <a:cs typeface="Times New Roman" panose="02020603050405020304" pitchFamily="18" charset="0"/>
              </a:rPr>
              <a:t>()</a:t>
            </a:r>
            <a:endParaRPr lang="en-US" altLang="en-US" sz="1400" dirty="0">
              <a:latin typeface="Times New Roman" panose="02020603050405020304" pitchFamily="18" charset="0"/>
              <a:ea typeface="+mn-ea"/>
              <a:cs typeface="Times New Roman" panose="02020603050405020304" pitchFamily="18" charset="0"/>
            </a:endParaRPr>
          </a:p>
        </p:txBody>
      </p:sp>
      <p:sp>
        <p:nvSpPr>
          <p:cNvPr id="85" name="Text Box 77"/>
          <p:cNvSpPr txBox="1">
            <a:spLocks noChangeArrowheads="1"/>
          </p:cNvSpPr>
          <p:nvPr/>
        </p:nvSpPr>
        <p:spPr bwMode="auto">
          <a:xfrm>
            <a:off x="10128286" y="4193615"/>
            <a:ext cx="782638"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可用</a:t>
            </a:r>
            <a:endParaRPr lang="en-US" altLang="en-US" sz="1400" dirty="0">
              <a:latin typeface="Times New Roman" panose="02020603050405020304" pitchFamily="18" charset="0"/>
              <a:ea typeface="+mn-ea"/>
              <a:cs typeface="Times New Roman" panose="02020603050405020304" pitchFamily="18" charset="0"/>
            </a:endParaRPr>
          </a:p>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但尚未发送</a:t>
            </a:r>
            <a:endParaRPr lang="en-US" altLang="en-US" sz="1400" dirty="0">
              <a:latin typeface="Times New Roman" panose="02020603050405020304" pitchFamily="18" charset="0"/>
              <a:ea typeface="+mn-ea"/>
              <a:cs typeface="Times New Roman" panose="02020603050405020304" pitchFamily="18" charset="0"/>
            </a:endParaRPr>
          </a:p>
        </p:txBody>
      </p:sp>
      <p:sp>
        <p:nvSpPr>
          <p:cNvPr id="86" name="Text Box 78"/>
          <p:cNvSpPr txBox="1">
            <a:spLocks noChangeArrowheads="1"/>
          </p:cNvSpPr>
          <p:nvPr/>
        </p:nvSpPr>
        <p:spPr bwMode="auto">
          <a:xfrm>
            <a:off x="10885524" y="4198378"/>
            <a:ext cx="779462"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不可用</a:t>
            </a:r>
            <a:endParaRPr lang="en-US" altLang="en-US" sz="1400" dirty="0">
              <a:latin typeface="Times New Roman" panose="02020603050405020304" pitchFamily="18" charset="0"/>
              <a:ea typeface="+mn-ea"/>
              <a:cs typeface="Times New Roman" panose="02020603050405020304" pitchFamily="18" charset="0"/>
            </a:endParaRPr>
          </a:p>
        </p:txBody>
      </p:sp>
      <p:sp>
        <p:nvSpPr>
          <p:cNvPr id="87" name="Text Box 79"/>
          <p:cNvSpPr txBox="1">
            <a:spLocks noChangeArrowheads="1"/>
          </p:cNvSpPr>
          <p:nvPr/>
        </p:nvSpPr>
        <p:spPr bwMode="auto">
          <a:xfrm>
            <a:off x="9344061" y="2626753"/>
            <a:ext cx="9001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90000"/>
              </a:lnSpc>
              <a:defRPr/>
            </a:pPr>
            <a:r>
              <a:rPr lang="en-US" altLang="en-US" sz="1400" dirty="0" err="1">
                <a:latin typeface="Times New Roman" panose="02020603050405020304" pitchFamily="18" charset="0"/>
                <a:ea typeface="+mn-ea"/>
                <a:cs typeface="Times New Roman" panose="02020603050405020304" pitchFamily="18" charset="0"/>
              </a:rPr>
              <a:t>窗口大小</a:t>
            </a:r>
            <a:endParaRPr lang="en-US" altLang="en-US" sz="1400" dirty="0">
              <a:latin typeface="Times New Roman" panose="02020603050405020304" pitchFamily="18" charset="0"/>
              <a:ea typeface="+mn-ea"/>
              <a:cs typeface="Times New Roman" panose="02020603050405020304" pitchFamily="18" charset="0"/>
            </a:endParaRPr>
          </a:p>
          <a:p>
            <a:pPr algn="ctr">
              <a:lnSpc>
                <a:spcPct val="90000"/>
              </a:lnSpc>
              <a:defRPr/>
            </a:pPr>
            <a:r>
              <a:rPr lang="en-US" altLang="en-US" sz="1400" i="1" dirty="0">
                <a:latin typeface="Times New Roman" panose="02020603050405020304" pitchFamily="18" charset="0"/>
                <a:ea typeface="+mn-ea"/>
                <a:cs typeface="Times New Roman" panose="02020603050405020304" pitchFamily="18" charset="0"/>
              </a:rPr>
              <a:t> </a:t>
            </a:r>
            <a:r>
              <a:rPr lang="en-US" altLang="zh-CN" sz="1400" i="1" dirty="0">
                <a:latin typeface="Times New Roman" panose="02020603050405020304" pitchFamily="18" charset="0"/>
                <a:ea typeface="+mn-ea"/>
                <a:cs typeface="Times New Roman" panose="02020603050405020304" pitchFamily="18" charset="0"/>
              </a:rPr>
              <a:t>n</a:t>
            </a:r>
            <a:endParaRPr lang="en-US" altLang="en-US" sz="1400" i="1" dirty="0">
              <a:latin typeface="Times New Roman" panose="02020603050405020304" pitchFamily="18" charset="0"/>
              <a:ea typeface="+mn-ea"/>
              <a:cs typeface="Times New Roman" panose="02020603050405020304" pitchFamily="18" charset="0"/>
            </a:endParaRPr>
          </a:p>
        </p:txBody>
      </p:sp>
      <p:grpSp>
        <p:nvGrpSpPr>
          <p:cNvPr id="88" name="Group 80"/>
          <p:cNvGrpSpPr/>
          <p:nvPr/>
        </p:nvGrpSpPr>
        <p:grpSpPr bwMode="auto">
          <a:xfrm>
            <a:off x="9994936" y="2850590"/>
            <a:ext cx="592138" cy="134938"/>
            <a:chOff x="4131" y="1762"/>
            <a:chExt cx="373" cy="85"/>
          </a:xfrm>
        </p:grpSpPr>
        <p:sp>
          <p:nvSpPr>
            <p:cNvPr id="89" name="Line 81"/>
            <p:cNvSpPr>
              <a:spLocks noChangeShapeType="1"/>
            </p:cNvSpPr>
            <p:nvPr/>
          </p:nvSpPr>
          <p:spPr bwMode="auto">
            <a:xfrm>
              <a:off x="4131" y="1808"/>
              <a:ext cx="373"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0" name="Line 82"/>
            <p:cNvSpPr>
              <a:spLocks noChangeShapeType="1"/>
            </p:cNvSpPr>
            <p:nvPr/>
          </p:nvSpPr>
          <p:spPr bwMode="auto">
            <a:xfrm>
              <a:off x="4503" y="1762"/>
              <a:ext cx="0" cy="85"/>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91" name="Group 83"/>
          <p:cNvGrpSpPr/>
          <p:nvPr/>
        </p:nvGrpSpPr>
        <p:grpSpPr bwMode="auto">
          <a:xfrm>
            <a:off x="9088474" y="2868053"/>
            <a:ext cx="592137" cy="134937"/>
            <a:chOff x="3569" y="1778"/>
            <a:chExt cx="373" cy="85"/>
          </a:xfrm>
        </p:grpSpPr>
        <p:sp>
          <p:nvSpPr>
            <p:cNvPr id="92" name="Line 84"/>
            <p:cNvSpPr>
              <a:spLocks noChangeShapeType="1"/>
            </p:cNvSpPr>
            <p:nvPr/>
          </p:nvSpPr>
          <p:spPr bwMode="auto">
            <a:xfrm flipH="1">
              <a:off x="3568" y="1818"/>
              <a:ext cx="375"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3" name="Line 85"/>
            <p:cNvSpPr>
              <a:spLocks noChangeShapeType="1"/>
            </p:cNvSpPr>
            <p:nvPr/>
          </p:nvSpPr>
          <p:spPr bwMode="auto">
            <a:xfrm flipV="1">
              <a:off x="3571" y="1777"/>
              <a:ext cx="0" cy="87"/>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4" name="Text Box 86"/>
          <p:cNvSpPr txBox="1">
            <a:spLocks noChangeArrowheads="1"/>
          </p:cNvSpPr>
          <p:nvPr/>
        </p:nvSpPr>
        <p:spPr bwMode="auto">
          <a:xfrm>
            <a:off x="8904324" y="3645928"/>
            <a:ext cx="2168525"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29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2pPr>
            <a:lvl3pPr marL="11430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3pPr>
            <a:lvl4pPr marL="16002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4pPr>
            <a:lvl5pPr marL="20574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9pPr>
          </a:lstStyle>
          <a:p>
            <a:pPr lvl="1"/>
            <a:r>
              <a:rPr lang="zh-CN" altLang="en-US" sz="1400" b="1" i="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400" b="1" i="1">
                <a:solidFill>
                  <a:srgbClr val="000000"/>
                </a:solidFill>
                <a:latin typeface="黑体" panose="02010609060101010101" charset="-122"/>
                <a:ea typeface="黑体" panose="02010609060101010101" charset="-122"/>
                <a:cs typeface="Times New Roman" panose="02020603050405020304" pitchFamily="18" charset="0"/>
              </a:rPr>
              <a:t>序列号空间 </a:t>
            </a:r>
            <a:endParaRPr lang="en-US" altLang="en-US" sz="1400" b="1" i="1">
              <a:solidFill>
                <a:srgbClr val="000000"/>
              </a:solidFill>
              <a:latin typeface="黑体" panose="02010609060101010101" charset="-122"/>
              <a:ea typeface="黑体" panose="02010609060101010101" charset="-122"/>
              <a:cs typeface="Times New Roman" panose="02020603050405020304" pitchFamily="18" charset="0"/>
            </a:endParaRPr>
          </a:p>
        </p:txBody>
      </p:sp>
      <p:grpSp>
        <p:nvGrpSpPr>
          <p:cNvPr id="95" name="Group 87"/>
          <p:cNvGrpSpPr/>
          <p:nvPr/>
        </p:nvGrpSpPr>
        <p:grpSpPr bwMode="auto">
          <a:xfrm>
            <a:off x="7969286" y="1121803"/>
            <a:ext cx="2201863" cy="1952625"/>
            <a:chOff x="2855" y="673"/>
            <a:chExt cx="1387" cy="1230"/>
          </a:xfrm>
        </p:grpSpPr>
        <p:sp>
          <p:nvSpPr>
            <p:cNvPr id="96" name="Rectangle 88"/>
            <p:cNvSpPr>
              <a:spLocks noChangeArrowheads="1"/>
            </p:cNvSpPr>
            <p:nvPr/>
          </p:nvSpPr>
          <p:spPr bwMode="auto">
            <a:xfrm>
              <a:off x="2875" y="1028"/>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7" name="Group 89"/>
            <p:cNvGrpSpPr/>
            <p:nvPr/>
          </p:nvGrpSpPr>
          <p:grpSpPr bwMode="auto">
            <a:xfrm>
              <a:off x="2855" y="872"/>
              <a:ext cx="1258" cy="716"/>
              <a:chOff x="2855" y="872"/>
              <a:chExt cx="1258" cy="716"/>
            </a:xfrm>
          </p:grpSpPr>
          <p:sp>
            <p:nvSpPr>
              <p:cNvPr id="98" name="Rectangle 90"/>
              <p:cNvSpPr>
                <a:spLocks noChangeArrowheads="1"/>
              </p:cNvSpPr>
              <p:nvPr/>
            </p:nvSpPr>
            <p:spPr bwMode="auto">
              <a:xfrm>
                <a:off x="2873" y="883"/>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Text Box 91"/>
              <p:cNvSpPr txBox="1">
                <a:spLocks noChangeArrowheads="1"/>
              </p:cNvSpPr>
              <p:nvPr/>
            </p:nvSpPr>
            <p:spPr bwMode="auto">
              <a:xfrm>
                <a:off x="3017" y="872"/>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源端口</a:t>
                </a:r>
                <a:r>
                  <a:rPr lang="en-US" altLang="en-US" sz="1000" dirty="0">
                    <a:latin typeface="Times New Roman" panose="02020603050405020304" pitchFamily="18" charset="0"/>
                    <a:ea typeface="+mn-ea"/>
                    <a:cs typeface="Times New Roman" panose="02020603050405020304" pitchFamily="18" charset="0"/>
                  </a:rPr>
                  <a:t>＃</a:t>
                </a:r>
                <a:endParaRPr lang="en-US" altLang="en-US" sz="1000" dirty="0">
                  <a:latin typeface="Times New Roman" panose="02020603050405020304" pitchFamily="18" charset="0"/>
                  <a:ea typeface="+mn-ea"/>
                  <a:cs typeface="Times New Roman" panose="02020603050405020304" pitchFamily="18" charset="0"/>
                </a:endParaRPr>
              </a:p>
            </p:txBody>
          </p:sp>
          <p:sp>
            <p:nvSpPr>
              <p:cNvPr id="100" name="Text Box 92"/>
              <p:cNvSpPr txBox="1">
                <a:spLocks noChangeArrowheads="1"/>
              </p:cNvSpPr>
              <p:nvPr/>
            </p:nvSpPr>
            <p:spPr bwMode="auto">
              <a:xfrm>
                <a:off x="3595" y="875"/>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目的端口</a:t>
                </a:r>
                <a:r>
                  <a:rPr lang="en-US" altLang="en-US" sz="1000" dirty="0">
                    <a:latin typeface="Times New Roman" panose="02020603050405020304" pitchFamily="18" charset="0"/>
                    <a:ea typeface="+mn-ea"/>
                    <a:cs typeface="Times New Roman" panose="02020603050405020304" pitchFamily="18" charset="0"/>
                  </a:rPr>
                  <a:t>＃</a:t>
                </a:r>
                <a:endParaRPr lang="en-US" altLang="en-US" sz="1000" dirty="0">
                  <a:latin typeface="Times New Roman" panose="02020603050405020304" pitchFamily="18" charset="0"/>
                  <a:ea typeface="+mn-ea"/>
                  <a:cs typeface="Times New Roman" panose="02020603050405020304" pitchFamily="18" charset="0"/>
                </a:endParaRPr>
              </a:p>
            </p:txBody>
          </p:sp>
          <p:sp>
            <p:nvSpPr>
              <p:cNvPr id="101" name="Text Box 93"/>
              <p:cNvSpPr txBox="1">
                <a:spLocks noChangeArrowheads="1"/>
              </p:cNvSpPr>
              <p:nvPr/>
            </p:nvSpPr>
            <p:spPr bwMode="auto">
              <a:xfrm>
                <a:off x="3033" y="1005"/>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序列号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102" name="Text Box 94"/>
              <p:cNvSpPr txBox="1">
                <a:spLocks noChangeArrowheads="1"/>
              </p:cNvSpPr>
              <p:nvPr/>
            </p:nvSpPr>
            <p:spPr bwMode="auto">
              <a:xfrm>
                <a:off x="2855" y="1145"/>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确认号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103" name="Text Box 95"/>
              <p:cNvSpPr txBox="1">
                <a:spLocks noChangeArrowheads="1"/>
              </p:cNvSpPr>
              <p:nvPr/>
            </p:nvSpPr>
            <p:spPr bwMode="auto">
              <a:xfrm>
                <a:off x="3064" y="1432"/>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校验</a:t>
                </a:r>
                <a:endParaRPr lang="en-US" altLang="en-US" sz="1000" dirty="0">
                  <a:latin typeface="Times New Roman" panose="02020603050405020304" pitchFamily="18" charset="0"/>
                  <a:ea typeface="+mn-ea"/>
                  <a:cs typeface="Times New Roman" panose="02020603050405020304" pitchFamily="18" charset="0"/>
                </a:endParaRPr>
              </a:p>
            </p:txBody>
          </p:sp>
          <p:sp>
            <p:nvSpPr>
              <p:cNvPr id="104" name="Line 96"/>
              <p:cNvSpPr>
                <a:spLocks noChangeShapeType="1"/>
              </p:cNvSpPr>
              <p:nvPr/>
            </p:nvSpPr>
            <p:spPr bwMode="auto">
              <a:xfrm>
                <a:off x="2873" y="102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Line 97"/>
              <p:cNvSpPr>
                <a:spLocks noChangeShapeType="1"/>
              </p:cNvSpPr>
              <p:nvPr/>
            </p:nvSpPr>
            <p:spPr bwMode="auto">
              <a:xfrm>
                <a:off x="2873" y="116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6" name="Line 98"/>
              <p:cNvSpPr>
                <a:spLocks noChangeShapeType="1"/>
              </p:cNvSpPr>
              <p:nvPr/>
            </p:nvSpPr>
            <p:spPr bwMode="auto">
              <a:xfrm>
                <a:off x="2871" y="130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Line 99"/>
              <p:cNvSpPr>
                <a:spLocks noChangeShapeType="1"/>
              </p:cNvSpPr>
              <p:nvPr/>
            </p:nvSpPr>
            <p:spPr bwMode="auto">
              <a:xfrm>
                <a:off x="3467" y="882"/>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8" name="Line 100"/>
              <p:cNvSpPr>
                <a:spLocks noChangeShapeType="1"/>
              </p:cNvSpPr>
              <p:nvPr/>
            </p:nvSpPr>
            <p:spPr bwMode="auto">
              <a:xfrm>
                <a:off x="3467" y="1304"/>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9" name="Line 101"/>
              <p:cNvSpPr>
                <a:spLocks noChangeShapeType="1"/>
              </p:cNvSpPr>
              <p:nvPr/>
            </p:nvSpPr>
            <p:spPr bwMode="auto">
              <a:xfrm>
                <a:off x="2873" y="143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dirty="0">
                  <a:latin typeface="Times New Roman" panose="02020603050405020304" pitchFamily="18" charset="0"/>
                  <a:ea typeface="+mn-ea"/>
                  <a:cs typeface="Times New Roman" panose="02020603050405020304" pitchFamily="18" charset="0"/>
                </a:endParaRPr>
              </a:p>
            </p:txBody>
          </p:sp>
          <p:sp>
            <p:nvSpPr>
              <p:cNvPr id="110" name="Text Box 102"/>
              <p:cNvSpPr txBox="1">
                <a:spLocks noChangeArrowheads="1"/>
              </p:cNvSpPr>
              <p:nvPr/>
            </p:nvSpPr>
            <p:spPr bwMode="auto">
              <a:xfrm>
                <a:off x="3541" y="1278"/>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dirty="0">
                    <a:latin typeface="Times New Roman" panose="02020603050405020304" pitchFamily="18" charset="0"/>
                    <a:ea typeface="+mn-ea"/>
                    <a:cs typeface="Times New Roman" panose="02020603050405020304" pitchFamily="18" charset="0"/>
                  </a:rPr>
                  <a:t>RWND</a:t>
                </a:r>
                <a:endParaRPr lang="en-US" altLang="en-US" sz="1200" dirty="0">
                  <a:latin typeface="Times New Roman" panose="02020603050405020304" pitchFamily="18" charset="0"/>
                  <a:ea typeface="+mn-ea"/>
                  <a:cs typeface="Times New Roman" panose="02020603050405020304" pitchFamily="18" charset="0"/>
                </a:endParaRPr>
              </a:p>
            </p:txBody>
          </p:sp>
          <p:sp>
            <p:nvSpPr>
              <p:cNvPr id="111" name="Text Box 103"/>
              <p:cNvSpPr txBox="1">
                <a:spLocks noChangeArrowheads="1"/>
              </p:cNvSpPr>
              <p:nvPr/>
            </p:nvSpPr>
            <p:spPr bwMode="auto">
              <a:xfrm>
                <a:off x="3574" y="1432"/>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112" name="Line 104"/>
              <p:cNvSpPr>
                <a:spLocks noChangeShapeType="1"/>
              </p:cNvSpPr>
              <p:nvPr/>
            </p:nvSpPr>
            <p:spPr bwMode="auto">
              <a:xfrm>
                <a:off x="3277" y="1301"/>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Line 105"/>
              <p:cNvSpPr>
                <a:spLocks noChangeShapeType="1"/>
              </p:cNvSpPr>
              <p:nvPr/>
            </p:nvSpPr>
            <p:spPr bwMode="auto">
              <a:xfrm>
                <a:off x="3022" y="130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4" name="Text Box 106"/>
            <p:cNvSpPr txBox="1">
              <a:spLocks noChangeArrowheads="1"/>
            </p:cNvSpPr>
            <p:nvPr/>
          </p:nvSpPr>
          <p:spPr bwMode="auto">
            <a:xfrm>
              <a:off x="3223" y="673"/>
              <a:ext cx="1019"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从</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传出段</a:t>
              </a:r>
              <a:endParaRPr lang="en-US" altLang="en-US" sz="1600" b="1">
                <a:solidFill>
                  <a:srgbClr val="000000"/>
                </a:solidFill>
                <a:latin typeface="黑体" panose="02010609060101010101" charset="-122"/>
                <a:ea typeface="黑体" panose="02010609060101010101" charset="-122"/>
                <a:cs typeface="Times New Roman" panose="02020603050405020304" pitchFamily="18" charset="0"/>
              </a:endParaRPr>
            </a:p>
          </p:txBody>
        </p:sp>
        <p:sp>
          <p:nvSpPr>
            <p:cNvPr id="115" name="Freeform 107"/>
            <p:cNvSpPr>
              <a:spLocks noChangeArrowheads="1"/>
            </p:cNvSpPr>
            <p:nvPr/>
          </p:nvSpPr>
          <p:spPr bwMode="auto">
            <a:xfrm>
              <a:off x="4085" y="1080"/>
              <a:ext cx="106" cy="823"/>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wipe(left)">
                                      <p:cBhvr>
                                        <p:cTn id="15" dur="500"/>
                                        <p:tgtEl>
                                          <p:spTgt spid="1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5"/>
                                        </p:tgtEl>
                                        <p:attrNameLst>
                                          <p:attrName>style.visibility</p:attrName>
                                        </p:attrNameLst>
                                      </p:cBhvr>
                                      <p:to>
                                        <p:strVal val="visible"/>
                                      </p:to>
                                    </p:set>
                                    <p:animEffect transition="in" filter="wipe(left)">
                                      <p:cBhvr>
                                        <p:cTn id="20" dur="500"/>
                                        <p:tgtEl>
                                          <p:spTgt spid="155"/>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wipe(left)">
                                      <p:cBhvr>
                                        <p:cTn id="24" dur="500"/>
                                        <p:tgtEl>
                                          <p:spTgt spid="161"/>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wipe(left)">
                                      <p:cBhvr>
                                        <p:cTn id="28" dur="500"/>
                                        <p:tgtEl>
                                          <p:spTgt spid="166"/>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additive="repl">
                                        <p:cTn id="35" dur="1" fill="hold">
                                          <p:stCondLst>
                                            <p:cond delay="0"/>
                                          </p:stCondLst>
                                        </p:cTn>
                                        <p:tgtEl>
                                          <p:spTgt spid="95"/>
                                        </p:tgtEl>
                                        <p:attrNameLst>
                                          <p:attrName>style.visibility</p:attrName>
                                        </p:attrNameLst>
                                      </p:cBhvr>
                                      <p:to>
                                        <p:strVal val="visible"/>
                                      </p:to>
                                    </p:set>
                                    <p:animEffect transition="in" filter="dissolve">
                                      <p:cBhvr additive="repl">
                                        <p:cTn id="36" dur="5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additive="repl">
                                        <p:cTn id="40" dur="1" fill="hold">
                                          <p:stCondLst>
                                            <p:cond delay="0"/>
                                          </p:stCondLst>
                                        </p:cTn>
                                        <p:tgtEl>
                                          <p:spTgt spid="2"/>
                                        </p:tgtEl>
                                        <p:attrNameLst>
                                          <p:attrName>style.visibility</p:attrName>
                                        </p:attrNameLst>
                                      </p:cBhvr>
                                      <p:to>
                                        <p:strVal val="visible"/>
                                      </p:to>
                                    </p:set>
                                    <p:animEffect transition="in" filter="dissolve">
                                      <p:cBhvr additive="repl">
                                        <p:cTn id="41" dur="500"/>
                                        <p:tgtEl>
                                          <p:spTgt spid="2"/>
                                        </p:tgtEl>
                                      </p:cBhvr>
                                    </p:animEffect>
                                  </p:childTnLst>
                                </p:cTn>
                              </p:par>
                              <p:par>
                                <p:cTn id="42" presetID="9" presetClass="entr" presetSubtype="0" fill="hold" nodeType="withEffect">
                                  <p:stCondLst>
                                    <p:cond delay="0"/>
                                  </p:stCondLst>
                                  <p:childTnLst>
                                    <p:set>
                                      <p:cBhvr additive="repl">
                                        <p:cTn id="43" dur="1" fill="hold">
                                          <p:stCondLst>
                                            <p:cond delay="0"/>
                                          </p:stCondLst>
                                        </p:cTn>
                                        <p:tgtEl>
                                          <p:spTgt spid="24"/>
                                        </p:tgtEl>
                                        <p:attrNameLst>
                                          <p:attrName>style.visibility</p:attrName>
                                        </p:attrNameLst>
                                      </p:cBhvr>
                                      <p:to>
                                        <p:strVal val="visible"/>
                                      </p:to>
                                    </p:set>
                                    <p:animEffect transition="in" filter="dissolve">
                                      <p:cBhvr additive="repl">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0213" y="0"/>
            <a:ext cx="8007934" cy="1428589"/>
            <a:chOff x="551030" y="-368704"/>
            <a:chExt cx="8007934" cy="1428589"/>
          </a:xfrm>
        </p:grpSpPr>
        <p:grpSp>
          <p:nvGrpSpPr>
            <p:cNvPr id="106" name="组合 105"/>
            <p:cNvGrpSpPr/>
            <p:nvPr/>
          </p:nvGrpSpPr>
          <p:grpSpPr>
            <a:xfrm>
              <a:off x="1201632" y="303925"/>
              <a:ext cx="7357332" cy="675443"/>
              <a:chOff x="1839059" y="967769"/>
              <a:chExt cx="7357332" cy="675443"/>
            </a:xfrm>
          </p:grpSpPr>
          <p:sp>
            <p:nvSpPr>
              <p:cNvPr id="108" name="矩形: 圆角 30"/>
              <p:cNvSpPr/>
              <p:nvPr/>
            </p:nvSpPr>
            <p:spPr>
              <a:xfrm>
                <a:off x="1839059" y="967769"/>
                <a:ext cx="72012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518866" y="1027586"/>
                <a:ext cx="66775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关于序列号和</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ACK</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的进一步讨论</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7" name="图片 106"/>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370636" y="1616797"/>
            <a:ext cx="9649225" cy="4362713"/>
            <a:chOff x="370636" y="1616797"/>
            <a:chExt cx="9649225" cy="4362713"/>
          </a:xfrm>
        </p:grpSpPr>
        <p:sp>
          <p:nvSpPr>
            <p:cNvPr id="110" name="Text Box 11"/>
            <p:cNvSpPr txBox="1">
              <a:spLocks noChangeArrowheads="1"/>
            </p:cNvSpPr>
            <p:nvPr/>
          </p:nvSpPr>
          <p:spPr bwMode="auto">
            <a:xfrm>
              <a:off x="3249356" y="5577219"/>
              <a:ext cx="2184742"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2000" dirty="0" err="1">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rPr>
                <a:t>简单的telnet场景</a:t>
              </a:r>
              <a:endParaRPr lang="en-US" altLang="en-US" sz="2000" dirty="0">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1" name="Line 3"/>
            <p:cNvSpPr>
              <a:spLocks noChangeShapeType="1"/>
            </p:cNvSpPr>
            <p:nvPr/>
          </p:nvSpPr>
          <p:spPr bwMode="auto">
            <a:xfrm>
              <a:off x="2875048" y="4679547"/>
              <a:ext cx="2590800" cy="506412"/>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2" name="Line 4"/>
            <p:cNvSpPr>
              <a:spLocks noChangeShapeType="1"/>
            </p:cNvSpPr>
            <p:nvPr/>
          </p:nvSpPr>
          <p:spPr bwMode="auto">
            <a:xfrm>
              <a:off x="2889336" y="2911072"/>
              <a:ext cx="2586037" cy="5715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3" name="Text Box 7"/>
            <p:cNvSpPr txBox="1">
              <a:spLocks noChangeArrowheads="1"/>
            </p:cNvSpPr>
            <p:nvPr/>
          </p:nvSpPr>
          <p:spPr bwMode="auto">
            <a:xfrm>
              <a:off x="1137890" y="2486256"/>
              <a:ext cx="1798969" cy="34163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用户输入</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4" name="Text Box 8"/>
            <p:cNvSpPr txBox="1">
              <a:spLocks noChangeArrowheads="1"/>
            </p:cNvSpPr>
            <p:nvPr/>
          </p:nvSpPr>
          <p:spPr bwMode="auto">
            <a:xfrm>
              <a:off x="370636" y="4535084"/>
              <a:ext cx="2623475" cy="3416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ACK</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，并显示</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5" name="Text Box 9"/>
            <p:cNvSpPr txBox="1">
              <a:spLocks noChangeArrowheads="1"/>
            </p:cNvSpPr>
            <p:nvPr/>
          </p:nvSpPr>
          <p:spPr bwMode="auto">
            <a:xfrm>
              <a:off x="5583324" y="3387144"/>
              <a:ext cx="4436537" cy="36933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反馈收到</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将</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送回主机</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显示</a:t>
              </a:r>
              <a:endPar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6" name="Line 10"/>
            <p:cNvSpPr>
              <a:spLocks noChangeShapeType="1"/>
            </p:cNvSpPr>
            <p:nvPr/>
          </p:nvSpPr>
          <p:spPr bwMode="auto">
            <a:xfrm flipH="1">
              <a:off x="2879811" y="3684184"/>
              <a:ext cx="2554287" cy="8001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7" name="Text Box 13"/>
            <p:cNvSpPr txBox="1">
              <a:spLocks noChangeArrowheads="1"/>
            </p:cNvSpPr>
            <p:nvPr/>
          </p:nvSpPr>
          <p:spPr bwMode="auto">
            <a:xfrm>
              <a:off x="5064211" y="1626784"/>
              <a:ext cx="800219"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B</a:t>
              </a:r>
              <a:endPar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8" name="Text Box 17"/>
            <p:cNvSpPr txBox="1">
              <a:spLocks noChangeArrowheads="1"/>
            </p:cNvSpPr>
            <p:nvPr/>
          </p:nvSpPr>
          <p:spPr bwMode="auto">
            <a:xfrm>
              <a:off x="2468387" y="1616797"/>
              <a:ext cx="841897"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 A</a:t>
              </a:r>
              <a:endPar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0" name="Text Box 19"/>
            <p:cNvSpPr txBox="1">
              <a:spLocks noChangeArrowheads="1"/>
            </p:cNvSpPr>
            <p:nvPr/>
          </p:nvSpPr>
          <p:spPr bwMode="auto">
            <a:xfrm>
              <a:off x="2949330" y="3072164"/>
              <a:ext cx="3164969"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Seq=42, ACK=79, data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2" name="Text Box 21"/>
            <p:cNvSpPr txBox="1">
              <a:spLocks noChangeArrowheads="1"/>
            </p:cNvSpPr>
            <p:nvPr/>
          </p:nvSpPr>
          <p:spPr bwMode="auto">
            <a:xfrm>
              <a:off x="2950801" y="3948953"/>
              <a:ext cx="3164969"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Seq=79, ACK=43, data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4" name="Text Box 23"/>
            <p:cNvSpPr txBox="1">
              <a:spLocks noChangeArrowheads="1"/>
            </p:cNvSpPr>
            <p:nvPr/>
          </p:nvSpPr>
          <p:spPr bwMode="auto">
            <a:xfrm>
              <a:off x="3470530" y="4786609"/>
              <a:ext cx="1759777"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dirty="0">
                  <a:latin typeface="思源黑体 CN Medium" panose="020B0600000000000000" pitchFamily="34" charset="-122"/>
                  <a:ea typeface="思源黑体 CN Medium" panose="020B0600000000000000" pitchFamily="34" charset="-122"/>
                  <a:cs typeface="Times New Roman" panose="02020603050405020304" pitchFamily="18" charset="0"/>
                </a:rPr>
                <a:t>=43, ACK=80</a:t>
              </a:r>
              <a:endParaRPr lang="en-US"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5" name="Line 24"/>
            <p:cNvSpPr>
              <a:spLocks noChangeShapeType="1"/>
            </p:cNvSpPr>
            <p:nvPr/>
          </p:nvSpPr>
          <p:spPr bwMode="auto">
            <a:xfrm>
              <a:off x="2867111" y="2669772"/>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6" name="Line 25"/>
            <p:cNvSpPr>
              <a:spLocks noChangeShapeType="1"/>
            </p:cNvSpPr>
            <p:nvPr/>
          </p:nvSpPr>
          <p:spPr bwMode="auto">
            <a:xfrm>
              <a:off x="5529348" y="2722159"/>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127" name="Group 27"/>
            <p:cNvGrpSpPr/>
            <p:nvPr/>
          </p:nvGrpSpPr>
          <p:grpSpPr bwMode="auto">
            <a:xfrm>
              <a:off x="2359111" y="1849034"/>
              <a:ext cx="755650" cy="782638"/>
              <a:chOff x="-44" y="1473"/>
              <a:chExt cx="981" cy="1105"/>
            </a:xfrm>
          </p:grpSpPr>
          <p:pic>
            <p:nvPicPr>
              <p:cNvPr id="128" name="Picture 2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29"/>
              <p:cNvSpPr/>
              <p:nvPr/>
            </p:nvSpPr>
            <p:spPr bwMode="auto">
              <a:xfrm flipH="1">
                <a:off x="374" y="1578"/>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130" name="Group 30"/>
            <p:cNvGrpSpPr/>
            <p:nvPr/>
          </p:nvGrpSpPr>
          <p:grpSpPr bwMode="auto">
            <a:xfrm flipH="1">
              <a:off x="5221373" y="1888722"/>
              <a:ext cx="788988" cy="862012"/>
              <a:chOff x="-44" y="1473"/>
              <a:chExt cx="981" cy="1105"/>
            </a:xfrm>
          </p:grpSpPr>
          <p:pic>
            <p:nvPicPr>
              <p:cNvPr id="131" name="Picture 3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32"/>
              <p:cNvSpPr/>
              <p:nvPr/>
            </p:nvSpPr>
            <p:spPr bwMode="auto">
              <a:xfrm flipH="1">
                <a:off x="374" y="1579"/>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grpSp>
        <p:nvGrpSpPr>
          <p:cNvPr id="28" name="Group 8"/>
          <p:cNvGrpSpPr/>
          <p:nvPr/>
        </p:nvGrpSpPr>
        <p:grpSpPr>
          <a:xfrm>
            <a:off x="3440271" y="2992402"/>
            <a:ext cx="1388485" cy="1371600"/>
            <a:chOff x="4692316" y="2815389"/>
            <a:chExt cx="1388485" cy="1371600"/>
          </a:xfrm>
        </p:grpSpPr>
        <p:sp>
          <p:nvSpPr>
            <p:cNvPr id="29" name="Oval 2"/>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30"/>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7"/>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4"/>
          <p:cNvGrpSpPr/>
          <p:nvPr/>
        </p:nvGrpSpPr>
        <p:grpSpPr>
          <a:xfrm>
            <a:off x="3420306" y="3924905"/>
            <a:ext cx="1982043" cy="1307432"/>
            <a:chOff x="4692316" y="2815389"/>
            <a:chExt cx="1982043" cy="1307432"/>
          </a:xfrm>
        </p:grpSpPr>
        <p:sp>
          <p:nvSpPr>
            <p:cNvPr id="33" name="Oval 35"/>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6"/>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 name="Straight Arrow Connector 37"/>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8"/>
                                        </p:tgtEl>
                                      </p:cBhvr>
                                    </p:animEffect>
                                    <p:set>
                                      <p:cBhvr>
                                        <p:cTn id="23" dur="1" fill="hold">
                                          <p:stCondLst>
                                            <p:cond delay="499"/>
                                          </p:stCondLst>
                                        </p:cTn>
                                        <p:tgtEl>
                                          <p:spTgt spid="28"/>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95156" y="-62346"/>
            <a:ext cx="5062381" cy="1428589"/>
            <a:chOff x="551030" y="-368704"/>
            <a:chExt cx="5062381" cy="1428589"/>
          </a:xfrm>
        </p:grpSpPr>
        <p:grpSp>
          <p:nvGrpSpPr>
            <p:cNvPr id="29" name="组合 28"/>
            <p:cNvGrpSpPr/>
            <p:nvPr/>
          </p:nvGrpSpPr>
          <p:grpSpPr>
            <a:xfrm>
              <a:off x="1201631" y="303925"/>
              <a:ext cx="4411780" cy="687997"/>
              <a:chOff x="1839058" y="967769"/>
              <a:chExt cx="4411780" cy="687997"/>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15539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样本</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估算</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515938" y="1368845"/>
            <a:ext cx="3785899" cy="524554"/>
            <a:chOff x="722008" y="1303131"/>
            <a:chExt cx="3614887" cy="500860"/>
          </a:xfrm>
        </p:grpSpPr>
        <p:grpSp>
          <p:nvGrpSpPr>
            <p:cNvPr id="9" name="组合 8"/>
            <p:cNvGrpSpPr/>
            <p:nvPr/>
          </p:nvGrpSpPr>
          <p:grpSpPr>
            <a:xfrm>
              <a:off x="722008" y="1303131"/>
              <a:ext cx="546594" cy="475865"/>
              <a:chOff x="708742" y="1296102"/>
              <a:chExt cx="454744" cy="283828"/>
            </a:xfrm>
          </p:grpSpPr>
          <p:sp>
            <p:nvSpPr>
              <p:cNvPr id="12" name="平行四边形 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p:cNvSpPr/>
            <p:nvPr/>
          </p:nvSpPr>
          <p:spPr>
            <a:xfrm rot="5400000" flipV="1">
              <a:off x="2099106" y="196029"/>
              <a:ext cx="472456" cy="269347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 name="Text Box 79"/>
            <p:cNvSpPr txBox="1">
              <a:spLocks noChangeArrowheads="1"/>
            </p:cNvSpPr>
            <p:nvPr/>
          </p:nvSpPr>
          <p:spPr bwMode="auto">
            <a:xfrm>
              <a:off x="1351236" y="1335869"/>
              <a:ext cx="2985659" cy="46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如何估算 </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RTT</a:t>
              </a:r>
              <a:endPar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4" name="组合 13"/>
          <p:cNvGrpSpPr/>
          <p:nvPr/>
        </p:nvGrpSpPr>
        <p:grpSpPr>
          <a:xfrm>
            <a:off x="629529" y="1985306"/>
            <a:ext cx="10817590" cy="1717393"/>
            <a:chOff x="1403750" y="3593123"/>
            <a:chExt cx="10817590" cy="1717393"/>
          </a:xfrm>
        </p:grpSpPr>
        <p:grpSp>
          <p:nvGrpSpPr>
            <p:cNvPr id="15" name="组合 14"/>
            <p:cNvGrpSpPr/>
            <p:nvPr/>
          </p:nvGrpSpPr>
          <p:grpSpPr>
            <a:xfrm>
              <a:off x="1403750" y="3593123"/>
              <a:ext cx="490436" cy="476221"/>
              <a:chOff x="1403750" y="3593123"/>
              <a:chExt cx="808892" cy="785446"/>
            </a:xfrm>
          </p:grpSpPr>
          <p:sp>
            <p:nvSpPr>
              <p:cNvPr id="17"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985931" y="3593123"/>
              <a:ext cx="10235409"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en-US" altLang="zh-CN" sz="24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SampleRTT</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对报文段被发出到收到该报文段的确认之间的时间进行测量</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FFC000"/>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忽略重传</a:t>
              </a:r>
              <a:endPar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p:cNvGrpSpPr/>
          <p:nvPr/>
        </p:nvGrpSpPr>
        <p:grpSpPr>
          <a:xfrm>
            <a:off x="645438" y="3186001"/>
            <a:ext cx="10801680" cy="876330"/>
            <a:chOff x="1403750" y="3593123"/>
            <a:chExt cx="10801680" cy="876330"/>
          </a:xfrm>
        </p:grpSpPr>
        <p:grpSp>
          <p:nvGrpSpPr>
            <p:cNvPr id="20" name="组合 19"/>
            <p:cNvGrpSpPr/>
            <p:nvPr/>
          </p:nvGrpSpPr>
          <p:grpSpPr>
            <a:xfrm>
              <a:off x="1403750" y="3593123"/>
              <a:ext cx="490436" cy="476221"/>
              <a:chOff x="1403750" y="3593123"/>
              <a:chExt cx="808892" cy="785446"/>
            </a:xfrm>
          </p:grpSpPr>
          <p:sp>
            <p:nvSpPr>
              <p:cNvPr id="22"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985931" y="3593123"/>
              <a:ext cx="10219499"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会有波动，要使得估算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更平滑，需要</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将最近几次的测量进行平均（指数加权移动平均）</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，而非仅仅采用最近一次的</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SampleRTT</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Group 4"/>
          <p:cNvGrpSpPr/>
          <p:nvPr/>
        </p:nvGrpSpPr>
        <p:grpSpPr bwMode="auto">
          <a:xfrm>
            <a:off x="2738385" y="4266865"/>
            <a:ext cx="6618288" cy="679450"/>
            <a:chOff x="811" y="2704"/>
            <a:chExt cx="4169" cy="428"/>
          </a:xfrm>
        </p:grpSpPr>
        <p:sp>
          <p:nvSpPr>
            <p:cNvPr id="25" name="Rectangle 5"/>
            <p:cNvSpPr>
              <a:spLocks noChangeArrowheads="1"/>
            </p:cNvSpPr>
            <p:nvPr/>
          </p:nvSpPr>
          <p:spPr bwMode="auto">
            <a:xfrm>
              <a:off x="811" y="2704"/>
              <a:ext cx="4169" cy="428"/>
            </a:xfrm>
            <a:prstGeom prst="rect">
              <a:avLst/>
            </a:prstGeom>
            <a:solidFill>
              <a:srgbClr val="CCECFF"/>
            </a:solidFill>
            <a:ln w="2857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 name="Text Box 6"/>
            <p:cNvSpPr txBox="1">
              <a:spLocks noChangeArrowheads="1"/>
            </p:cNvSpPr>
            <p:nvPr/>
          </p:nvSpPr>
          <p:spPr bwMode="auto">
            <a:xfrm>
              <a:off x="811" y="2791"/>
              <a:ext cx="41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err="1">
                  <a:solidFill>
                    <a:srgbClr val="0066CC"/>
                  </a:solidFill>
                  <a:highlight>
                    <a:srgbClr val="FFFF00"/>
                  </a:highlight>
                  <a:ea typeface="楷体" panose="02010609060101010101" pitchFamily="49" charset="-122"/>
                  <a:cs typeface="Arial" panose="020B0604020202020204" pitchFamily="34" charset="0"/>
                </a:rPr>
                <a:t>EstimatedRTT</a:t>
              </a:r>
              <a:r>
                <a:rPr lang="en-US" altLang="zh-CN" sz="2000" b="1" dirty="0">
                  <a:solidFill>
                    <a:srgbClr val="0066CC"/>
                  </a:solidFill>
                  <a:highlight>
                    <a:srgbClr val="FFFF00"/>
                  </a:highlight>
                  <a:ea typeface="楷体" panose="02010609060101010101" pitchFamily="49" charset="-122"/>
                  <a:cs typeface="Arial" panose="020B0604020202020204" pitchFamily="34" charset="0"/>
                </a:rPr>
                <a:t> = (1- </a:t>
              </a:r>
              <a:r>
                <a:rPr lang="en-US" altLang="zh-CN" sz="2000" b="1" dirty="0">
                  <a:solidFill>
                    <a:srgbClr val="0066CC"/>
                  </a:solidFill>
                  <a:highlight>
                    <a:srgbClr val="FFFF00"/>
                  </a:highlight>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highlight>
                    <a:srgbClr val="FFFF00"/>
                  </a:highlight>
                  <a:ea typeface="楷体" panose="02010609060101010101" pitchFamily="49" charset="-122"/>
                  <a:cs typeface="Arial" panose="020B0604020202020204" pitchFamily="34" charset="0"/>
                </a:rPr>
                <a:t>)*</a:t>
              </a:r>
              <a:r>
                <a:rPr lang="en-US" altLang="zh-CN" sz="2000" b="1" dirty="0" err="1">
                  <a:solidFill>
                    <a:srgbClr val="0066CC"/>
                  </a:solidFill>
                  <a:highlight>
                    <a:srgbClr val="FFFF00"/>
                  </a:highlight>
                  <a:ea typeface="楷体" panose="02010609060101010101" pitchFamily="49" charset="-122"/>
                  <a:cs typeface="Arial" panose="020B0604020202020204" pitchFamily="34" charset="0"/>
                </a:rPr>
                <a:t>EstimatedRTT</a:t>
              </a:r>
              <a:r>
                <a:rPr lang="en-US" altLang="zh-CN" sz="2000" b="1" dirty="0">
                  <a:solidFill>
                    <a:srgbClr val="0066CC"/>
                  </a:solidFill>
                  <a:highlight>
                    <a:srgbClr val="FFFF00"/>
                  </a:highlight>
                  <a:ea typeface="楷体" panose="02010609060101010101" pitchFamily="49" charset="-122"/>
                  <a:cs typeface="Arial" panose="020B0604020202020204" pitchFamily="34" charset="0"/>
                </a:rPr>
                <a:t> + </a:t>
              </a:r>
              <a:r>
                <a:rPr lang="en-US" altLang="zh-CN" sz="2000" b="1" dirty="0">
                  <a:solidFill>
                    <a:srgbClr val="0066CC"/>
                  </a:solidFill>
                  <a:highlight>
                    <a:srgbClr val="FFFF00"/>
                  </a:highlight>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highlight>
                    <a:srgbClr val="FFFF00"/>
                  </a:highlight>
                  <a:ea typeface="楷体" panose="02010609060101010101" pitchFamily="49" charset="-122"/>
                  <a:cs typeface="Arial" panose="020B0604020202020204" pitchFamily="34" charset="0"/>
                </a:rPr>
                <a:t>*</a:t>
              </a:r>
              <a:r>
                <a:rPr lang="en-US" altLang="zh-CN" sz="2000" b="1" dirty="0" err="1">
                  <a:solidFill>
                    <a:srgbClr val="0066CC"/>
                  </a:solidFill>
                  <a:highlight>
                    <a:srgbClr val="FFFF00"/>
                  </a:highlight>
                  <a:ea typeface="楷体" panose="02010609060101010101" pitchFamily="49" charset="-122"/>
                  <a:cs typeface="Arial" panose="020B0604020202020204" pitchFamily="34" charset="0"/>
                </a:rPr>
                <a:t>SampleRTT</a:t>
              </a:r>
              <a:endParaRPr lang="en-US" altLang="zh-CN" sz="2000" b="1" dirty="0" err="1">
                <a:solidFill>
                  <a:srgbClr val="0066CC"/>
                </a:solidFill>
                <a:highlight>
                  <a:srgbClr val="FFFF00"/>
                </a:highlight>
                <a:ea typeface="楷体" panose="02010609060101010101" pitchFamily="49" charset="-122"/>
                <a:cs typeface="Arial" panose="020B0604020202020204" pitchFamily="34" charset="0"/>
              </a:endParaRPr>
            </a:p>
          </p:txBody>
        </p:sp>
      </p:grpSp>
      <p:sp>
        <p:nvSpPr>
          <p:cNvPr id="27" name="Rectangle 7"/>
          <p:cNvSpPr>
            <a:spLocks noChangeArrowheads="1"/>
          </p:cNvSpPr>
          <p:nvPr/>
        </p:nvSpPr>
        <p:spPr bwMode="auto">
          <a:xfrm>
            <a:off x="2660099" y="5155540"/>
            <a:ext cx="77311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参考值</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400" b="1"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0.125</a:t>
            </a:r>
            <a:endPar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spcBef>
                <a:spcPct val="20000"/>
              </a:spcBef>
              <a:buClr>
                <a:schemeClr val="accent1"/>
              </a:buClr>
              <a:buSzPct val="65000"/>
            </a:pP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第一次计算时：</a:t>
            </a:r>
            <a:r>
              <a:rPr lang="en-US" altLang="zh-CN" sz="2400" dirty="0" err="1">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EstimatedRTT</a:t>
            </a:r>
            <a:r>
              <a:rPr lang="en-US" altLang="zh-CN" sz="2400" dirty="0">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SampleRTT</a:t>
            </a:r>
            <a:endParaRPr lang="zh-CN" altLang="en-US" sz="2400" dirty="0">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None/>
            </a:pPr>
            <a:endParaRPr lang="zh-CN" altLang="en-US" sz="2400" dirty="0">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27"/>
                                        </p:tgtEl>
                                        <p:attrNameLst>
                                          <p:attrName>style.visibility</p:attrName>
                                        </p:attrNameLst>
                                      </p:cBhvr>
                                      <p:to>
                                        <p:strVal val="visible"/>
                                      </p:to>
                                    </p:set>
                                    <p:anim calcmode="discrete" valueType="clr">
                                      <p:cBhvr override="childStyle">
                                        <p:cTn id="29"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27"/>
                                        </p:tgtEl>
                                        <p:attrNameLst>
                                          <p:attrName>fillcolor</p:attrName>
                                        </p:attrNameLst>
                                      </p:cBhvr>
                                      <p:tavLst>
                                        <p:tav tm="0">
                                          <p:val>
                                            <p:clrVal>
                                              <a:schemeClr val="accent2"/>
                                            </p:clrVal>
                                          </p:val>
                                        </p:tav>
                                        <p:tav tm="50000">
                                          <p:val>
                                            <p:clrVal>
                                              <a:schemeClr val="hlink"/>
                                            </p:clrVal>
                                          </p:val>
                                        </p:tav>
                                      </p:tavLst>
                                    </p:anim>
                                    <p:set>
                                      <p:cBhvr>
                                        <p:cTn id="31" dur="80"/>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417" y="1464180"/>
            <a:ext cx="6601422" cy="4522858"/>
            <a:chOff x="1085016" y="1464014"/>
            <a:chExt cx="6601422" cy="4522858"/>
          </a:xfrm>
        </p:grpSpPr>
        <p:grpSp>
          <p:nvGrpSpPr>
            <p:cNvPr id="8" name="组合 7"/>
            <p:cNvGrpSpPr/>
            <p:nvPr/>
          </p:nvGrpSpPr>
          <p:grpSpPr>
            <a:xfrm>
              <a:off x="1085016" y="1464014"/>
              <a:ext cx="6601422" cy="4522858"/>
              <a:chOff x="1085016" y="1464014"/>
              <a:chExt cx="6601422" cy="4522858"/>
            </a:xfrm>
          </p:grpSpPr>
          <p:grpSp>
            <p:nvGrpSpPr>
              <p:cNvPr id="9" name="组合 8"/>
              <p:cNvGrpSpPr/>
              <p:nvPr/>
            </p:nvGrpSpPr>
            <p:grpSpPr>
              <a:xfrm>
                <a:off x="1621367" y="2686050"/>
                <a:ext cx="5870080" cy="1957216"/>
                <a:chOff x="1621367" y="2686050"/>
                <a:chExt cx="5870080" cy="1957216"/>
              </a:xfrm>
            </p:grpSpPr>
            <p:cxnSp>
              <p:nvCxnSpPr>
                <p:cNvPr id="13" name="直接连接符 12"/>
                <p:cNvCxnSpPr/>
                <p:nvPr/>
              </p:nvCxnSpPr>
              <p:spPr>
                <a:xfrm>
                  <a:off x="1621367" y="2686050"/>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367" y="3329084"/>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21367" y="3986041"/>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21367" y="4643266"/>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085016" y="1464014"/>
                <a:ext cx="6601422" cy="4522858"/>
                <a:chOff x="1085016" y="1464014"/>
                <a:chExt cx="6601422" cy="4522858"/>
              </a:xfrm>
            </p:grpSpPr>
            <p:sp>
              <p:nvSpPr>
                <p:cNvPr id="11" name="矩形 10"/>
                <p:cNvSpPr/>
                <p:nvPr/>
              </p:nvSpPr>
              <p:spPr>
                <a:xfrm>
                  <a:off x="1605210" y="2018703"/>
                  <a:ext cx="5870080" cy="325755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rightnessContrast bright="-25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085016" y="1464014"/>
                  <a:ext cx="6601422" cy="4522858"/>
                </a:xfrm>
                <a:prstGeom prst="rect">
                  <a:avLst/>
                </a:prstGeom>
              </p:spPr>
            </p:pic>
          </p:grpSp>
        </p:grpSp>
        <p:grpSp>
          <p:nvGrpSpPr>
            <p:cNvPr id="17" name="组合 16"/>
            <p:cNvGrpSpPr/>
            <p:nvPr/>
          </p:nvGrpSpPr>
          <p:grpSpPr>
            <a:xfrm>
              <a:off x="1621367" y="2287399"/>
              <a:ext cx="5860626" cy="1897837"/>
              <a:chOff x="1621367" y="2287399"/>
              <a:chExt cx="5860626" cy="1897837"/>
            </a:xfrm>
          </p:grpSpPr>
          <p:sp>
            <p:nvSpPr>
              <p:cNvPr id="18" name="任意多边形 17"/>
              <p:cNvSpPr/>
              <p:nvPr/>
            </p:nvSpPr>
            <p:spPr>
              <a:xfrm>
                <a:off x="1621367" y="2336800"/>
                <a:ext cx="5837766" cy="1820333"/>
              </a:xfrm>
              <a:custGeom>
                <a:avLst/>
                <a:gdLst>
                  <a:gd name="connsiteX0" fmla="*/ 0 w 5837766"/>
                  <a:gd name="connsiteY0" fmla="*/ 1816100 h 1820333"/>
                  <a:gd name="connsiteX1" fmla="*/ 67733 w 5837766"/>
                  <a:gd name="connsiteY1" fmla="*/ 1739900 h 1820333"/>
                  <a:gd name="connsiteX2" fmla="*/ 118533 w 5837766"/>
                  <a:gd name="connsiteY2" fmla="*/ 1790700 h 1820333"/>
                  <a:gd name="connsiteX3" fmla="*/ 173566 w 5837766"/>
                  <a:gd name="connsiteY3" fmla="*/ 1646767 h 1820333"/>
                  <a:gd name="connsiteX4" fmla="*/ 232833 w 5837766"/>
                  <a:gd name="connsiteY4" fmla="*/ 1718733 h 1820333"/>
                  <a:gd name="connsiteX5" fmla="*/ 279400 w 5837766"/>
                  <a:gd name="connsiteY5" fmla="*/ 1595967 h 1820333"/>
                  <a:gd name="connsiteX6" fmla="*/ 330200 w 5837766"/>
                  <a:gd name="connsiteY6" fmla="*/ 1718733 h 1820333"/>
                  <a:gd name="connsiteX7" fmla="*/ 385233 w 5837766"/>
                  <a:gd name="connsiteY7" fmla="*/ 1405467 h 1820333"/>
                  <a:gd name="connsiteX8" fmla="*/ 444500 w 5837766"/>
                  <a:gd name="connsiteY8" fmla="*/ 1570567 h 1820333"/>
                  <a:gd name="connsiteX9" fmla="*/ 495300 w 5837766"/>
                  <a:gd name="connsiteY9" fmla="*/ 1536700 h 1820333"/>
                  <a:gd name="connsiteX10" fmla="*/ 554566 w 5837766"/>
                  <a:gd name="connsiteY10" fmla="*/ 1714500 h 1820333"/>
                  <a:gd name="connsiteX11" fmla="*/ 605366 w 5837766"/>
                  <a:gd name="connsiteY11" fmla="*/ 1401233 h 1820333"/>
                  <a:gd name="connsiteX12" fmla="*/ 660400 w 5837766"/>
                  <a:gd name="connsiteY12" fmla="*/ 872067 h 1820333"/>
                  <a:gd name="connsiteX13" fmla="*/ 711200 w 5837766"/>
                  <a:gd name="connsiteY13" fmla="*/ 1265767 h 1820333"/>
                  <a:gd name="connsiteX14" fmla="*/ 766233 w 5837766"/>
                  <a:gd name="connsiteY14" fmla="*/ 1274233 h 1820333"/>
                  <a:gd name="connsiteX15" fmla="*/ 812800 w 5837766"/>
                  <a:gd name="connsiteY15" fmla="*/ 1667933 h 1820333"/>
                  <a:gd name="connsiteX16" fmla="*/ 876300 w 5837766"/>
                  <a:gd name="connsiteY16" fmla="*/ 1485900 h 1820333"/>
                  <a:gd name="connsiteX17" fmla="*/ 931333 w 5837766"/>
                  <a:gd name="connsiteY17" fmla="*/ 1456267 h 1820333"/>
                  <a:gd name="connsiteX18" fmla="*/ 969433 w 5837766"/>
                  <a:gd name="connsiteY18" fmla="*/ 1312333 h 1820333"/>
                  <a:gd name="connsiteX19" fmla="*/ 1032933 w 5837766"/>
                  <a:gd name="connsiteY19" fmla="*/ 1714500 h 1820333"/>
                  <a:gd name="connsiteX20" fmla="*/ 1083733 w 5837766"/>
                  <a:gd name="connsiteY20" fmla="*/ 1803400 h 1820333"/>
                  <a:gd name="connsiteX21" fmla="*/ 1138766 w 5837766"/>
                  <a:gd name="connsiteY21" fmla="*/ 1790700 h 1820333"/>
                  <a:gd name="connsiteX22" fmla="*/ 1185333 w 5837766"/>
                  <a:gd name="connsiteY22" fmla="*/ 1794933 h 1820333"/>
                  <a:gd name="connsiteX23" fmla="*/ 1244600 w 5837766"/>
                  <a:gd name="connsiteY23" fmla="*/ 1519767 h 1820333"/>
                  <a:gd name="connsiteX24" fmla="*/ 1295400 w 5837766"/>
                  <a:gd name="connsiteY24" fmla="*/ 1240367 h 1820333"/>
                  <a:gd name="connsiteX25" fmla="*/ 1354666 w 5837766"/>
                  <a:gd name="connsiteY25" fmla="*/ 1659467 h 1820333"/>
                  <a:gd name="connsiteX26" fmla="*/ 1405466 w 5837766"/>
                  <a:gd name="connsiteY26" fmla="*/ 1477433 h 1820333"/>
                  <a:gd name="connsiteX27" fmla="*/ 1468966 w 5837766"/>
                  <a:gd name="connsiteY27" fmla="*/ 1545167 h 1820333"/>
                  <a:gd name="connsiteX28" fmla="*/ 1511300 w 5837766"/>
                  <a:gd name="connsiteY28" fmla="*/ 1739900 h 1820333"/>
                  <a:gd name="connsiteX29" fmla="*/ 1566333 w 5837766"/>
                  <a:gd name="connsiteY29" fmla="*/ 1579033 h 1820333"/>
                  <a:gd name="connsiteX30" fmla="*/ 1629833 w 5837766"/>
                  <a:gd name="connsiteY30" fmla="*/ 1790700 h 1820333"/>
                  <a:gd name="connsiteX31" fmla="*/ 1676400 w 5837766"/>
                  <a:gd name="connsiteY31" fmla="*/ 1706033 h 1820333"/>
                  <a:gd name="connsiteX32" fmla="*/ 1701800 w 5837766"/>
                  <a:gd name="connsiteY32" fmla="*/ 1583267 h 1820333"/>
                  <a:gd name="connsiteX33" fmla="*/ 1722966 w 5837766"/>
                  <a:gd name="connsiteY33" fmla="*/ 1481667 h 1820333"/>
                  <a:gd name="connsiteX34" fmla="*/ 1782233 w 5837766"/>
                  <a:gd name="connsiteY34" fmla="*/ 1388533 h 1820333"/>
                  <a:gd name="connsiteX35" fmla="*/ 1837266 w 5837766"/>
                  <a:gd name="connsiteY35" fmla="*/ 1515533 h 1820333"/>
                  <a:gd name="connsiteX36" fmla="*/ 1896533 w 5837766"/>
                  <a:gd name="connsiteY36" fmla="*/ 1570567 h 1820333"/>
                  <a:gd name="connsiteX37" fmla="*/ 1938866 w 5837766"/>
                  <a:gd name="connsiteY37" fmla="*/ 1646767 h 1820333"/>
                  <a:gd name="connsiteX38" fmla="*/ 2002366 w 5837766"/>
                  <a:gd name="connsiteY38" fmla="*/ 1634067 h 1820333"/>
                  <a:gd name="connsiteX39" fmla="*/ 2040466 w 5837766"/>
                  <a:gd name="connsiteY39" fmla="*/ 1384300 h 1820333"/>
                  <a:gd name="connsiteX40" fmla="*/ 2099733 w 5837766"/>
                  <a:gd name="connsiteY40" fmla="*/ 846667 h 1820333"/>
                  <a:gd name="connsiteX41" fmla="*/ 2150533 w 5837766"/>
                  <a:gd name="connsiteY41" fmla="*/ 1604433 h 1820333"/>
                  <a:gd name="connsiteX42" fmla="*/ 2197100 w 5837766"/>
                  <a:gd name="connsiteY42" fmla="*/ 1651000 h 1820333"/>
                  <a:gd name="connsiteX43" fmla="*/ 2252133 w 5837766"/>
                  <a:gd name="connsiteY43" fmla="*/ 1371600 h 1820333"/>
                  <a:gd name="connsiteX44" fmla="*/ 2311400 w 5837766"/>
                  <a:gd name="connsiteY44" fmla="*/ 1651000 h 1820333"/>
                  <a:gd name="connsiteX45" fmla="*/ 2374900 w 5837766"/>
                  <a:gd name="connsiteY45" fmla="*/ 1748367 h 1820333"/>
                  <a:gd name="connsiteX46" fmla="*/ 2425700 w 5837766"/>
                  <a:gd name="connsiteY46" fmla="*/ 1557867 h 1820333"/>
                  <a:gd name="connsiteX47" fmla="*/ 2476500 w 5837766"/>
                  <a:gd name="connsiteY47" fmla="*/ 1752600 h 1820333"/>
                  <a:gd name="connsiteX48" fmla="*/ 2518833 w 5837766"/>
                  <a:gd name="connsiteY48" fmla="*/ 1147233 h 1820333"/>
                  <a:gd name="connsiteX49" fmla="*/ 2582333 w 5837766"/>
                  <a:gd name="connsiteY49" fmla="*/ 994833 h 1820333"/>
                  <a:gd name="connsiteX50" fmla="*/ 2637366 w 5837766"/>
                  <a:gd name="connsiteY50" fmla="*/ 1735667 h 1820333"/>
                  <a:gd name="connsiteX51" fmla="*/ 2688166 w 5837766"/>
                  <a:gd name="connsiteY51" fmla="*/ 1634067 h 1820333"/>
                  <a:gd name="connsiteX52" fmla="*/ 2751666 w 5837766"/>
                  <a:gd name="connsiteY52" fmla="*/ 1452033 h 1820333"/>
                  <a:gd name="connsiteX53" fmla="*/ 2789766 w 5837766"/>
                  <a:gd name="connsiteY53" fmla="*/ 1210733 h 1820333"/>
                  <a:gd name="connsiteX54" fmla="*/ 2861733 w 5837766"/>
                  <a:gd name="connsiteY54" fmla="*/ 1761067 h 1820333"/>
                  <a:gd name="connsiteX55" fmla="*/ 2904066 w 5837766"/>
                  <a:gd name="connsiteY55" fmla="*/ 1248833 h 1820333"/>
                  <a:gd name="connsiteX56" fmla="*/ 2954866 w 5837766"/>
                  <a:gd name="connsiteY56" fmla="*/ 1176867 h 1820333"/>
                  <a:gd name="connsiteX57" fmla="*/ 3009900 w 5837766"/>
                  <a:gd name="connsiteY57" fmla="*/ 1663700 h 1820333"/>
                  <a:gd name="connsiteX58" fmla="*/ 3060700 w 5837766"/>
                  <a:gd name="connsiteY58" fmla="*/ 1786467 h 1820333"/>
                  <a:gd name="connsiteX59" fmla="*/ 3119966 w 5837766"/>
                  <a:gd name="connsiteY59" fmla="*/ 1202267 h 1820333"/>
                  <a:gd name="connsiteX60" fmla="*/ 3162300 w 5837766"/>
                  <a:gd name="connsiteY60" fmla="*/ 1143000 h 1820333"/>
                  <a:gd name="connsiteX61" fmla="*/ 3221566 w 5837766"/>
                  <a:gd name="connsiteY61" fmla="*/ 1515533 h 1820333"/>
                  <a:gd name="connsiteX62" fmla="*/ 3268133 w 5837766"/>
                  <a:gd name="connsiteY62" fmla="*/ 1147233 h 1820333"/>
                  <a:gd name="connsiteX63" fmla="*/ 3331633 w 5837766"/>
                  <a:gd name="connsiteY63" fmla="*/ 1418167 h 1820333"/>
                  <a:gd name="connsiteX64" fmla="*/ 3395133 w 5837766"/>
                  <a:gd name="connsiteY64" fmla="*/ 1032933 h 1820333"/>
                  <a:gd name="connsiteX65" fmla="*/ 3445933 w 5837766"/>
                  <a:gd name="connsiteY65" fmla="*/ 1634067 h 1820333"/>
                  <a:gd name="connsiteX66" fmla="*/ 3496733 w 5837766"/>
                  <a:gd name="connsiteY66" fmla="*/ 1443567 h 1820333"/>
                  <a:gd name="connsiteX67" fmla="*/ 3539066 w 5837766"/>
                  <a:gd name="connsiteY67" fmla="*/ 1697567 h 1820333"/>
                  <a:gd name="connsiteX68" fmla="*/ 3606800 w 5837766"/>
                  <a:gd name="connsiteY68" fmla="*/ 1744133 h 1820333"/>
                  <a:gd name="connsiteX69" fmla="*/ 3649133 w 5837766"/>
                  <a:gd name="connsiteY69" fmla="*/ 787400 h 1820333"/>
                  <a:gd name="connsiteX70" fmla="*/ 3704166 w 5837766"/>
                  <a:gd name="connsiteY70" fmla="*/ 1380067 h 1820333"/>
                  <a:gd name="connsiteX71" fmla="*/ 3759200 w 5837766"/>
                  <a:gd name="connsiteY71" fmla="*/ 982133 h 1820333"/>
                  <a:gd name="connsiteX72" fmla="*/ 3818466 w 5837766"/>
                  <a:gd name="connsiteY72" fmla="*/ 194733 h 1820333"/>
                  <a:gd name="connsiteX73" fmla="*/ 3856566 w 5837766"/>
                  <a:gd name="connsiteY73" fmla="*/ 1731433 h 1820333"/>
                  <a:gd name="connsiteX74" fmla="*/ 3920066 w 5837766"/>
                  <a:gd name="connsiteY74" fmla="*/ 1583267 h 1820333"/>
                  <a:gd name="connsiteX75" fmla="*/ 3962400 w 5837766"/>
                  <a:gd name="connsiteY75" fmla="*/ 1540933 h 1820333"/>
                  <a:gd name="connsiteX76" fmla="*/ 4025900 w 5837766"/>
                  <a:gd name="connsiteY76" fmla="*/ 1693333 h 1820333"/>
                  <a:gd name="connsiteX77" fmla="*/ 4072466 w 5837766"/>
                  <a:gd name="connsiteY77" fmla="*/ 0 h 1820333"/>
                  <a:gd name="connsiteX78" fmla="*/ 4186766 w 5837766"/>
                  <a:gd name="connsiteY78" fmla="*/ 1693333 h 1820333"/>
                  <a:gd name="connsiteX79" fmla="*/ 4241800 w 5837766"/>
                  <a:gd name="connsiteY79" fmla="*/ 1714500 h 1820333"/>
                  <a:gd name="connsiteX80" fmla="*/ 4296833 w 5837766"/>
                  <a:gd name="connsiteY80" fmla="*/ 1270000 h 1820333"/>
                  <a:gd name="connsiteX81" fmla="*/ 4343400 w 5837766"/>
                  <a:gd name="connsiteY81" fmla="*/ 1507067 h 1820333"/>
                  <a:gd name="connsiteX82" fmla="*/ 4402666 w 5837766"/>
                  <a:gd name="connsiteY82" fmla="*/ 1727200 h 1820333"/>
                  <a:gd name="connsiteX83" fmla="*/ 4440766 w 5837766"/>
                  <a:gd name="connsiteY83" fmla="*/ 241300 h 1820333"/>
                  <a:gd name="connsiteX84" fmla="*/ 4495800 w 5837766"/>
                  <a:gd name="connsiteY84" fmla="*/ 1782233 h 1820333"/>
                  <a:gd name="connsiteX85" fmla="*/ 4567766 w 5837766"/>
                  <a:gd name="connsiteY85" fmla="*/ 1680633 h 1820333"/>
                  <a:gd name="connsiteX86" fmla="*/ 4614333 w 5837766"/>
                  <a:gd name="connsiteY86" fmla="*/ 1380067 h 1820333"/>
                  <a:gd name="connsiteX87" fmla="*/ 4669366 w 5837766"/>
                  <a:gd name="connsiteY87" fmla="*/ 918633 h 1820333"/>
                  <a:gd name="connsiteX88" fmla="*/ 4715933 w 5837766"/>
                  <a:gd name="connsiteY88" fmla="*/ 800100 h 1820333"/>
                  <a:gd name="connsiteX89" fmla="*/ 4758266 w 5837766"/>
                  <a:gd name="connsiteY89" fmla="*/ 1710267 h 1820333"/>
                  <a:gd name="connsiteX90" fmla="*/ 4826000 w 5837766"/>
                  <a:gd name="connsiteY90" fmla="*/ 1418167 h 1820333"/>
                  <a:gd name="connsiteX91" fmla="*/ 4872566 w 5837766"/>
                  <a:gd name="connsiteY91" fmla="*/ 1684867 h 1820333"/>
                  <a:gd name="connsiteX92" fmla="*/ 4931833 w 5837766"/>
                  <a:gd name="connsiteY92" fmla="*/ 1600200 h 1820333"/>
                  <a:gd name="connsiteX93" fmla="*/ 4982633 w 5837766"/>
                  <a:gd name="connsiteY93" fmla="*/ 1667933 h 1820333"/>
                  <a:gd name="connsiteX94" fmla="*/ 5046133 w 5837766"/>
                  <a:gd name="connsiteY94" fmla="*/ 1240367 h 1820333"/>
                  <a:gd name="connsiteX95" fmla="*/ 5096933 w 5837766"/>
                  <a:gd name="connsiteY95" fmla="*/ 1316567 h 1820333"/>
                  <a:gd name="connsiteX96" fmla="*/ 5151966 w 5837766"/>
                  <a:gd name="connsiteY96" fmla="*/ 1515533 h 1820333"/>
                  <a:gd name="connsiteX97" fmla="*/ 5198533 w 5837766"/>
                  <a:gd name="connsiteY97" fmla="*/ 1761067 h 1820333"/>
                  <a:gd name="connsiteX98" fmla="*/ 5253566 w 5837766"/>
                  <a:gd name="connsiteY98" fmla="*/ 1807633 h 1820333"/>
                  <a:gd name="connsiteX99" fmla="*/ 5308600 w 5837766"/>
                  <a:gd name="connsiteY99" fmla="*/ 1820333 h 1820333"/>
                  <a:gd name="connsiteX100" fmla="*/ 5359400 w 5837766"/>
                  <a:gd name="connsiteY100" fmla="*/ 1655233 h 1820333"/>
                  <a:gd name="connsiteX101" fmla="*/ 5410200 w 5837766"/>
                  <a:gd name="connsiteY101" fmla="*/ 622300 h 1820333"/>
                  <a:gd name="connsiteX102" fmla="*/ 5469466 w 5837766"/>
                  <a:gd name="connsiteY102" fmla="*/ 1718733 h 1820333"/>
                  <a:gd name="connsiteX103" fmla="*/ 5524500 w 5837766"/>
                  <a:gd name="connsiteY103" fmla="*/ 702733 h 1820333"/>
                  <a:gd name="connsiteX104" fmla="*/ 5566833 w 5837766"/>
                  <a:gd name="connsiteY104" fmla="*/ 609600 h 1820333"/>
                  <a:gd name="connsiteX105" fmla="*/ 5621866 w 5837766"/>
                  <a:gd name="connsiteY105" fmla="*/ 1604433 h 1820333"/>
                  <a:gd name="connsiteX106" fmla="*/ 5681133 w 5837766"/>
                  <a:gd name="connsiteY106" fmla="*/ 1545167 h 1820333"/>
                  <a:gd name="connsiteX107" fmla="*/ 5723466 w 5837766"/>
                  <a:gd name="connsiteY107" fmla="*/ 1701800 h 1820333"/>
                  <a:gd name="connsiteX108" fmla="*/ 5795433 w 5837766"/>
                  <a:gd name="connsiteY108" fmla="*/ 1062567 h 1820333"/>
                  <a:gd name="connsiteX109" fmla="*/ 5837766 w 5837766"/>
                  <a:gd name="connsiteY109" fmla="*/ 1769533 h 18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37766" h="1820333">
                    <a:moveTo>
                      <a:pt x="0" y="1816100"/>
                    </a:moveTo>
                    <a:lnTo>
                      <a:pt x="67733" y="1739900"/>
                    </a:lnTo>
                    <a:lnTo>
                      <a:pt x="118533" y="1790700"/>
                    </a:lnTo>
                    <a:lnTo>
                      <a:pt x="173566" y="1646767"/>
                    </a:lnTo>
                    <a:lnTo>
                      <a:pt x="232833" y="1718733"/>
                    </a:lnTo>
                    <a:lnTo>
                      <a:pt x="279400" y="1595967"/>
                    </a:lnTo>
                    <a:lnTo>
                      <a:pt x="330200" y="1718733"/>
                    </a:lnTo>
                    <a:lnTo>
                      <a:pt x="385233" y="1405467"/>
                    </a:lnTo>
                    <a:lnTo>
                      <a:pt x="444500" y="1570567"/>
                    </a:lnTo>
                    <a:lnTo>
                      <a:pt x="495300" y="1536700"/>
                    </a:lnTo>
                    <a:lnTo>
                      <a:pt x="554566" y="1714500"/>
                    </a:lnTo>
                    <a:lnTo>
                      <a:pt x="605366" y="1401233"/>
                    </a:lnTo>
                    <a:lnTo>
                      <a:pt x="660400" y="872067"/>
                    </a:lnTo>
                    <a:lnTo>
                      <a:pt x="711200" y="1265767"/>
                    </a:lnTo>
                    <a:lnTo>
                      <a:pt x="766233" y="1274233"/>
                    </a:lnTo>
                    <a:lnTo>
                      <a:pt x="812800" y="1667933"/>
                    </a:lnTo>
                    <a:lnTo>
                      <a:pt x="876300" y="1485900"/>
                    </a:lnTo>
                    <a:lnTo>
                      <a:pt x="931333" y="1456267"/>
                    </a:lnTo>
                    <a:lnTo>
                      <a:pt x="969433" y="1312333"/>
                    </a:lnTo>
                    <a:lnTo>
                      <a:pt x="1032933" y="1714500"/>
                    </a:lnTo>
                    <a:lnTo>
                      <a:pt x="1083733" y="1803400"/>
                    </a:lnTo>
                    <a:lnTo>
                      <a:pt x="1138766" y="1790700"/>
                    </a:lnTo>
                    <a:lnTo>
                      <a:pt x="1185333" y="1794933"/>
                    </a:lnTo>
                    <a:lnTo>
                      <a:pt x="1244600" y="1519767"/>
                    </a:lnTo>
                    <a:lnTo>
                      <a:pt x="1295400" y="1240367"/>
                    </a:lnTo>
                    <a:lnTo>
                      <a:pt x="1354666" y="1659467"/>
                    </a:lnTo>
                    <a:lnTo>
                      <a:pt x="1405466" y="1477433"/>
                    </a:lnTo>
                    <a:lnTo>
                      <a:pt x="1468966" y="1545167"/>
                    </a:lnTo>
                    <a:lnTo>
                      <a:pt x="1511300" y="1739900"/>
                    </a:lnTo>
                    <a:lnTo>
                      <a:pt x="1566333" y="1579033"/>
                    </a:lnTo>
                    <a:lnTo>
                      <a:pt x="1629833" y="1790700"/>
                    </a:lnTo>
                    <a:lnTo>
                      <a:pt x="1676400" y="1706033"/>
                    </a:lnTo>
                    <a:lnTo>
                      <a:pt x="1701800" y="1583267"/>
                    </a:lnTo>
                    <a:lnTo>
                      <a:pt x="1722966" y="1481667"/>
                    </a:lnTo>
                    <a:lnTo>
                      <a:pt x="1782233" y="1388533"/>
                    </a:lnTo>
                    <a:lnTo>
                      <a:pt x="1837266" y="1515533"/>
                    </a:lnTo>
                    <a:lnTo>
                      <a:pt x="1896533" y="1570567"/>
                    </a:lnTo>
                    <a:lnTo>
                      <a:pt x="1938866" y="1646767"/>
                    </a:lnTo>
                    <a:lnTo>
                      <a:pt x="2002366" y="1634067"/>
                    </a:lnTo>
                    <a:lnTo>
                      <a:pt x="2040466" y="1384300"/>
                    </a:lnTo>
                    <a:lnTo>
                      <a:pt x="2099733" y="846667"/>
                    </a:lnTo>
                    <a:lnTo>
                      <a:pt x="2150533" y="1604433"/>
                    </a:lnTo>
                    <a:lnTo>
                      <a:pt x="2197100" y="1651000"/>
                    </a:lnTo>
                    <a:lnTo>
                      <a:pt x="2252133" y="1371600"/>
                    </a:lnTo>
                    <a:lnTo>
                      <a:pt x="2311400" y="1651000"/>
                    </a:lnTo>
                    <a:lnTo>
                      <a:pt x="2374900" y="1748367"/>
                    </a:lnTo>
                    <a:lnTo>
                      <a:pt x="2425700" y="1557867"/>
                    </a:lnTo>
                    <a:lnTo>
                      <a:pt x="2476500" y="1752600"/>
                    </a:lnTo>
                    <a:lnTo>
                      <a:pt x="2518833" y="1147233"/>
                    </a:lnTo>
                    <a:lnTo>
                      <a:pt x="2582333" y="994833"/>
                    </a:lnTo>
                    <a:lnTo>
                      <a:pt x="2637366" y="1735667"/>
                    </a:lnTo>
                    <a:lnTo>
                      <a:pt x="2688166" y="1634067"/>
                    </a:lnTo>
                    <a:lnTo>
                      <a:pt x="2751666" y="1452033"/>
                    </a:lnTo>
                    <a:lnTo>
                      <a:pt x="2789766" y="1210733"/>
                    </a:lnTo>
                    <a:lnTo>
                      <a:pt x="2861733" y="1761067"/>
                    </a:lnTo>
                    <a:lnTo>
                      <a:pt x="2904066" y="1248833"/>
                    </a:lnTo>
                    <a:lnTo>
                      <a:pt x="2954866" y="1176867"/>
                    </a:lnTo>
                    <a:lnTo>
                      <a:pt x="3009900" y="1663700"/>
                    </a:lnTo>
                    <a:lnTo>
                      <a:pt x="3060700" y="1786467"/>
                    </a:lnTo>
                    <a:lnTo>
                      <a:pt x="3119966" y="1202267"/>
                    </a:lnTo>
                    <a:lnTo>
                      <a:pt x="3162300" y="1143000"/>
                    </a:lnTo>
                    <a:lnTo>
                      <a:pt x="3221566" y="1515533"/>
                    </a:lnTo>
                    <a:lnTo>
                      <a:pt x="3268133" y="1147233"/>
                    </a:lnTo>
                    <a:lnTo>
                      <a:pt x="3331633" y="1418167"/>
                    </a:lnTo>
                    <a:lnTo>
                      <a:pt x="3395133" y="1032933"/>
                    </a:lnTo>
                    <a:lnTo>
                      <a:pt x="3445933" y="1634067"/>
                    </a:lnTo>
                    <a:lnTo>
                      <a:pt x="3496733" y="1443567"/>
                    </a:lnTo>
                    <a:lnTo>
                      <a:pt x="3539066" y="1697567"/>
                    </a:lnTo>
                    <a:lnTo>
                      <a:pt x="3606800" y="1744133"/>
                    </a:lnTo>
                    <a:lnTo>
                      <a:pt x="3649133" y="787400"/>
                    </a:lnTo>
                    <a:lnTo>
                      <a:pt x="3704166" y="1380067"/>
                    </a:lnTo>
                    <a:lnTo>
                      <a:pt x="3759200" y="982133"/>
                    </a:lnTo>
                    <a:lnTo>
                      <a:pt x="3818466" y="194733"/>
                    </a:lnTo>
                    <a:lnTo>
                      <a:pt x="3856566" y="1731433"/>
                    </a:lnTo>
                    <a:lnTo>
                      <a:pt x="3920066" y="1583267"/>
                    </a:lnTo>
                    <a:lnTo>
                      <a:pt x="3962400" y="1540933"/>
                    </a:lnTo>
                    <a:lnTo>
                      <a:pt x="4025900" y="1693333"/>
                    </a:lnTo>
                    <a:lnTo>
                      <a:pt x="4072466" y="0"/>
                    </a:lnTo>
                    <a:lnTo>
                      <a:pt x="4186766" y="1693333"/>
                    </a:lnTo>
                    <a:lnTo>
                      <a:pt x="4241800" y="1714500"/>
                    </a:lnTo>
                    <a:lnTo>
                      <a:pt x="4296833" y="1270000"/>
                    </a:lnTo>
                    <a:lnTo>
                      <a:pt x="4343400" y="1507067"/>
                    </a:lnTo>
                    <a:lnTo>
                      <a:pt x="4402666" y="1727200"/>
                    </a:lnTo>
                    <a:lnTo>
                      <a:pt x="4440766" y="241300"/>
                    </a:lnTo>
                    <a:lnTo>
                      <a:pt x="4495800" y="1782233"/>
                    </a:lnTo>
                    <a:lnTo>
                      <a:pt x="4567766" y="1680633"/>
                    </a:lnTo>
                    <a:lnTo>
                      <a:pt x="4614333" y="1380067"/>
                    </a:lnTo>
                    <a:lnTo>
                      <a:pt x="4669366" y="918633"/>
                    </a:lnTo>
                    <a:lnTo>
                      <a:pt x="4715933" y="800100"/>
                    </a:lnTo>
                    <a:lnTo>
                      <a:pt x="4758266" y="1710267"/>
                    </a:lnTo>
                    <a:lnTo>
                      <a:pt x="4826000" y="1418167"/>
                    </a:lnTo>
                    <a:lnTo>
                      <a:pt x="4872566" y="1684867"/>
                    </a:lnTo>
                    <a:lnTo>
                      <a:pt x="4931833" y="1600200"/>
                    </a:lnTo>
                    <a:lnTo>
                      <a:pt x="4982633" y="1667933"/>
                    </a:lnTo>
                    <a:lnTo>
                      <a:pt x="5046133" y="1240367"/>
                    </a:lnTo>
                    <a:lnTo>
                      <a:pt x="5096933" y="1316567"/>
                    </a:lnTo>
                    <a:lnTo>
                      <a:pt x="5151966" y="1515533"/>
                    </a:lnTo>
                    <a:lnTo>
                      <a:pt x="5198533" y="1761067"/>
                    </a:lnTo>
                    <a:lnTo>
                      <a:pt x="5253566" y="1807633"/>
                    </a:lnTo>
                    <a:lnTo>
                      <a:pt x="5308600" y="1820333"/>
                    </a:lnTo>
                    <a:lnTo>
                      <a:pt x="5359400" y="1655233"/>
                    </a:lnTo>
                    <a:lnTo>
                      <a:pt x="5410200" y="622300"/>
                    </a:lnTo>
                    <a:lnTo>
                      <a:pt x="5469466" y="1718733"/>
                    </a:lnTo>
                    <a:lnTo>
                      <a:pt x="5524500" y="702733"/>
                    </a:lnTo>
                    <a:lnTo>
                      <a:pt x="5566833" y="609600"/>
                    </a:lnTo>
                    <a:lnTo>
                      <a:pt x="5621866" y="1604433"/>
                    </a:lnTo>
                    <a:lnTo>
                      <a:pt x="5681133" y="1545167"/>
                    </a:lnTo>
                    <a:lnTo>
                      <a:pt x="5723466" y="1701800"/>
                    </a:lnTo>
                    <a:lnTo>
                      <a:pt x="5795433" y="1062567"/>
                    </a:lnTo>
                    <a:lnTo>
                      <a:pt x="5837766" y="17695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806699" flipH="1">
                <a:off x="1669117"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rot="2806699" flipH="1">
                <a:off x="1780301" y="39679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806699" flipH="1">
                <a:off x="1824533" y="402057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rot="2806699" flipH="1">
                <a:off x="1880341" y="39123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2806699" flipH="1">
                <a:off x="1987711" y="37229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rot="2806699" flipH="1">
                <a:off x="2044075" y="38830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rot="2806699" flipH="1">
                <a:off x="2103193" y="385003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2806699" flipH="1">
                <a:off x="2208771" y="372298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rot="2806699" flipH="1">
                <a:off x="2152407"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rot="2806699" flipH="1">
                <a:off x="2257607" y="31548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806699" flipH="1">
                <a:off x="2316725" y="35716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rot="2806699" flipH="1">
                <a:off x="2371071" y="3598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rot="2806699" flipH="1">
                <a:off x="2528265" y="37854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rot="2806699" flipH="1">
                <a:off x="246914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rot="2806699" flipH="1">
                <a:off x="2568840" y="362461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806699" flipH="1">
                <a:off x="2633466"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rot="2806699" flipH="1">
                <a:off x="2407275" y="398137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rot="2806699" flipH="1">
                <a:off x="2687057" y="4112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2806699" flipH="1">
                <a:off x="2742758" y="40992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rot="2806699" flipH="1">
                <a:off x="2795031" y="40992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rot="2806699" flipH="1">
                <a:off x="2842411" y="38417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nvSpPr>
            <p:spPr>
              <a:xfrm rot="2806699" flipH="1">
                <a:off x="2895099" y="354764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p:cNvSpPr/>
              <p:nvPr/>
            </p:nvSpPr>
            <p:spPr>
              <a:xfrm rot="2806699" flipH="1">
                <a:off x="2957703" y="39882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rot="2806699" flipH="1">
                <a:off x="3006946" y="3802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rot="2806699" flipH="1">
                <a:off x="3114524"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nvSpPr>
            <p:spPr>
              <a:xfrm rot="2806699" flipH="1">
                <a:off x="3169056" y="39063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rot="2806699" flipH="1">
                <a:off x="3233683" y="41072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rot="2806699" flipH="1">
                <a:off x="3276089" y="40320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rot="2806699" flipH="1">
                <a:off x="3321091" y="38022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rot="2806699" flipH="1">
                <a:off x="3385126" y="37088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rot="2806699" flipH="1">
                <a:off x="343121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rot="2806699" flipH="1">
                <a:off x="3483199" y="386683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rot="2806699" flipH="1">
                <a:off x="3547826" y="395595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rot="2806699" flipH="1">
                <a:off x="3592058" y="395595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rot="2806699" flipH="1">
                <a:off x="3640160" y="37088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p:nvSpPr>
            <p:spPr>
              <a:xfrm rot="2806699" flipH="1">
                <a:off x="3696093" y="31340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2806699" flipH="1">
                <a:off x="3753981" y="392363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2806699" flipH="1">
                <a:off x="3806169" y="396530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p:cNvSpPr/>
              <p:nvPr/>
            </p:nvSpPr>
            <p:spPr>
              <a:xfrm rot="2806699" flipH="1">
                <a:off x="3852253" y="36864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p:cNvSpPr/>
              <p:nvPr/>
            </p:nvSpPr>
            <p:spPr>
              <a:xfrm rot="2806699" flipH="1">
                <a:off x="3912244" y="39640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p:cNvSpPr/>
              <p:nvPr/>
            </p:nvSpPr>
            <p:spPr>
              <a:xfrm rot="2806699" flipH="1">
                <a:off x="3969251" y="406012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p:cNvSpPr/>
              <p:nvPr/>
            </p:nvSpPr>
            <p:spPr>
              <a:xfrm rot="2806699" flipH="1">
                <a:off x="4023753" y="38823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rot="2806699" flipH="1">
                <a:off x="4081298" y="40748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p:cNvSpPr/>
              <p:nvPr/>
            </p:nvSpPr>
            <p:spPr>
              <a:xfrm rot="2806699" flipH="1">
                <a:off x="4116364" y="3458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rot="2806699" flipH="1">
                <a:off x="4180989" y="330018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rot="2806699" flipH="1">
                <a:off x="4230256" y="404507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p:cNvSpPr/>
              <p:nvPr/>
            </p:nvSpPr>
            <p:spPr>
              <a:xfrm rot="2806699" flipH="1">
                <a:off x="4284061" y="394906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p:cNvSpPr/>
              <p:nvPr/>
            </p:nvSpPr>
            <p:spPr>
              <a:xfrm rot="2806699" flipH="1">
                <a:off x="4338729" y="378716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p:cNvSpPr/>
              <p:nvPr/>
            </p:nvSpPr>
            <p:spPr>
              <a:xfrm rot="2806699" flipH="1">
                <a:off x="4388036" y="35120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p:cNvSpPr/>
              <p:nvPr/>
            </p:nvSpPr>
            <p:spPr>
              <a:xfrm rot="2806699" flipH="1">
                <a:off x="4500083" y="35716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p:cNvSpPr/>
              <p:nvPr/>
            </p:nvSpPr>
            <p:spPr>
              <a:xfrm rot="2806699" flipH="1">
                <a:off x="4549704" y="35030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p:cNvSpPr/>
              <p:nvPr/>
            </p:nvSpPr>
            <p:spPr>
              <a:xfrm rot="2806699" flipH="1">
                <a:off x="4602072" y="39833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rot="2806699" flipH="1">
                <a:off x="4459116" y="4104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p:cNvSpPr/>
              <p:nvPr/>
            </p:nvSpPr>
            <p:spPr>
              <a:xfrm rot="2806699" flipH="1">
                <a:off x="4661774" y="411722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p:nvSpPr>
            <p:spPr>
              <a:xfrm rot="2806699" flipH="1">
                <a:off x="4711371" y="351414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p:cNvSpPr/>
              <p:nvPr/>
            </p:nvSpPr>
            <p:spPr>
              <a:xfrm rot="2806699" flipH="1">
                <a:off x="4760991" y="34665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rot="2806699" flipH="1">
                <a:off x="4821393" y="384816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p:cNvSpPr/>
              <p:nvPr/>
            </p:nvSpPr>
            <p:spPr>
              <a:xfrm rot="2806699" flipH="1">
                <a:off x="4863540" y="34554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82"/>
              <p:cNvSpPr/>
              <p:nvPr/>
            </p:nvSpPr>
            <p:spPr>
              <a:xfrm rot="2806699" flipH="1">
                <a:off x="4928166"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rot="2806699" flipH="1">
                <a:off x="4992793" y="332901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p:cNvSpPr/>
              <p:nvPr/>
            </p:nvSpPr>
            <p:spPr>
              <a:xfrm rot="2806699" flipH="1">
                <a:off x="5044201" y="395595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p:cNvSpPr/>
              <p:nvPr/>
            </p:nvSpPr>
            <p:spPr>
              <a:xfrm rot="2806699" flipH="1">
                <a:off x="5099241" y="375994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rot="2806699" flipH="1">
                <a:off x="5137570" y="40136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p:cNvSpPr/>
              <p:nvPr/>
            </p:nvSpPr>
            <p:spPr>
              <a:xfrm rot="2806699" flipH="1">
                <a:off x="5202328" y="40528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p:cNvSpPr/>
              <p:nvPr/>
            </p:nvSpPr>
            <p:spPr>
              <a:xfrm rot="2806699" flipH="1">
                <a:off x="5248411" y="308182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p:cNvSpPr/>
              <p:nvPr/>
            </p:nvSpPr>
            <p:spPr>
              <a:xfrm rot="2806699" flipH="1">
                <a:off x="5306490" y="373600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p:cNvSpPr/>
              <p:nvPr/>
            </p:nvSpPr>
            <p:spPr>
              <a:xfrm rot="2806699" flipH="1">
                <a:off x="5354261" y="329670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矩形 91"/>
              <p:cNvSpPr/>
              <p:nvPr/>
            </p:nvSpPr>
            <p:spPr>
              <a:xfrm rot="2806699" flipH="1">
                <a:off x="5418888" y="24839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92"/>
              <p:cNvSpPr/>
              <p:nvPr/>
            </p:nvSpPr>
            <p:spPr>
              <a:xfrm rot="2806699" flipH="1">
                <a:off x="5451201" y="404507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rot="2806699" flipH="1">
                <a:off x="5619821" y="40164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94"/>
              <p:cNvSpPr/>
              <p:nvPr/>
            </p:nvSpPr>
            <p:spPr>
              <a:xfrm rot="2806699" flipH="1">
                <a:off x="5515827" y="3898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95"/>
              <p:cNvSpPr/>
              <p:nvPr/>
            </p:nvSpPr>
            <p:spPr>
              <a:xfrm rot="2806699" flipH="1">
                <a:off x="5568091" y="385265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p:nvSpPr>
            <p:spPr>
              <a:xfrm rot="2806699" flipH="1">
                <a:off x="5673320" y="22873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97"/>
              <p:cNvSpPr/>
              <p:nvPr/>
            </p:nvSpPr>
            <p:spPr>
              <a:xfrm rot="2806699" flipH="1">
                <a:off x="5752874" y="34569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98"/>
              <p:cNvSpPr/>
              <p:nvPr/>
            </p:nvSpPr>
            <p:spPr>
              <a:xfrm rot="2806699" flipH="1">
                <a:off x="5785186" y="399549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p:cNvSpPr/>
              <p:nvPr/>
            </p:nvSpPr>
            <p:spPr>
              <a:xfrm rot="2806699" flipH="1">
                <a:off x="5842312" y="402780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100"/>
              <p:cNvSpPr/>
              <p:nvPr/>
            </p:nvSpPr>
            <p:spPr>
              <a:xfrm rot="2806699" flipH="1">
                <a:off x="5898676" y="35760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矩形 101"/>
              <p:cNvSpPr/>
              <p:nvPr/>
            </p:nvSpPr>
            <p:spPr>
              <a:xfrm rot="2806699" flipH="1">
                <a:off x="5941441" y="381585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102"/>
              <p:cNvSpPr/>
              <p:nvPr/>
            </p:nvSpPr>
            <p:spPr>
              <a:xfrm rot="2806699" flipH="1">
                <a:off x="6004394" y="40546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矩形 103"/>
              <p:cNvSpPr/>
              <p:nvPr/>
            </p:nvSpPr>
            <p:spPr>
              <a:xfrm rot="2806699" flipH="1">
                <a:off x="6101850" y="4099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p:cNvSpPr/>
              <p:nvPr/>
            </p:nvSpPr>
            <p:spPr>
              <a:xfrm rot="2806699" flipH="1">
                <a:off x="6160374" y="399549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p:cNvSpPr/>
              <p:nvPr/>
            </p:nvSpPr>
            <p:spPr>
              <a:xfrm rot="2806699" flipH="1">
                <a:off x="6216171" y="37130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p:cNvSpPr/>
              <p:nvPr/>
            </p:nvSpPr>
            <p:spPr>
              <a:xfrm rot="2806699" flipH="1">
                <a:off x="6275289" y="32248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p:cNvSpPr/>
              <p:nvPr/>
            </p:nvSpPr>
            <p:spPr>
              <a:xfrm rot="2806699" flipH="1">
                <a:off x="6039978" y="25285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p:cNvSpPr/>
              <p:nvPr/>
            </p:nvSpPr>
            <p:spPr>
              <a:xfrm rot="2806699" flipH="1">
                <a:off x="6320677" y="311413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p:cNvSpPr/>
              <p:nvPr/>
            </p:nvSpPr>
            <p:spPr>
              <a:xfrm rot="2806699" flipH="1">
                <a:off x="6355286" y="404653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p:cNvSpPr/>
              <p:nvPr/>
            </p:nvSpPr>
            <p:spPr>
              <a:xfrm rot="2806699" flipH="1">
                <a:off x="6419913"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矩形 111"/>
              <p:cNvSpPr/>
              <p:nvPr/>
            </p:nvSpPr>
            <p:spPr>
              <a:xfrm rot="2806699" flipH="1">
                <a:off x="6478435" y="40102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p:cNvSpPr/>
              <p:nvPr/>
            </p:nvSpPr>
            <p:spPr>
              <a:xfrm rot="2806699" flipH="1">
                <a:off x="6526170" y="39277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p:cNvSpPr/>
              <p:nvPr/>
            </p:nvSpPr>
            <p:spPr>
              <a:xfrm rot="2806699" flipH="1">
                <a:off x="6587226" y="39836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114"/>
              <p:cNvSpPr/>
              <p:nvPr/>
            </p:nvSpPr>
            <p:spPr>
              <a:xfrm rot="2806699" flipH="1">
                <a:off x="6640500" y="3563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p:cNvSpPr/>
              <p:nvPr/>
            </p:nvSpPr>
            <p:spPr>
              <a:xfrm rot="2806699" flipH="1">
                <a:off x="6684349" y="361312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p:cNvSpPr/>
              <p:nvPr/>
            </p:nvSpPr>
            <p:spPr>
              <a:xfrm rot="2806699" flipH="1">
                <a:off x="6751328" y="38371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p:cNvSpPr/>
              <p:nvPr/>
            </p:nvSpPr>
            <p:spPr>
              <a:xfrm rot="2806699" flipH="1">
                <a:off x="6793821" y="40590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rot="2806699" flipH="1">
                <a:off x="6858447" y="412368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nvSpPr>
            <p:spPr>
              <a:xfrm rot="2806699" flipH="1">
                <a:off x="6914146" y="413951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rot="2806699" flipH="1">
                <a:off x="6960464" y="39813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矩形 121"/>
              <p:cNvSpPr/>
              <p:nvPr/>
            </p:nvSpPr>
            <p:spPr>
              <a:xfrm rot="2806699" flipH="1">
                <a:off x="7002400" y="29109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矩形 122"/>
              <p:cNvSpPr/>
              <p:nvPr/>
            </p:nvSpPr>
            <p:spPr>
              <a:xfrm rot="2806699" flipH="1">
                <a:off x="7066578" y="406012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矩形 123"/>
              <p:cNvSpPr/>
              <p:nvPr/>
            </p:nvSpPr>
            <p:spPr>
              <a:xfrm rot="2806699" flipH="1">
                <a:off x="7125695" y="30322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矩形 124"/>
              <p:cNvSpPr/>
              <p:nvPr/>
            </p:nvSpPr>
            <p:spPr>
              <a:xfrm rot="2806699" flipH="1">
                <a:off x="7170867" y="293008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矩形 125"/>
              <p:cNvSpPr/>
              <p:nvPr/>
            </p:nvSpPr>
            <p:spPr>
              <a:xfrm rot="2806699" flipH="1">
                <a:off x="7214525" y="39167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rot="2806699" flipH="1">
                <a:off x="7277673" y="38691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p:cNvSpPr/>
              <p:nvPr/>
            </p:nvSpPr>
            <p:spPr>
              <a:xfrm rot="2806699" flipH="1">
                <a:off x="7320711" y="401812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矩形 128"/>
              <p:cNvSpPr/>
              <p:nvPr/>
            </p:nvSpPr>
            <p:spPr>
              <a:xfrm rot="2806699" flipH="1">
                <a:off x="7395700" y="33585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矩形 129"/>
              <p:cNvSpPr/>
              <p:nvPr/>
            </p:nvSpPr>
            <p:spPr>
              <a:xfrm rot="2806699" flipH="1">
                <a:off x="7436274" y="407123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8" name="组合 27"/>
          <p:cNvGrpSpPr/>
          <p:nvPr/>
        </p:nvGrpSpPr>
        <p:grpSpPr>
          <a:xfrm>
            <a:off x="495156" y="-62346"/>
            <a:ext cx="5298605" cy="1428589"/>
            <a:chOff x="551030" y="-368704"/>
            <a:chExt cx="5298605" cy="1428589"/>
          </a:xfrm>
        </p:grpSpPr>
        <p:grpSp>
          <p:nvGrpSpPr>
            <p:cNvPr id="29" name="组合 28"/>
            <p:cNvGrpSpPr/>
            <p:nvPr/>
          </p:nvGrpSpPr>
          <p:grpSpPr>
            <a:xfrm>
              <a:off x="1201631" y="303925"/>
              <a:ext cx="4648004" cy="687996"/>
              <a:chOff x="1839058" y="967769"/>
              <a:chExt cx="4648004" cy="687996"/>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42523" y="1009434"/>
                <a:ext cx="38445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估计示例</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 name="组合 5"/>
          <p:cNvGrpSpPr/>
          <p:nvPr/>
        </p:nvGrpSpPr>
        <p:grpSpPr>
          <a:xfrm>
            <a:off x="1604484" y="3489404"/>
            <a:ext cx="5873791" cy="654632"/>
            <a:chOff x="1479835" y="3431509"/>
            <a:chExt cx="5873791" cy="654632"/>
          </a:xfrm>
        </p:grpSpPr>
        <p:sp>
          <p:nvSpPr>
            <p:cNvPr id="4" name="任意多边形 3"/>
            <p:cNvSpPr/>
            <p:nvPr/>
          </p:nvSpPr>
          <p:spPr>
            <a:xfrm>
              <a:off x="1507152" y="3460016"/>
              <a:ext cx="5840213" cy="611132"/>
            </a:xfrm>
            <a:custGeom>
              <a:avLst/>
              <a:gdLst>
                <a:gd name="connsiteX0" fmla="*/ 0 w 5840213"/>
                <a:gd name="connsiteY0" fmla="*/ 611132 h 611132"/>
                <a:gd name="connsiteX1" fmla="*/ 271103 w 5840213"/>
                <a:gd name="connsiteY1" fmla="*/ 555992 h 611132"/>
                <a:gd name="connsiteX2" fmla="*/ 431927 w 5840213"/>
                <a:gd name="connsiteY2" fmla="*/ 496257 h 611132"/>
                <a:gd name="connsiteX3" fmla="*/ 514637 w 5840213"/>
                <a:gd name="connsiteY3" fmla="*/ 473282 h 611132"/>
                <a:gd name="connsiteX4" fmla="*/ 546802 w 5840213"/>
                <a:gd name="connsiteY4" fmla="*/ 487067 h 611132"/>
                <a:gd name="connsiteX5" fmla="*/ 657081 w 5840213"/>
                <a:gd name="connsiteY5" fmla="*/ 349218 h 611132"/>
                <a:gd name="connsiteX6" fmla="*/ 739791 w 5840213"/>
                <a:gd name="connsiteY6" fmla="*/ 280294 h 611132"/>
                <a:gd name="connsiteX7" fmla="*/ 813310 w 5840213"/>
                <a:gd name="connsiteY7" fmla="*/ 312458 h 611132"/>
                <a:gd name="connsiteX8" fmla="*/ 928185 w 5840213"/>
                <a:gd name="connsiteY8" fmla="*/ 298673 h 611132"/>
                <a:gd name="connsiteX9" fmla="*/ 974134 w 5840213"/>
                <a:gd name="connsiteY9" fmla="*/ 289483 h 611132"/>
                <a:gd name="connsiteX10" fmla="*/ 1171718 w 5840213"/>
                <a:gd name="connsiteY10" fmla="*/ 413548 h 611132"/>
                <a:gd name="connsiteX11" fmla="*/ 1236048 w 5840213"/>
                <a:gd name="connsiteY11" fmla="*/ 404358 h 611132"/>
                <a:gd name="connsiteX12" fmla="*/ 1281998 w 5840213"/>
                <a:gd name="connsiteY12" fmla="*/ 353813 h 611132"/>
                <a:gd name="connsiteX13" fmla="*/ 1341732 w 5840213"/>
                <a:gd name="connsiteY13" fmla="*/ 381383 h 611132"/>
                <a:gd name="connsiteX14" fmla="*/ 1456607 w 5840213"/>
                <a:gd name="connsiteY14" fmla="*/ 353813 h 611132"/>
                <a:gd name="connsiteX15" fmla="*/ 1548506 w 5840213"/>
                <a:gd name="connsiteY15" fmla="*/ 385978 h 611132"/>
                <a:gd name="connsiteX16" fmla="*/ 1667976 w 5840213"/>
                <a:gd name="connsiteY16" fmla="*/ 436523 h 611132"/>
                <a:gd name="connsiteX17" fmla="*/ 1782850 w 5840213"/>
                <a:gd name="connsiteY17" fmla="*/ 381383 h 611132"/>
                <a:gd name="connsiteX18" fmla="*/ 1888534 w 5840213"/>
                <a:gd name="connsiteY18" fmla="*/ 372193 h 611132"/>
                <a:gd name="connsiteX19" fmla="*/ 1998814 w 5840213"/>
                <a:gd name="connsiteY19" fmla="*/ 399763 h 611132"/>
                <a:gd name="connsiteX20" fmla="*/ 2030979 w 5840213"/>
                <a:gd name="connsiteY20" fmla="*/ 363003 h 611132"/>
                <a:gd name="connsiteX21" fmla="*/ 2090713 w 5840213"/>
                <a:gd name="connsiteY21" fmla="*/ 271104 h 611132"/>
                <a:gd name="connsiteX22" fmla="*/ 2145853 w 5840213"/>
                <a:gd name="connsiteY22" fmla="*/ 294078 h 611132"/>
                <a:gd name="connsiteX23" fmla="*/ 2191803 w 5840213"/>
                <a:gd name="connsiteY23" fmla="*/ 330838 h 611132"/>
                <a:gd name="connsiteX24" fmla="*/ 2237753 w 5840213"/>
                <a:gd name="connsiteY24" fmla="*/ 298673 h 611132"/>
                <a:gd name="connsiteX25" fmla="*/ 2403172 w 5840213"/>
                <a:gd name="connsiteY25" fmla="*/ 353813 h 611132"/>
                <a:gd name="connsiteX26" fmla="*/ 2458311 w 5840213"/>
                <a:gd name="connsiteY26" fmla="*/ 385978 h 611132"/>
                <a:gd name="connsiteX27" fmla="*/ 2568591 w 5840213"/>
                <a:gd name="connsiteY27" fmla="*/ 248129 h 611132"/>
                <a:gd name="connsiteX28" fmla="*/ 2642110 w 5840213"/>
                <a:gd name="connsiteY28" fmla="*/ 307863 h 611132"/>
                <a:gd name="connsiteX29" fmla="*/ 2678870 w 5840213"/>
                <a:gd name="connsiteY29" fmla="*/ 326243 h 611132"/>
                <a:gd name="connsiteX30" fmla="*/ 2738605 w 5840213"/>
                <a:gd name="connsiteY30" fmla="*/ 307863 h 611132"/>
                <a:gd name="connsiteX31" fmla="*/ 2793744 w 5840213"/>
                <a:gd name="connsiteY31" fmla="*/ 266509 h 611132"/>
                <a:gd name="connsiteX32" fmla="*/ 2830504 w 5840213"/>
                <a:gd name="connsiteY32" fmla="*/ 298673 h 611132"/>
                <a:gd name="connsiteX33" fmla="*/ 2885644 w 5840213"/>
                <a:gd name="connsiteY33" fmla="*/ 261914 h 611132"/>
                <a:gd name="connsiteX34" fmla="*/ 2945379 w 5840213"/>
                <a:gd name="connsiteY34" fmla="*/ 243534 h 611132"/>
                <a:gd name="connsiteX35" fmla="*/ 3046468 w 5840213"/>
                <a:gd name="connsiteY35" fmla="*/ 317053 h 611132"/>
                <a:gd name="connsiteX36" fmla="*/ 3170532 w 5840213"/>
                <a:gd name="connsiteY36" fmla="*/ 234344 h 611132"/>
                <a:gd name="connsiteX37" fmla="*/ 3198102 w 5840213"/>
                <a:gd name="connsiteY37" fmla="*/ 243534 h 611132"/>
                <a:gd name="connsiteX38" fmla="*/ 3262432 w 5840213"/>
                <a:gd name="connsiteY38" fmla="*/ 211369 h 611132"/>
                <a:gd name="connsiteX39" fmla="*/ 3322167 w 5840213"/>
                <a:gd name="connsiteY39" fmla="*/ 211369 h 611132"/>
                <a:gd name="connsiteX40" fmla="*/ 3363521 w 5840213"/>
                <a:gd name="connsiteY40" fmla="*/ 170014 h 611132"/>
                <a:gd name="connsiteX41" fmla="*/ 3427851 w 5840213"/>
                <a:gd name="connsiteY41" fmla="*/ 211369 h 611132"/>
                <a:gd name="connsiteX42" fmla="*/ 3473801 w 5840213"/>
                <a:gd name="connsiteY42" fmla="*/ 215964 h 611132"/>
                <a:gd name="connsiteX43" fmla="*/ 3574890 w 5840213"/>
                <a:gd name="connsiteY43" fmla="*/ 289483 h 611132"/>
                <a:gd name="connsiteX44" fmla="*/ 3625435 w 5840213"/>
                <a:gd name="connsiteY44" fmla="*/ 202179 h 611132"/>
                <a:gd name="connsiteX45" fmla="*/ 3685170 w 5840213"/>
                <a:gd name="connsiteY45" fmla="*/ 202179 h 611132"/>
                <a:gd name="connsiteX46" fmla="*/ 3735714 w 5840213"/>
                <a:gd name="connsiteY46" fmla="*/ 151634 h 611132"/>
                <a:gd name="connsiteX47" fmla="*/ 3790854 w 5840213"/>
                <a:gd name="connsiteY47" fmla="*/ 0 h 611132"/>
                <a:gd name="connsiteX48" fmla="*/ 4002223 w 5840213"/>
                <a:gd name="connsiteY48" fmla="*/ 188394 h 611132"/>
                <a:gd name="connsiteX49" fmla="*/ 4071147 w 5840213"/>
                <a:gd name="connsiteY49" fmla="*/ 4595 h 611132"/>
                <a:gd name="connsiteX50" fmla="*/ 4117097 w 5840213"/>
                <a:gd name="connsiteY50" fmla="*/ 4595 h 611132"/>
                <a:gd name="connsiteX51" fmla="*/ 4181427 w 5840213"/>
                <a:gd name="connsiteY51" fmla="*/ 78115 h 611132"/>
                <a:gd name="connsiteX52" fmla="*/ 4213592 w 5840213"/>
                <a:gd name="connsiteY52" fmla="*/ 119469 h 611132"/>
                <a:gd name="connsiteX53" fmla="*/ 4273326 w 5840213"/>
                <a:gd name="connsiteY53" fmla="*/ 119469 h 611132"/>
                <a:gd name="connsiteX54" fmla="*/ 4379011 w 5840213"/>
                <a:gd name="connsiteY54" fmla="*/ 192989 h 611132"/>
                <a:gd name="connsiteX55" fmla="*/ 4429556 w 5840213"/>
                <a:gd name="connsiteY55" fmla="*/ 32165 h 611132"/>
                <a:gd name="connsiteX56" fmla="*/ 4484695 w 5840213"/>
                <a:gd name="connsiteY56" fmla="*/ 124064 h 611132"/>
                <a:gd name="connsiteX57" fmla="*/ 4544430 w 5840213"/>
                <a:gd name="connsiteY57" fmla="*/ 170014 h 611132"/>
                <a:gd name="connsiteX58" fmla="*/ 4590380 w 5840213"/>
                <a:gd name="connsiteY58" fmla="*/ 170014 h 611132"/>
                <a:gd name="connsiteX59" fmla="*/ 4709849 w 5840213"/>
                <a:gd name="connsiteY59" fmla="*/ 50545 h 611132"/>
                <a:gd name="connsiteX60" fmla="*/ 4764989 w 5840213"/>
                <a:gd name="connsiteY60" fmla="*/ 105685 h 611132"/>
                <a:gd name="connsiteX61" fmla="*/ 4967168 w 5840213"/>
                <a:gd name="connsiteY61" fmla="*/ 243534 h 611132"/>
                <a:gd name="connsiteX62" fmla="*/ 5086637 w 5840213"/>
                <a:gd name="connsiteY62" fmla="*/ 197584 h 611132"/>
                <a:gd name="connsiteX63" fmla="*/ 5320981 w 5840213"/>
                <a:gd name="connsiteY63" fmla="*/ 363003 h 611132"/>
                <a:gd name="connsiteX64" fmla="*/ 5394500 w 5840213"/>
                <a:gd name="connsiteY64" fmla="*/ 234344 h 611132"/>
                <a:gd name="connsiteX65" fmla="*/ 5454235 w 5840213"/>
                <a:gd name="connsiteY65" fmla="*/ 271104 h 611132"/>
                <a:gd name="connsiteX66" fmla="*/ 5518565 w 5840213"/>
                <a:gd name="connsiteY66" fmla="*/ 179204 h 611132"/>
                <a:gd name="connsiteX67" fmla="*/ 5564514 w 5840213"/>
                <a:gd name="connsiteY67" fmla="*/ 91900 h 611132"/>
                <a:gd name="connsiteX68" fmla="*/ 5720743 w 5840213"/>
                <a:gd name="connsiteY68" fmla="*/ 215964 h 611132"/>
                <a:gd name="connsiteX69" fmla="*/ 5775883 w 5840213"/>
                <a:gd name="connsiteY69" fmla="*/ 170014 h 611132"/>
                <a:gd name="connsiteX70" fmla="*/ 5840213 w 5840213"/>
                <a:gd name="connsiteY70" fmla="*/ 229749 h 61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840213" h="611132">
                  <a:moveTo>
                    <a:pt x="0" y="611132"/>
                  </a:moveTo>
                  <a:lnTo>
                    <a:pt x="271103" y="555992"/>
                  </a:lnTo>
                  <a:lnTo>
                    <a:pt x="431927" y="496257"/>
                  </a:lnTo>
                  <a:lnTo>
                    <a:pt x="514637" y="473282"/>
                  </a:lnTo>
                  <a:lnTo>
                    <a:pt x="546802" y="487067"/>
                  </a:lnTo>
                  <a:lnTo>
                    <a:pt x="657081" y="349218"/>
                  </a:lnTo>
                  <a:lnTo>
                    <a:pt x="739791" y="280294"/>
                  </a:lnTo>
                  <a:lnTo>
                    <a:pt x="813310" y="312458"/>
                  </a:lnTo>
                  <a:lnTo>
                    <a:pt x="928185" y="298673"/>
                  </a:lnTo>
                  <a:lnTo>
                    <a:pt x="974134" y="289483"/>
                  </a:lnTo>
                  <a:lnTo>
                    <a:pt x="1171718" y="413548"/>
                  </a:lnTo>
                  <a:lnTo>
                    <a:pt x="1236048" y="404358"/>
                  </a:lnTo>
                  <a:lnTo>
                    <a:pt x="1281998" y="353813"/>
                  </a:lnTo>
                  <a:lnTo>
                    <a:pt x="1341732" y="381383"/>
                  </a:lnTo>
                  <a:lnTo>
                    <a:pt x="1456607" y="353813"/>
                  </a:lnTo>
                  <a:lnTo>
                    <a:pt x="1548506" y="385978"/>
                  </a:lnTo>
                  <a:lnTo>
                    <a:pt x="1667976" y="436523"/>
                  </a:lnTo>
                  <a:lnTo>
                    <a:pt x="1782850" y="381383"/>
                  </a:lnTo>
                  <a:lnTo>
                    <a:pt x="1888534" y="372193"/>
                  </a:lnTo>
                  <a:lnTo>
                    <a:pt x="1998814" y="399763"/>
                  </a:lnTo>
                  <a:lnTo>
                    <a:pt x="2030979" y="363003"/>
                  </a:lnTo>
                  <a:lnTo>
                    <a:pt x="2090713" y="271104"/>
                  </a:lnTo>
                  <a:lnTo>
                    <a:pt x="2145853" y="294078"/>
                  </a:lnTo>
                  <a:lnTo>
                    <a:pt x="2191803" y="330838"/>
                  </a:lnTo>
                  <a:lnTo>
                    <a:pt x="2237753" y="298673"/>
                  </a:lnTo>
                  <a:lnTo>
                    <a:pt x="2403172" y="353813"/>
                  </a:lnTo>
                  <a:lnTo>
                    <a:pt x="2458311" y="385978"/>
                  </a:lnTo>
                  <a:lnTo>
                    <a:pt x="2568591" y="248129"/>
                  </a:lnTo>
                  <a:lnTo>
                    <a:pt x="2642110" y="307863"/>
                  </a:lnTo>
                  <a:lnTo>
                    <a:pt x="2678870" y="326243"/>
                  </a:lnTo>
                  <a:lnTo>
                    <a:pt x="2738605" y="307863"/>
                  </a:lnTo>
                  <a:lnTo>
                    <a:pt x="2793744" y="266509"/>
                  </a:lnTo>
                  <a:lnTo>
                    <a:pt x="2830504" y="298673"/>
                  </a:lnTo>
                  <a:lnTo>
                    <a:pt x="2885644" y="261914"/>
                  </a:lnTo>
                  <a:lnTo>
                    <a:pt x="2945379" y="243534"/>
                  </a:lnTo>
                  <a:lnTo>
                    <a:pt x="3046468" y="317053"/>
                  </a:lnTo>
                  <a:lnTo>
                    <a:pt x="3170532" y="234344"/>
                  </a:lnTo>
                  <a:lnTo>
                    <a:pt x="3198102" y="243534"/>
                  </a:lnTo>
                  <a:lnTo>
                    <a:pt x="3262432" y="211369"/>
                  </a:lnTo>
                  <a:lnTo>
                    <a:pt x="3322167" y="211369"/>
                  </a:lnTo>
                  <a:lnTo>
                    <a:pt x="3363521" y="170014"/>
                  </a:lnTo>
                  <a:lnTo>
                    <a:pt x="3427851" y="211369"/>
                  </a:lnTo>
                  <a:lnTo>
                    <a:pt x="3473801" y="215964"/>
                  </a:lnTo>
                  <a:lnTo>
                    <a:pt x="3574890" y="289483"/>
                  </a:lnTo>
                  <a:lnTo>
                    <a:pt x="3625435" y="202179"/>
                  </a:lnTo>
                  <a:lnTo>
                    <a:pt x="3685170" y="202179"/>
                  </a:lnTo>
                  <a:lnTo>
                    <a:pt x="3735714" y="151634"/>
                  </a:lnTo>
                  <a:lnTo>
                    <a:pt x="3790854" y="0"/>
                  </a:lnTo>
                  <a:lnTo>
                    <a:pt x="4002223" y="188394"/>
                  </a:lnTo>
                  <a:lnTo>
                    <a:pt x="4071147" y="4595"/>
                  </a:lnTo>
                  <a:lnTo>
                    <a:pt x="4117097" y="4595"/>
                  </a:lnTo>
                  <a:lnTo>
                    <a:pt x="4181427" y="78115"/>
                  </a:lnTo>
                  <a:lnTo>
                    <a:pt x="4213592" y="119469"/>
                  </a:lnTo>
                  <a:lnTo>
                    <a:pt x="4273326" y="119469"/>
                  </a:lnTo>
                  <a:lnTo>
                    <a:pt x="4379011" y="192989"/>
                  </a:lnTo>
                  <a:lnTo>
                    <a:pt x="4429556" y="32165"/>
                  </a:lnTo>
                  <a:lnTo>
                    <a:pt x="4484695" y="124064"/>
                  </a:lnTo>
                  <a:lnTo>
                    <a:pt x="4544430" y="170014"/>
                  </a:lnTo>
                  <a:lnTo>
                    <a:pt x="4590380" y="170014"/>
                  </a:lnTo>
                  <a:lnTo>
                    <a:pt x="4709849" y="50545"/>
                  </a:lnTo>
                  <a:lnTo>
                    <a:pt x="4764989" y="105685"/>
                  </a:lnTo>
                  <a:lnTo>
                    <a:pt x="4967168" y="243534"/>
                  </a:lnTo>
                  <a:lnTo>
                    <a:pt x="5086637" y="197584"/>
                  </a:lnTo>
                  <a:lnTo>
                    <a:pt x="5320981" y="363003"/>
                  </a:lnTo>
                  <a:lnTo>
                    <a:pt x="5394500" y="234344"/>
                  </a:lnTo>
                  <a:lnTo>
                    <a:pt x="5454235" y="271104"/>
                  </a:lnTo>
                  <a:lnTo>
                    <a:pt x="5518565" y="179204"/>
                  </a:lnTo>
                  <a:lnTo>
                    <a:pt x="5564514" y="91900"/>
                  </a:lnTo>
                  <a:lnTo>
                    <a:pt x="5720743" y="215964"/>
                  </a:lnTo>
                  <a:lnTo>
                    <a:pt x="5775883" y="170014"/>
                  </a:lnTo>
                  <a:lnTo>
                    <a:pt x="5840213" y="229749"/>
                  </a:lnTo>
                </a:path>
              </a:pathLst>
            </a:custGeom>
            <a:noFill/>
            <a:ln>
              <a:solidFill>
                <a:srgbClr val="BF0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79835" y="40404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538549" y="403224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1590822" y="402630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642800" y="401020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1694615" y="40039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754856" y="3980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808503" y="3980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1854806" y="39413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1911767" y="392521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1786" y="390669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021307" y="390669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2071479" y="386572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124026" y="379384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173979" y="375602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231275" y="371610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2286026" y="373974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2337815" y="37405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2391737" y="373827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2449080" y="37194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2501419" y="374367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2552304" y="377716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2603308" y="381043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2658643" y="384038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712150" y="38296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2769302" y="379347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2821284" y="381271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2870936" y="380266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2922816" y="379273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983320" y="380699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3035489" y="381423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085710" y="38456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a:off x="3144356" y="38591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p:nvSpPr>
          <p:spPr>
            <a:xfrm>
              <a:off x="3198153" y="384866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3247684" y="38309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3302524" y="381515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3357273" y="38080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a:off x="3407218" y="381185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a:off x="3461777" y="382275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a:off x="3514817" y="379992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3566956" y="371575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3616748" y="37258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3676638" y="375625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3731362" y="37346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3783381" y="374867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3830394" y="377098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a:off x="3886746" y="378181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3946063" y="38090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3992661" y="37560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4051196" y="369393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4104199" y="372802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p:cNvSpPr/>
            <p:nvPr/>
          </p:nvSpPr>
          <p:spPr>
            <a:xfrm>
              <a:off x="4155477" y="374700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4207564" y="37438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a:off x="4265820" y="370221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4314770" y="37432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4366225" y="370295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4421008" y="367636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4470629" y="36992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4531137" y="374431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a:off x="4580914" y="3711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a:off x="4636197" y="366438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a:off x="4687362" y="367652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4745790" y="364440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a:off x="4795633" y="364236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4850700" y="360134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4905921" y="363860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4958746" y="363750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009269" y="368182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064710" y="371765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5113427" y="363341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5168316" y="363416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5227415" y="35737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p:cNvSpPr/>
            <p:nvPr/>
          </p:nvSpPr>
          <p:spPr>
            <a:xfrm>
              <a:off x="5280497" y="3438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a:off x="5330482" y="349937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p:cNvSpPr/>
            <p:nvPr/>
          </p:nvSpPr>
          <p:spPr>
            <a:xfrm>
              <a:off x="5383539" y="353873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a:off x="5433842" y="357908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5484145" y="361934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5545507" y="344493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5604638" y="34315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5646221" y="349133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5706111" y="355184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5756346" y="354975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5803830" y="357588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5861348" y="36193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5918120" y="34765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5968676" y="354580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a:off x="6016916" y="35958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6076628" y="359644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p:nvSpPr>
          <p:spPr>
            <a:xfrm>
              <a:off x="6131256" y="354114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6193708" y="348212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6237901" y="353477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6290899" y="356574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6346698" y="359552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p:cNvSpPr/>
            <p:nvPr/>
          </p:nvSpPr>
          <p:spPr>
            <a:xfrm>
              <a:off x="6397805" y="363619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p:cNvSpPr/>
            <p:nvPr/>
          </p:nvSpPr>
          <p:spPr>
            <a:xfrm>
              <a:off x="6457093" y="367107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6510524" y="3648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6565166" y="36306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a:off x="6618169" y="365868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6668847" y="369606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a:off x="6713466" y="373746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p:cNvSpPr/>
            <p:nvPr/>
          </p:nvSpPr>
          <p:spPr>
            <a:xfrm>
              <a:off x="6765865" y="3776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a:off x="6826215" y="378939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6880601" y="36739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6937275" y="370622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6995388" y="362876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a:off x="7046974" y="35240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7090361" y="355365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7142727" y="360008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7200913" y="364000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7258819" y="360321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7307907" y="36534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95156" y="-62346"/>
            <a:ext cx="5298605" cy="1428589"/>
            <a:chOff x="551030" y="-368704"/>
            <a:chExt cx="5298605" cy="1428589"/>
          </a:xfrm>
        </p:grpSpPr>
        <p:grpSp>
          <p:nvGrpSpPr>
            <p:cNvPr id="29" name="组合 28"/>
            <p:cNvGrpSpPr/>
            <p:nvPr/>
          </p:nvGrpSpPr>
          <p:grpSpPr>
            <a:xfrm>
              <a:off x="1201631" y="303925"/>
              <a:ext cx="4648004" cy="687996"/>
              <a:chOff x="1839058" y="967769"/>
              <a:chExt cx="4648004" cy="687996"/>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42523" y="1009434"/>
                <a:ext cx="38445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估计示例</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345331" y="1514315"/>
            <a:ext cx="10935812" cy="555070"/>
            <a:chOff x="559108" y="1303129"/>
            <a:chExt cx="10441833" cy="884974"/>
          </a:xfrm>
        </p:grpSpPr>
        <p:grpSp>
          <p:nvGrpSpPr>
            <p:cNvPr id="9" name="组合 8"/>
            <p:cNvGrpSpPr/>
            <p:nvPr/>
          </p:nvGrpSpPr>
          <p:grpSpPr>
            <a:xfrm>
              <a:off x="559108" y="1303129"/>
              <a:ext cx="709494" cy="884973"/>
              <a:chOff x="573216" y="1296101"/>
              <a:chExt cx="590270" cy="527839"/>
            </a:xfrm>
          </p:grpSpPr>
          <p:sp>
            <p:nvSpPr>
              <p:cNvPr id="12" name="平行四边形 11"/>
              <p:cNvSpPr/>
              <p:nvPr/>
            </p:nvSpPr>
            <p:spPr>
              <a:xfrm>
                <a:off x="573216" y="1296103"/>
                <a:ext cx="487398" cy="52783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692233" y="1296101"/>
                <a:ext cx="471253" cy="527839"/>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p:cNvSpPr/>
            <p:nvPr/>
          </p:nvSpPr>
          <p:spPr>
            <a:xfrm rot="5400000" flipV="1">
              <a:off x="4868708" y="-2573574"/>
              <a:ext cx="881565" cy="86417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 name="Text Box 79"/>
            <p:cNvSpPr txBox="1">
              <a:spLocks noChangeArrowheads="1"/>
            </p:cNvSpPr>
            <p:nvPr/>
          </p:nvSpPr>
          <p:spPr bwMode="auto">
            <a:xfrm>
              <a:off x="1351235" y="1335868"/>
              <a:ext cx="964970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考虑</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a:t>
              </a:r>
              <a:r>
                <a:rPr kumimoji="1" lang="zh-CN" altLang="en-US" sz="2600" dirty="0">
                  <a:solidFill>
                    <a:srgbClr val="FF0000"/>
                  </a:solidFill>
                  <a:latin typeface="思源黑体 CN Medium" panose="020B0600000000000000" pitchFamily="34" charset="-122"/>
                  <a:ea typeface="思源黑体 CN Medium" panose="020B0600000000000000" pitchFamily="34" charset="-122"/>
                </a:rPr>
                <a:t>波动</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，估计</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EstimatedRTT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与</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SampleRTT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的偏差</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14" name="Text Box 4"/>
          <p:cNvSpPr txBox="1">
            <a:spLocks noChangeArrowheads="1"/>
          </p:cNvSpPr>
          <p:nvPr/>
        </p:nvSpPr>
        <p:spPr bwMode="auto">
          <a:xfrm>
            <a:off x="1943365" y="2452434"/>
            <a:ext cx="9476696" cy="1569660"/>
          </a:xfrm>
          <a:prstGeom prst="rect">
            <a:avLst/>
          </a:prstGeom>
          <a:solidFill>
            <a:srgbClr val="009FF6"/>
          </a:solidFill>
          <a:ln w="9525">
            <a:solidFill>
              <a:schemeClr val="tx1"/>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err="1">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DevRTT</a:t>
            </a:r>
            <a:r>
              <a:rPr lang="en-US" altLang="zh-CN" sz="2400" dirty="0">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 = (1-</a:t>
            </a:r>
            <a:r>
              <a:rPr lang="en-US" altLang="zh-CN" sz="2400" dirty="0">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lang="en-US" altLang="zh-CN" sz="2400" dirty="0">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DevRTT</a:t>
            </a:r>
            <a:r>
              <a:rPr lang="en-US" altLang="zh-CN" sz="2400" dirty="0">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 + </a:t>
            </a:r>
            <a:r>
              <a:rPr lang="en-US" altLang="zh-CN" sz="2400" dirty="0">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lang="en-US" altLang="zh-CN" sz="2400" dirty="0">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SampleRTT-EstimatedRTT</a:t>
            </a:r>
            <a:r>
              <a:rPr lang="en-US" altLang="zh-CN" sz="2400" dirty="0">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rPr>
              <a:t>|</a:t>
            </a:r>
            <a:endParaRPr lang="en-US" altLang="zh-CN" sz="2400" dirty="0">
              <a:solidFill>
                <a:schemeClr val="tx1"/>
              </a:solidFill>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endParaRPr>
          </a:p>
          <a:p>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参考值</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 0.25)</a:t>
            </a:r>
            <a:endPar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a:p>
            <a:endPar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a:p>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注意，第一次计算时，</a:t>
            </a:r>
            <a:r>
              <a:rPr lang="en-US" altLang="zh-CN" sz="2400" dirty="0" err="1">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DevRTT</a:t>
            </a:r>
            <a:r>
              <a:rPr lang="en-US" altLang="zh-CN" sz="2400" dirty="0">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=0.5*</a:t>
            </a:r>
            <a:r>
              <a:rPr lang="en-US" altLang="zh-CN" sz="2400" dirty="0" err="1">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SampleRTT</a:t>
            </a:r>
            <a:endParaRPr lang="en-US" altLang="zh-CN" sz="2400" dirty="0" err="1">
              <a:highlight>
                <a:srgbClr val="FFFF00"/>
              </a:highlight>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p:txBody>
      </p:sp>
      <p:sp>
        <p:nvSpPr>
          <p:cNvPr id="15" name="Text Box 5"/>
          <p:cNvSpPr txBox="1">
            <a:spLocks noChangeArrowheads="1"/>
          </p:cNvSpPr>
          <p:nvPr/>
        </p:nvSpPr>
        <p:spPr bwMode="auto">
          <a:xfrm>
            <a:off x="1949715" y="5608404"/>
            <a:ext cx="8204487" cy="523220"/>
          </a:xfrm>
          <a:prstGeom prst="rect">
            <a:avLst/>
          </a:prstGeom>
          <a:solidFill>
            <a:srgbClr val="FFC000"/>
          </a:solidFill>
          <a:ln w="28575">
            <a:solidFill>
              <a:schemeClr val="tx1"/>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dirty="0" err="1">
                <a:highlight>
                  <a:srgbClr val="FFFF00"/>
                </a:highlight>
                <a:ea typeface="楷体" panose="02010609060101010101" pitchFamily="49" charset="-122"/>
                <a:cs typeface="Arial" panose="020B0604020202020204" pitchFamily="34" charset="0"/>
              </a:rPr>
              <a:t>TimeoutInterval</a:t>
            </a:r>
            <a:r>
              <a:rPr lang="en-US" altLang="zh-CN" sz="2800" dirty="0">
                <a:highlight>
                  <a:srgbClr val="FFFF00"/>
                </a:highlight>
                <a:ea typeface="楷体" panose="02010609060101010101" pitchFamily="49" charset="-122"/>
                <a:cs typeface="Arial" panose="020B0604020202020204" pitchFamily="34" charset="0"/>
              </a:rPr>
              <a:t> = </a:t>
            </a:r>
            <a:r>
              <a:rPr lang="en-US" altLang="zh-CN" sz="2800" dirty="0" err="1">
                <a:highlight>
                  <a:srgbClr val="FFFF00"/>
                </a:highlight>
                <a:ea typeface="楷体" panose="02010609060101010101" pitchFamily="49" charset="-122"/>
                <a:cs typeface="Arial" panose="020B0604020202020204" pitchFamily="34" charset="0"/>
              </a:rPr>
              <a:t>EstimatedRTT</a:t>
            </a:r>
            <a:r>
              <a:rPr lang="en-US" altLang="zh-CN" sz="2800" dirty="0">
                <a:highlight>
                  <a:srgbClr val="FFFF00"/>
                </a:highlight>
                <a:ea typeface="楷体" panose="02010609060101010101" pitchFamily="49" charset="-122"/>
                <a:cs typeface="Arial" panose="020B0604020202020204" pitchFamily="34" charset="0"/>
              </a:rPr>
              <a:t> + 4*</a:t>
            </a:r>
            <a:r>
              <a:rPr lang="en-US" altLang="zh-CN" sz="2800" dirty="0" err="1">
                <a:highlight>
                  <a:srgbClr val="FFFF00"/>
                </a:highlight>
                <a:ea typeface="楷体" panose="02010609060101010101" pitchFamily="49" charset="-122"/>
                <a:cs typeface="Arial" panose="020B0604020202020204" pitchFamily="34" charset="0"/>
              </a:rPr>
              <a:t>DevRTT</a:t>
            </a:r>
            <a:endParaRPr lang="en-US" altLang="zh-CN" sz="2800" dirty="0" err="1">
              <a:highlight>
                <a:srgbClr val="FFFF00"/>
              </a:highlight>
              <a:ea typeface="楷体" panose="02010609060101010101" pitchFamily="49" charset="-122"/>
              <a:cs typeface="Arial" panose="020B0604020202020204" pitchFamily="34" charset="0"/>
            </a:endParaRPr>
          </a:p>
        </p:txBody>
      </p:sp>
      <p:sp>
        <p:nvSpPr>
          <p:cNvPr id="16" name="Text Box 6"/>
          <p:cNvSpPr txBox="1">
            <a:spLocks noChangeArrowheads="1"/>
          </p:cNvSpPr>
          <p:nvPr/>
        </p:nvSpPr>
        <p:spPr bwMode="auto">
          <a:xfrm>
            <a:off x="989537" y="4715008"/>
            <a:ext cx="38427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中的超时间隔为</a:t>
            </a:r>
            <a:endParaRPr lang="zh-CN" altLang="en-US"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606267" cy="1428589"/>
            <a:chOff x="551030" y="-368704"/>
            <a:chExt cx="6606267" cy="1428589"/>
          </a:xfrm>
        </p:grpSpPr>
        <p:grpSp>
          <p:nvGrpSpPr>
            <p:cNvPr id="29" name="组合 28"/>
            <p:cNvGrpSpPr/>
            <p:nvPr/>
          </p:nvGrpSpPr>
          <p:grpSpPr>
            <a:xfrm>
              <a:off x="1201632" y="303925"/>
              <a:ext cx="5955665" cy="687514"/>
              <a:chOff x="1839059" y="967769"/>
              <a:chExt cx="5955665" cy="687514"/>
            </a:xfrm>
          </p:grpSpPr>
          <p:sp>
            <p:nvSpPr>
              <p:cNvPr id="31" name="矩形: 圆角 30"/>
              <p:cNvSpPr/>
              <p:nvPr/>
            </p:nvSpPr>
            <p:spPr>
              <a:xfrm>
                <a:off x="1839059" y="967769"/>
                <a:ext cx="595566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5844" y="1009679"/>
                <a:ext cx="4816475" cy="645604"/>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数据传输</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515938" y="1514317"/>
            <a:ext cx="5342996" cy="526732"/>
            <a:chOff x="722008" y="1303131"/>
            <a:chExt cx="5101649" cy="502940"/>
          </a:xfrm>
        </p:grpSpPr>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18" name="流程图: 手动输入 6"/>
            <p:cNvSpPr/>
            <p:nvPr/>
          </p:nvSpPr>
          <p:spPr>
            <a:xfrm rot="5400000" flipV="1">
              <a:off x="3168196" y="-873061"/>
              <a:ext cx="475861" cy="48350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19" name="Text Box 79"/>
            <p:cNvSpPr txBox="1">
              <a:spLocks noChangeArrowheads="1"/>
            </p:cNvSpPr>
            <p:nvPr/>
          </p:nvSpPr>
          <p:spPr bwMode="auto">
            <a:xfrm>
              <a:off x="1351236" y="1335871"/>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协议是不可靠的</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7" name="组合 26"/>
          <p:cNvGrpSpPr/>
          <p:nvPr/>
        </p:nvGrpSpPr>
        <p:grpSpPr>
          <a:xfrm>
            <a:off x="515938" y="2155617"/>
            <a:ext cx="7193915" cy="525780"/>
            <a:chOff x="722008" y="1303131"/>
            <a:chExt cx="6868961" cy="502031"/>
          </a:xfrm>
        </p:grpSpPr>
        <p:grpSp>
          <p:nvGrpSpPr>
            <p:cNvPr id="33" name="组合 32"/>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37" name="平行四边形 3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34" name="流程图: 手动输入 6"/>
            <p:cNvSpPr/>
            <p:nvPr/>
          </p:nvSpPr>
          <p:spPr>
            <a:xfrm rot="5400000" flipV="1">
              <a:off x="3941549" y="-1646599"/>
              <a:ext cx="478385" cy="638451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35" name="Text Box 79"/>
            <p:cNvSpPr txBox="1">
              <a:spLocks noChangeArrowheads="1"/>
            </p:cNvSpPr>
            <p:nvPr/>
          </p:nvSpPr>
          <p:spPr bwMode="auto">
            <a:xfrm>
              <a:off x="1351365" y="1335872"/>
              <a:ext cx="6239604"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采用了</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3.4</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节阐述的数据可靠传输方法</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3" name="Text Box 79"/>
          <p:cNvSpPr txBox="1">
            <a:spLocks noChangeArrowheads="1"/>
          </p:cNvSpPr>
          <p:nvPr/>
        </p:nvSpPr>
        <p:spPr bwMode="auto">
          <a:xfrm>
            <a:off x="1501458" y="3511322"/>
            <a:ext cx="7599752"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编号采用按字节编号</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，而非按报文段编号</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en-US" altLang="zh-CN"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仅采用唯一的超时定时器</a:t>
            </a:r>
            <a:endPar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 name="组合 7"/>
          <p:cNvGrpSpPr/>
          <p:nvPr/>
        </p:nvGrpSpPr>
        <p:grpSpPr>
          <a:xfrm>
            <a:off x="515938" y="2812892"/>
            <a:ext cx="5342996" cy="525779"/>
            <a:chOff x="722008" y="1303131"/>
            <a:chExt cx="5101649" cy="502030"/>
          </a:xfrm>
        </p:grpSpPr>
        <p:grpSp>
          <p:nvGrpSpPr>
            <p:cNvPr id="9" name="组合 8"/>
            <p:cNvGrpSpPr/>
            <p:nvPr/>
          </p:nvGrpSpPr>
          <p:grpSpPr>
            <a:xfrm>
              <a:off x="722008" y="1303131"/>
              <a:ext cx="546594" cy="475865"/>
              <a:chOff x="708742" y="1296102"/>
              <a:chExt cx="454744" cy="283828"/>
            </a:xfrm>
          </p:grpSpPr>
          <p:sp>
            <p:nvSpPr>
              <p:cNvPr id="10" name="平行四边形 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11" name="平行四边形 1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12" name="流程图: 手动输入 6"/>
            <p:cNvSpPr/>
            <p:nvPr/>
          </p:nvSpPr>
          <p:spPr>
            <a:xfrm rot="5400000" flipV="1">
              <a:off x="3168196" y="-873061"/>
              <a:ext cx="475861" cy="48350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13" name="Text Box 79"/>
            <p:cNvSpPr txBox="1">
              <a:spLocks noChangeArrowheads="1"/>
            </p:cNvSpPr>
            <p:nvPr/>
          </p:nvSpPr>
          <p:spPr bwMode="auto">
            <a:xfrm>
              <a:off x="1351236" y="1335871"/>
              <a:ext cx="3606328"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特别之处</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3">
                                            <p:txEl>
                                              <p:pRg st="0" end="0"/>
                                            </p:txEl>
                                          </p:spTgt>
                                        </p:tgtEl>
                                        <p:attrNameLst>
                                          <p:attrName>style.visibility</p:attrName>
                                        </p:attrNameLst>
                                      </p:cBhvr>
                                      <p:to>
                                        <p:strVal val="visible"/>
                                      </p:to>
                                    </p:set>
                                    <p:animEffect transition="in" filter="wipe(left)">
                                      <p:cBhvr>
                                        <p:cTn id="24" dur="2000"/>
                                        <p:tgtEl>
                                          <p:spTgt spid="6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3">
                                            <p:txEl>
                                              <p:pRg st="1" end="1"/>
                                            </p:txEl>
                                          </p:spTgt>
                                        </p:tgtEl>
                                        <p:attrNameLst>
                                          <p:attrName>style.visibility</p:attrName>
                                        </p:attrNameLst>
                                      </p:cBhvr>
                                      <p:to>
                                        <p:strVal val="visible"/>
                                      </p:to>
                                    </p:set>
                                    <p:animEffect transition="in" filter="wipe(left)">
                                      <p:cBhvr>
                                        <p:cTn id="29" dur="2000"/>
                                        <p:tgtEl>
                                          <p:spTgt spid="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6443246"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 name="Rectangle 37"/>
          <p:cNvSpPr>
            <a:spLocks noChangeArrowheads="1"/>
          </p:cNvSpPr>
          <p:nvPr/>
        </p:nvSpPr>
        <p:spPr bwMode="auto">
          <a:xfrm>
            <a:off x="6443246"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0" name="AutoShape 5"/>
          <p:cNvSpPr>
            <a:spLocks noChangeArrowheads="1"/>
          </p:cNvSpPr>
          <p:nvPr/>
        </p:nvSpPr>
        <p:spPr bwMode="auto">
          <a:xfrm>
            <a:off x="1144834" y="2112427"/>
            <a:ext cx="3043204" cy="3013061"/>
          </a:xfrm>
          <a:prstGeom prst="roundRect">
            <a:avLst>
              <a:gd name="adj" fmla="val 3138"/>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41"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5"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6" name="Text Box 12"/>
          <p:cNvSpPr txBox="1">
            <a:spLocks noChangeArrowheads="1"/>
          </p:cNvSpPr>
          <p:nvPr/>
        </p:nvSpPr>
        <p:spPr bwMode="auto">
          <a:xfrm>
            <a:off x="667542" y="2548956"/>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应用层</a:t>
            </a:r>
            <a:endPar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 name="Text Box 13"/>
          <p:cNvSpPr txBox="1">
            <a:spLocks noChangeArrowheads="1"/>
          </p:cNvSpPr>
          <p:nvPr/>
        </p:nvSpPr>
        <p:spPr bwMode="auto">
          <a:xfrm>
            <a:off x="667542" y="3372544"/>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运输层</a:t>
            </a:r>
            <a:endPar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9" name="Text Box 14"/>
          <p:cNvSpPr txBox="1">
            <a:spLocks noChangeArrowheads="1"/>
          </p:cNvSpPr>
          <p:nvPr/>
        </p:nvSpPr>
        <p:spPr bwMode="auto">
          <a:xfrm>
            <a:off x="667542" y="4289563"/>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网络层</a:t>
            </a:r>
            <a:endPar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48" name="组合 47"/>
          <p:cNvGrpSpPr/>
          <p:nvPr/>
        </p:nvGrpSpPr>
        <p:grpSpPr>
          <a:xfrm>
            <a:off x="1136132" y="2104668"/>
            <a:ext cx="3054752" cy="435393"/>
            <a:chOff x="1146890" y="2083152"/>
            <a:chExt cx="3054752" cy="435393"/>
          </a:xfrm>
        </p:grpSpPr>
        <p:sp>
          <p:nvSpPr>
            <p:cNvPr id="49" name="矩形: 圆顶角 48"/>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endPar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sp>
        <p:nvSpPr>
          <p:cNvPr id="51" name="AutoShape 18"/>
          <p:cNvSpPr>
            <a:spLocks noChangeArrowheads="1"/>
          </p:cNvSpPr>
          <p:nvPr/>
        </p:nvSpPr>
        <p:spPr bwMode="auto">
          <a:xfrm>
            <a:off x="1257329" y="3473173"/>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0" name="AutoShape 26"/>
          <p:cNvSpPr>
            <a:spLocks noChangeArrowheads="1"/>
          </p:cNvSpPr>
          <p:nvPr/>
        </p:nvSpPr>
        <p:spPr bwMode="auto">
          <a:xfrm>
            <a:off x="1566689" y="434562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59" name="AutoShape 29"/>
          <p:cNvSpPr>
            <a:spLocks noChangeArrowheads="1"/>
          </p:cNvSpPr>
          <p:nvPr/>
        </p:nvSpPr>
        <p:spPr bwMode="auto">
          <a:xfrm>
            <a:off x="2663508" y="3473171"/>
            <a:ext cx="1237436" cy="51559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66" name="Text Box 67"/>
          <p:cNvSpPr txBox="1">
            <a:spLocks noChangeArrowheads="1"/>
          </p:cNvSpPr>
          <p:nvPr/>
        </p:nvSpPr>
        <p:spPr bwMode="auto">
          <a:xfrm>
            <a:off x="2307714" y="318087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端口</a:t>
            </a:r>
            <a:endPar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68" name="Text Box 79"/>
          <p:cNvSpPr txBox="1">
            <a:spLocks noChangeArrowheads="1"/>
          </p:cNvSpPr>
          <p:nvPr/>
        </p:nvSpPr>
        <p:spPr bwMode="auto">
          <a:xfrm>
            <a:off x="2109510" y="168482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发送方</a:t>
            </a:r>
            <a:endPar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endParaRPr>
          </a:p>
        </p:txBody>
      </p:sp>
      <p:pic>
        <p:nvPicPr>
          <p:cNvPr id="72" name="图片 71"/>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295043" y="2825440"/>
            <a:ext cx="399434" cy="330869"/>
          </a:xfrm>
          <a:prstGeom prst="rect">
            <a:avLst/>
          </a:prstGeom>
          <a:effectLst/>
        </p:spPr>
      </p:pic>
      <p:pic>
        <p:nvPicPr>
          <p:cNvPr id="76" name="图片 75"/>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685403" y="2825440"/>
            <a:ext cx="399434" cy="330869"/>
          </a:xfrm>
          <a:prstGeom prst="rect">
            <a:avLst/>
          </a:prstGeom>
          <a:effectLst/>
        </p:spPr>
      </p:pic>
      <p:pic>
        <p:nvPicPr>
          <p:cNvPr id="81" name="图片 80"/>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075763" y="2825440"/>
            <a:ext cx="399434" cy="330869"/>
          </a:xfrm>
          <a:prstGeom prst="rect">
            <a:avLst/>
          </a:prstGeom>
          <a:effectLst/>
        </p:spPr>
      </p:pic>
      <p:pic>
        <p:nvPicPr>
          <p:cNvPr id="82" name="图片 81"/>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695516" y="2821673"/>
            <a:ext cx="399434" cy="330869"/>
          </a:xfrm>
          <a:prstGeom prst="rect">
            <a:avLst/>
          </a:prstGeom>
          <a:effectLst/>
        </p:spPr>
      </p:pic>
      <p:pic>
        <p:nvPicPr>
          <p:cNvPr id="83" name="图片 82"/>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085876" y="2821673"/>
            <a:ext cx="399434" cy="330869"/>
          </a:xfrm>
          <a:prstGeom prst="rect">
            <a:avLst/>
          </a:prstGeom>
          <a:effectLst/>
        </p:spPr>
      </p:pic>
      <p:pic>
        <p:nvPicPr>
          <p:cNvPr id="84" name="图片 83"/>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476236" y="2821673"/>
            <a:ext cx="399434" cy="330869"/>
          </a:xfrm>
          <a:prstGeom prst="rect">
            <a:avLst/>
          </a:prstGeom>
          <a:effectLst/>
        </p:spPr>
      </p:pic>
      <p:sp>
        <p:nvSpPr>
          <p:cNvPr id="263" name="Text Box 15"/>
          <p:cNvSpPr txBox="1">
            <a:spLocks noChangeArrowheads="1"/>
          </p:cNvSpPr>
          <p:nvPr/>
        </p:nvSpPr>
        <p:spPr bwMode="auto">
          <a:xfrm>
            <a:off x="1889745" y="3944024"/>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endParaRPr kumimoji="1" lang="en-US" altLang="zh-CN" sz="1180" dirty="0">
              <a:solidFill>
                <a:srgbClr val="0070C0"/>
              </a:solidFill>
              <a:latin typeface="思源黑体 CN Normal" panose="020B0400000000000000" pitchFamily="34" charset="-122"/>
              <a:ea typeface="思源黑体 CN Normal" panose="020B0400000000000000" pitchFamily="34" charset="-122"/>
            </a:endParaRP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endParaRPr kumimoji="1" lang="zh-CN" altLang="en-US" sz="1180" dirty="0">
              <a:solidFill>
                <a:srgbClr val="0070C0"/>
              </a:solidFill>
              <a:latin typeface="思源黑体 CN Normal" panose="020B0400000000000000" pitchFamily="34" charset="-122"/>
              <a:ea typeface="思源黑体 CN Normal" panose="020B0400000000000000" pitchFamily="34" charset="-122"/>
            </a:endParaRPr>
          </a:p>
        </p:txBody>
      </p:sp>
      <p:sp>
        <p:nvSpPr>
          <p:cNvPr id="264" name="Text Box 16"/>
          <p:cNvSpPr txBox="1">
            <a:spLocks noChangeArrowheads="1"/>
          </p:cNvSpPr>
          <p:nvPr/>
        </p:nvSpPr>
        <p:spPr bwMode="auto">
          <a:xfrm>
            <a:off x="3257948" y="3969960"/>
            <a:ext cx="983650"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endParaRPr kumimoji="1" lang="zh-CN" altLang="en-US" sz="1180" dirty="0">
              <a:solidFill>
                <a:srgbClr val="0070C0"/>
              </a:solidFill>
              <a:latin typeface="思源黑体 CN Normal" panose="020B0400000000000000" pitchFamily="34" charset="-122"/>
              <a:ea typeface="思源黑体 CN Normal" panose="020B0400000000000000" pitchFamily="34" charset="-122"/>
            </a:endParaRPr>
          </a:p>
        </p:txBody>
      </p:sp>
      <p:sp>
        <p:nvSpPr>
          <p:cNvPr id="265" name="AutoShape 71"/>
          <p:cNvSpPr>
            <a:spLocks noChangeArrowheads="1"/>
          </p:cNvSpPr>
          <p:nvPr/>
        </p:nvSpPr>
        <p:spPr bwMode="auto">
          <a:xfrm>
            <a:off x="2526458" y="4974216"/>
            <a:ext cx="274098" cy="352682"/>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66" name="Line 51"/>
          <p:cNvSpPr>
            <a:spLocks noChangeShapeType="1"/>
          </p:cNvSpPr>
          <p:nvPr/>
        </p:nvSpPr>
        <p:spPr bwMode="auto">
          <a:xfrm>
            <a:off x="1886346" y="3985813"/>
            <a:ext cx="0" cy="358582"/>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7" name="Line 52"/>
          <p:cNvSpPr>
            <a:spLocks noChangeShapeType="1"/>
          </p:cNvSpPr>
          <p:nvPr/>
        </p:nvSpPr>
        <p:spPr bwMode="auto">
          <a:xfrm>
            <a:off x="3281526" y="3997207"/>
            <a:ext cx="0" cy="35494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9" name="文本框 268"/>
          <p:cNvSpPr txBox="1"/>
          <p:nvPr/>
        </p:nvSpPr>
        <p:spPr>
          <a:xfrm>
            <a:off x="1868425" y="3603402"/>
            <a:ext cx="619530"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endPar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270" name="文本框 269"/>
          <p:cNvSpPr txBox="1"/>
          <p:nvPr/>
        </p:nvSpPr>
        <p:spPr>
          <a:xfrm>
            <a:off x="1602993" y="3606343"/>
            <a:ext cx="682333"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148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271" name="文本框 270"/>
          <p:cNvSpPr txBox="1"/>
          <p:nvPr/>
        </p:nvSpPr>
        <p:spPr>
          <a:xfrm>
            <a:off x="3008832" y="3599666"/>
            <a:ext cx="723540"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lang="zh-CN" altLang="en-US" sz="1480" dirty="0"/>
          </a:p>
        </p:txBody>
      </p:sp>
      <p:sp>
        <p:nvSpPr>
          <p:cNvPr id="272" name="文本框 271"/>
          <p:cNvSpPr txBox="1"/>
          <p:nvPr/>
        </p:nvSpPr>
        <p:spPr>
          <a:xfrm>
            <a:off x="3209572" y="3591670"/>
            <a:ext cx="600325"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endPar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273" name="文本框 272"/>
          <p:cNvSpPr txBox="1"/>
          <p:nvPr/>
        </p:nvSpPr>
        <p:spPr>
          <a:xfrm>
            <a:off x="2562652" y="4414072"/>
            <a:ext cx="441058" cy="369332"/>
          </a:xfrm>
          <a:prstGeom prst="rect">
            <a:avLst/>
          </a:prstGeom>
          <a:noFill/>
        </p:spPr>
        <p:txBody>
          <a:bodyPr wrap="square" rtlCol="0">
            <a:spAutoFit/>
          </a:bodyPr>
          <a:lstStyle/>
          <a:p>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274" name="文本框 273"/>
          <p:cNvSpPr txBox="1"/>
          <p:nvPr/>
        </p:nvSpPr>
        <p:spPr>
          <a:xfrm>
            <a:off x="2575888" y="4418693"/>
            <a:ext cx="705838" cy="369332"/>
          </a:xfrm>
          <a:prstGeom prst="rect">
            <a:avLst/>
          </a:prstGeom>
          <a:noFill/>
        </p:spPr>
        <p:txBody>
          <a:bodyPr wrap="square" rtlCol="0">
            <a:spAutoFit/>
          </a:bodyPr>
          <a:lstStyle/>
          <a:p>
            <a:r>
              <a:rPr kumimoji="1" lang="zh-CN" altLang="en-US" dirty="0">
                <a:latin typeface="思源黑体 CN Normal" panose="020B0400000000000000" pitchFamily="34" charset="-122"/>
                <a:ea typeface="思源黑体 CN Normal" panose="020B0400000000000000" pitchFamily="34" charset="-122"/>
              </a:rPr>
              <a:t>复用</a:t>
            </a:r>
            <a:endParaRPr kumimoji="1" lang="zh-CN" altLang="en-US" dirty="0">
              <a:latin typeface="思源黑体 CN Normal" panose="020B0400000000000000" pitchFamily="34" charset="-122"/>
              <a:ea typeface="思源黑体 CN Normal" panose="020B0400000000000000" pitchFamily="34" charset="-122"/>
            </a:endParaRPr>
          </a:p>
        </p:txBody>
      </p:sp>
      <p:grpSp>
        <p:nvGrpSpPr>
          <p:cNvPr id="16" name="组合 15"/>
          <p:cNvGrpSpPr/>
          <p:nvPr/>
        </p:nvGrpSpPr>
        <p:grpSpPr>
          <a:xfrm>
            <a:off x="2921647" y="5299208"/>
            <a:ext cx="1253491" cy="342958"/>
            <a:chOff x="2820675" y="5744044"/>
            <a:chExt cx="1033936" cy="282888"/>
          </a:xfrm>
        </p:grpSpPr>
        <p:grpSp>
          <p:nvGrpSpPr>
            <p:cNvPr id="11" name="组合 10"/>
            <p:cNvGrpSpPr/>
            <p:nvPr/>
          </p:nvGrpSpPr>
          <p:grpSpPr>
            <a:xfrm>
              <a:off x="2820675" y="5744044"/>
              <a:ext cx="1033936" cy="254034"/>
              <a:chOff x="2987040" y="5775007"/>
              <a:chExt cx="1165194" cy="286284"/>
            </a:xfrm>
          </p:grpSpPr>
          <p:sp>
            <p:nvSpPr>
              <p:cNvPr id="1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endPar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grpSp>
      <p:grpSp>
        <p:nvGrpSpPr>
          <p:cNvPr id="123" name="组合 122"/>
          <p:cNvGrpSpPr/>
          <p:nvPr/>
        </p:nvGrpSpPr>
        <p:grpSpPr>
          <a:xfrm>
            <a:off x="4278081" y="2974134"/>
            <a:ext cx="1184309" cy="1238957"/>
            <a:chOff x="1021786" y="2556286"/>
            <a:chExt cx="1745428" cy="1825968"/>
          </a:xfrm>
        </p:grpSpPr>
        <p:grpSp>
          <p:nvGrpSpPr>
            <p:cNvPr id="124" name="组合 123"/>
            <p:cNvGrpSpPr/>
            <p:nvPr/>
          </p:nvGrpSpPr>
          <p:grpSpPr>
            <a:xfrm>
              <a:off x="1021786" y="2556286"/>
              <a:ext cx="1745428" cy="1745428"/>
              <a:chOff x="1052239" y="2592593"/>
              <a:chExt cx="1861073" cy="1861073"/>
            </a:xfrm>
          </p:grpSpPr>
          <p:sp>
            <p:nvSpPr>
              <p:cNvPr id="127" name="椭圆 126"/>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Text Box 79"/>
            <p:cNvSpPr txBox="1">
              <a:spLocks noChangeArrowheads="1"/>
            </p:cNvSpPr>
            <p:nvPr/>
          </p:nvSpPr>
          <p:spPr bwMode="auto">
            <a:xfrm>
              <a:off x="1353260" y="2955482"/>
              <a:ext cx="1184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6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端口</a:t>
              </a:r>
              <a:endParaRPr kumimoji="1" lang="zh-CN" altLang="en-US" sz="36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pic>
          <p:nvPicPr>
            <p:cNvPr id="126" name="图片 125"/>
            <p:cNvPicPr>
              <a:picLocks noChangeAspect="1"/>
            </p:cNvPicPr>
            <p:nvPr/>
          </p:nvPicPr>
          <p:blipFill>
            <a:blip r:embed="rId3"/>
            <a:stretch>
              <a:fillRect/>
            </a:stretch>
          </p:blipFill>
          <p:spPr>
            <a:xfrm>
              <a:off x="1048536" y="3736437"/>
              <a:ext cx="716628" cy="645817"/>
            </a:xfrm>
            <a:prstGeom prst="rect">
              <a:avLst/>
            </a:prstGeom>
            <a:effectLst>
              <a:outerShdw blurRad="50800" dist="38100" dir="2700000" algn="tl" rotWithShape="0">
                <a:prstClr val="black">
                  <a:alpha val="40000"/>
                </a:prstClr>
              </a:outerShdw>
            </a:effectLst>
          </p:spPr>
        </p:pic>
      </p:grpSp>
      <p:sp>
        <p:nvSpPr>
          <p:cNvPr id="129" name="弧形 128"/>
          <p:cNvSpPr/>
          <p:nvPr/>
        </p:nvSpPr>
        <p:spPr>
          <a:xfrm>
            <a:off x="4072901" y="2791444"/>
            <a:ext cx="1551173" cy="1551173"/>
          </a:xfrm>
          <a:prstGeom prst="arc">
            <a:avLst>
              <a:gd name="adj1" fmla="val 16200000"/>
              <a:gd name="adj2" fmla="val 5385749"/>
            </a:avLst>
          </a:prstGeom>
          <a:ln w="12700">
            <a:gradFill>
              <a:gsLst>
                <a:gs pos="0">
                  <a:srgbClr val="00B0F0"/>
                </a:gs>
                <a:gs pos="74000">
                  <a:schemeClr val="accent1">
                    <a:lumMod val="45000"/>
                    <a:lumOff val="55000"/>
                  </a:schemeClr>
                </a:gs>
                <a:gs pos="100000">
                  <a:srgbClr val="0070C0"/>
                </a:gs>
              </a:gsLst>
              <a:lin ang="5400000" scaled="1"/>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880"/>
          </a:p>
        </p:txBody>
      </p:sp>
      <p:grpSp>
        <p:nvGrpSpPr>
          <p:cNvPr id="130" name="组合 129"/>
          <p:cNvGrpSpPr/>
          <p:nvPr/>
        </p:nvGrpSpPr>
        <p:grpSpPr>
          <a:xfrm>
            <a:off x="5507873" y="2858402"/>
            <a:ext cx="2532815" cy="707886"/>
            <a:chOff x="4030556" y="2115257"/>
            <a:chExt cx="4972016" cy="1413369"/>
          </a:xfrm>
        </p:grpSpPr>
        <p:sp>
          <p:nvSpPr>
            <p:cNvPr id="131" name="矩形: 圆角 76"/>
            <p:cNvSpPr/>
            <p:nvPr/>
          </p:nvSpPr>
          <p:spPr>
            <a:xfrm>
              <a:off x="4578815" y="2160181"/>
              <a:ext cx="4423757" cy="1288389"/>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32" name="组合 131"/>
            <p:cNvGrpSpPr/>
            <p:nvPr/>
          </p:nvGrpSpPr>
          <p:grpSpPr>
            <a:xfrm>
              <a:off x="4030556" y="2620871"/>
              <a:ext cx="515183" cy="233437"/>
              <a:chOff x="4030556" y="2620871"/>
              <a:chExt cx="515183" cy="233437"/>
            </a:xfrm>
          </p:grpSpPr>
          <p:cxnSp>
            <p:nvCxnSpPr>
              <p:cNvPr id="134" name="直接连接符 133"/>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35" name="组合 134"/>
              <p:cNvGrpSpPr/>
              <p:nvPr/>
            </p:nvGrpSpPr>
            <p:grpSpPr>
              <a:xfrm>
                <a:off x="4030556" y="2620871"/>
                <a:ext cx="233437" cy="233437"/>
                <a:chOff x="1121546" y="2098593"/>
                <a:chExt cx="233437" cy="233437"/>
              </a:xfrm>
            </p:grpSpPr>
            <p:sp>
              <p:nvSpPr>
                <p:cNvPr id="136" name="椭圆 135"/>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37" name="椭圆 136"/>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33" name="文本框 132"/>
            <p:cNvSpPr txBox="1"/>
            <p:nvPr/>
          </p:nvSpPr>
          <p:spPr>
            <a:xfrm>
              <a:off x="4804724" y="2115257"/>
              <a:ext cx="3938862" cy="1413369"/>
            </a:xfrm>
            <a:prstGeom prst="rect">
              <a:avLst/>
            </a:prstGeom>
            <a:noFill/>
          </p:spPr>
          <p:txBody>
            <a:bodyPr wrap="square" rtlCol="0">
              <a:spAutoFit/>
            </a:bodyPr>
            <a:lstStyle/>
            <a:p>
              <a:r>
                <a:rPr lang="zh-CN" altLang="en-US" sz="2000" dirty="0">
                  <a:latin typeface="思源黑体 CN Medium" panose="020B0600000000000000" pitchFamily="34" charset="-122"/>
                  <a:ea typeface="思源黑体 CN Medium" panose="020B0600000000000000" pitchFamily="34" charset="-122"/>
                </a:rPr>
                <a:t>标识应用层进程（或线程）</a:t>
              </a:r>
              <a:endParaRPr lang="zh-CN" altLang="en-US" sz="2000" dirty="0">
                <a:latin typeface="思源黑体 CN Medium" panose="020B0600000000000000" pitchFamily="34" charset="-122"/>
                <a:ea typeface="思源黑体 CN Medium" panose="020B0600000000000000" pitchFamily="34" charset="-122"/>
              </a:endParaRPr>
            </a:p>
          </p:txBody>
        </p:sp>
      </p:grpSp>
      <p:grpSp>
        <p:nvGrpSpPr>
          <p:cNvPr id="138" name="组合 137"/>
          <p:cNvGrpSpPr/>
          <p:nvPr/>
        </p:nvGrpSpPr>
        <p:grpSpPr>
          <a:xfrm>
            <a:off x="5537602" y="3656439"/>
            <a:ext cx="1338772" cy="400110"/>
            <a:chOff x="4030556" y="2313504"/>
            <a:chExt cx="2748783" cy="798859"/>
          </a:xfrm>
        </p:grpSpPr>
        <p:sp>
          <p:nvSpPr>
            <p:cNvPr id="139" name="矩形: 圆角 110"/>
            <p:cNvSpPr/>
            <p:nvPr/>
          </p:nvSpPr>
          <p:spPr>
            <a:xfrm>
              <a:off x="4545739" y="2381277"/>
              <a:ext cx="2233600" cy="708822"/>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40" name="组合 139"/>
            <p:cNvGrpSpPr/>
            <p:nvPr/>
          </p:nvGrpSpPr>
          <p:grpSpPr>
            <a:xfrm>
              <a:off x="4030556" y="2620871"/>
              <a:ext cx="515183" cy="233437"/>
              <a:chOff x="4030556" y="2620871"/>
              <a:chExt cx="515183" cy="233437"/>
            </a:xfrm>
          </p:grpSpPr>
          <p:cxnSp>
            <p:nvCxnSpPr>
              <p:cNvPr id="142" name="直接连接符 141"/>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3" name="组合 142"/>
              <p:cNvGrpSpPr/>
              <p:nvPr/>
            </p:nvGrpSpPr>
            <p:grpSpPr>
              <a:xfrm>
                <a:off x="4030556" y="2620871"/>
                <a:ext cx="233437" cy="233437"/>
                <a:chOff x="1121546" y="2098593"/>
                <a:chExt cx="233437" cy="233437"/>
              </a:xfrm>
            </p:grpSpPr>
            <p:sp>
              <p:nvSpPr>
                <p:cNvPr id="144" name="椭圆 143"/>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45" name="椭圆 144"/>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41" name="文本框 140"/>
            <p:cNvSpPr txBox="1"/>
            <p:nvPr/>
          </p:nvSpPr>
          <p:spPr>
            <a:xfrm>
              <a:off x="4918287" y="2313504"/>
              <a:ext cx="1657080" cy="798859"/>
            </a:xfrm>
            <a:prstGeom prst="rect">
              <a:avLst/>
            </a:prstGeom>
            <a:noFill/>
          </p:spPr>
          <p:txBody>
            <a:bodyPr wrap="square" rtlCol="0">
              <a:spAutoFit/>
            </a:bodyPr>
            <a:lstStyle/>
            <a:p>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16 bit</a:t>
              </a:r>
              <a:endPar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46" name="任意多边形 145"/>
          <p:cNvSpPr/>
          <p:nvPr/>
        </p:nvSpPr>
        <p:spPr>
          <a:xfrm>
            <a:off x="2577947" y="2688116"/>
            <a:ext cx="2269475" cy="473725"/>
          </a:xfrm>
          <a:custGeom>
            <a:avLst/>
            <a:gdLst>
              <a:gd name="connsiteX0" fmla="*/ 0 w 2269475"/>
              <a:gd name="connsiteY0" fmla="*/ 473725 h 473725"/>
              <a:gd name="connsiteX1" fmla="*/ 0 w 2269475"/>
              <a:gd name="connsiteY1" fmla="*/ 0 h 473725"/>
              <a:gd name="connsiteX2" fmla="*/ 2269475 w 2269475"/>
              <a:gd name="connsiteY2" fmla="*/ 0 h 473725"/>
              <a:gd name="connsiteX3" fmla="*/ 2269475 w 2269475"/>
              <a:gd name="connsiteY3" fmla="*/ 99151 h 473725"/>
            </a:gdLst>
            <a:ahLst/>
            <a:cxnLst>
              <a:cxn ang="0">
                <a:pos x="connsiteX0" y="connsiteY0"/>
              </a:cxn>
              <a:cxn ang="0">
                <a:pos x="connsiteX1" y="connsiteY1"/>
              </a:cxn>
              <a:cxn ang="0">
                <a:pos x="connsiteX2" y="connsiteY2"/>
              </a:cxn>
              <a:cxn ang="0">
                <a:pos x="connsiteX3" y="connsiteY3"/>
              </a:cxn>
            </a:cxnLst>
            <a:rect l="l" t="t" r="r" b="b"/>
            <a:pathLst>
              <a:path w="2269475" h="473725">
                <a:moveTo>
                  <a:pt x="0" y="473725"/>
                </a:moveTo>
                <a:lnTo>
                  <a:pt x="0" y="0"/>
                </a:lnTo>
                <a:lnTo>
                  <a:pt x="2269475" y="0"/>
                </a:lnTo>
                <a:lnTo>
                  <a:pt x="2269475" y="99151"/>
                </a:lnTo>
              </a:path>
            </a:pathLst>
          </a:custGeom>
          <a:noFill/>
          <a:ln w="28575">
            <a:solidFill>
              <a:srgbClr val="009FF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2665383" y="1681066"/>
            <a:ext cx="6750490" cy="3492105"/>
            <a:chOff x="863599" y="1668479"/>
            <a:chExt cx="6750490" cy="3492105"/>
          </a:xfrm>
        </p:grpSpPr>
        <p:sp>
          <p:nvSpPr>
            <p:cNvPr id="148" name="AutoShape 4"/>
            <p:cNvSpPr>
              <a:spLocks noChangeArrowheads="1"/>
            </p:cNvSpPr>
            <p:nvPr/>
          </p:nvSpPr>
          <p:spPr bwMode="auto">
            <a:xfrm>
              <a:off x="4563585" y="2112427"/>
              <a:ext cx="3043203" cy="3013061"/>
            </a:xfrm>
            <a:prstGeom prst="roundRect">
              <a:avLst>
                <a:gd name="adj" fmla="val 3184"/>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149" name="Rectangle 6"/>
            <p:cNvSpPr>
              <a:spLocks noChangeArrowheads="1"/>
            </p:cNvSpPr>
            <p:nvPr/>
          </p:nvSpPr>
          <p:spPr bwMode="auto">
            <a:xfrm>
              <a:off x="4642584"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0" name="AutoShape 7"/>
            <p:cNvSpPr>
              <a:spLocks noChangeArrowheads="1"/>
            </p:cNvSpPr>
            <p:nvPr/>
          </p:nvSpPr>
          <p:spPr bwMode="auto">
            <a:xfrm>
              <a:off x="5009901" y="435214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p>
              <a:endParaRPr lang="zh-CN" altLang="en-US" sz="177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51" name="Rectangle 37"/>
            <p:cNvSpPr>
              <a:spLocks noChangeArrowheads="1"/>
            </p:cNvSpPr>
            <p:nvPr/>
          </p:nvSpPr>
          <p:spPr bwMode="auto">
            <a:xfrm>
              <a:off x="4642584"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2" name="AutoShape 42"/>
            <p:cNvSpPr>
              <a:spLocks noChangeArrowheads="1"/>
            </p:cNvSpPr>
            <p:nvPr/>
          </p:nvSpPr>
          <p:spPr bwMode="auto">
            <a:xfrm>
              <a:off x="4779730" y="3467442"/>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3" name="AutoShape 57"/>
            <p:cNvSpPr>
              <a:spLocks noChangeArrowheads="1"/>
            </p:cNvSpPr>
            <p:nvPr/>
          </p:nvSpPr>
          <p:spPr bwMode="auto">
            <a:xfrm>
              <a:off x="6106720" y="3471021"/>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4" name="Text Box 80"/>
            <p:cNvSpPr txBox="1">
              <a:spLocks noChangeArrowheads="1"/>
            </p:cNvSpPr>
            <p:nvPr/>
          </p:nvSpPr>
          <p:spPr bwMode="auto">
            <a:xfrm>
              <a:off x="5492387" y="166847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接收方</a:t>
              </a:r>
              <a:endPar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55"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6"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pic>
          <p:nvPicPr>
            <p:cNvPr id="157" name="图片 156"/>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4744648" y="2822146"/>
              <a:ext cx="399434" cy="330869"/>
            </a:xfrm>
            <a:prstGeom prst="rect">
              <a:avLst/>
            </a:prstGeom>
            <a:effectLst/>
          </p:spPr>
        </p:pic>
        <p:pic>
          <p:nvPicPr>
            <p:cNvPr id="158" name="图片 157"/>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135008" y="2822146"/>
              <a:ext cx="399434" cy="330869"/>
            </a:xfrm>
            <a:prstGeom prst="rect">
              <a:avLst/>
            </a:prstGeom>
            <a:effectLst/>
          </p:spPr>
        </p:pic>
        <p:pic>
          <p:nvPicPr>
            <p:cNvPr id="159" name="图片 15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525368" y="2822146"/>
              <a:ext cx="399434" cy="330869"/>
            </a:xfrm>
            <a:prstGeom prst="rect">
              <a:avLst/>
            </a:prstGeom>
            <a:effectLst/>
          </p:spPr>
        </p:pic>
        <p:pic>
          <p:nvPicPr>
            <p:cNvPr id="160" name="图片 159"/>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145121" y="2818379"/>
              <a:ext cx="399434" cy="330869"/>
            </a:xfrm>
            <a:prstGeom prst="rect">
              <a:avLst/>
            </a:prstGeom>
            <a:effectLst/>
          </p:spPr>
        </p:pic>
        <p:pic>
          <p:nvPicPr>
            <p:cNvPr id="161" name="图片 160"/>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535481" y="2818379"/>
              <a:ext cx="399434" cy="330869"/>
            </a:xfrm>
            <a:prstGeom prst="rect">
              <a:avLst/>
            </a:prstGeom>
            <a:effectLst/>
          </p:spPr>
        </p:pic>
        <p:pic>
          <p:nvPicPr>
            <p:cNvPr id="162" name="图片 161"/>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925841" y="2818379"/>
              <a:ext cx="399434" cy="330869"/>
            </a:xfrm>
            <a:prstGeom prst="rect">
              <a:avLst/>
            </a:prstGeom>
            <a:effectLst/>
          </p:spPr>
        </p:pic>
        <p:grpSp>
          <p:nvGrpSpPr>
            <p:cNvPr id="163" name="组合 162"/>
            <p:cNvGrpSpPr/>
            <p:nvPr/>
          </p:nvGrpSpPr>
          <p:grpSpPr>
            <a:xfrm>
              <a:off x="4559337" y="2101207"/>
              <a:ext cx="3054752" cy="435393"/>
              <a:chOff x="1146890" y="2083152"/>
              <a:chExt cx="3054752" cy="435393"/>
            </a:xfrm>
          </p:grpSpPr>
          <p:sp>
            <p:nvSpPr>
              <p:cNvPr id="164" name="矩形: 圆顶角 91"/>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endPar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sp>
        <p:nvSpPr>
          <p:cNvPr id="168" name="Text Box 40"/>
          <p:cNvSpPr txBox="1">
            <a:spLocks noChangeArrowheads="1"/>
          </p:cNvSpPr>
          <p:nvPr/>
        </p:nvSpPr>
        <p:spPr bwMode="auto">
          <a:xfrm>
            <a:off x="7196607" y="3938385"/>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endParaRPr kumimoji="1" lang="en-US" altLang="zh-CN" sz="1180" dirty="0">
              <a:solidFill>
                <a:srgbClr val="0070C0"/>
              </a:solidFill>
              <a:latin typeface="思源黑体 CN Normal" panose="020B0400000000000000" pitchFamily="34" charset="-122"/>
              <a:ea typeface="思源黑体 CN Normal" panose="020B0400000000000000" pitchFamily="34" charset="-122"/>
            </a:endParaRP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endParaRPr kumimoji="1" lang="zh-CN" altLang="en-US" sz="1180" dirty="0">
              <a:solidFill>
                <a:srgbClr val="0070C0"/>
              </a:solidFill>
              <a:latin typeface="思源黑体 CN Normal" panose="020B0400000000000000" pitchFamily="34" charset="-122"/>
              <a:ea typeface="思源黑体 CN Normal" panose="020B0400000000000000" pitchFamily="34" charset="-122"/>
            </a:endParaRPr>
          </a:p>
        </p:txBody>
      </p:sp>
      <p:sp>
        <p:nvSpPr>
          <p:cNvPr id="169" name="Text Box 41"/>
          <p:cNvSpPr txBox="1">
            <a:spLocks noChangeArrowheads="1"/>
          </p:cNvSpPr>
          <p:nvPr/>
        </p:nvSpPr>
        <p:spPr bwMode="auto">
          <a:xfrm>
            <a:off x="8496559" y="3964940"/>
            <a:ext cx="938078"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endParaRPr kumimoji="1" lang="zh-CN" altLang="en-US" sz="1180" dirty="0">
              <a:solidFill>
                <a:srgbClr val="0070C0"/>
              </a:solidFill>
              <a:latin typeface="思源黑体 CN Normal" panose="020B0400000000000000" pitchFamily="34" charset="-122"/>
              <a:ea typeface="思源黑体 CN Normal" panose="020B0400000000000000" pitchFamily="34" charset="-122"/>
            </a:endParaRPr>
          </a:p>
        </p:txBody>
      </p:sp>
      <p:grpSp>
        <p:nvGrpSpPr>
          <p:cNvPr id="19" name="组合 18"/>
          <p:cNvGrpSpPr/>
          <p:nvPr/>
        </p:nvGrpSpPr>
        <p:grpSpPr>
          <a:xfrm>
            <a:off x="6688151" y="3427063"/>
            <a:ext cx="2306130" cy="121867"/>
            <a:chOff x="4887489" y="3427063"/>
            <a:chExt cx="2306130" cy="121867"/>
          </a:xfrm>
        </p:grpSpPr>
        <p:sp>
          <p:nvSpPr>
            <p:cNvPr id="170" name="Rectangle 44"/>
            <p:cNvSpPr>
              <a:spLocks noChangeArrowheads="1"/>
            </p:cNvSpPr>
            <p:nvPr/>
          </p:nvSpPr>
          <p:spPr bwMode="auto">
            <a:xfrm>
              <a:off x="488748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1" name="Rectangle 45"/>
            <p:cNvSpPr>
              <a:spLocks noChangeArrowheads="1"/>
            </p:cNvSpPr>
            <p:nvPr/>
          </p:nvSpPr>
          <p:spPr bwMode="auto">
            <a:xfrm>
              <a:off x="528121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2" name="Rectangle 46"/>
            <p:cNvSpPr>
              <a:spLocks noChangeArrowheads="1"/>
            </p:cNvSpPr>
            <p:nvPr/>
          </p:nvSpPr>
          <p:spPr bwMode="auto">
            <a:xfrm>
              <a:off x="567494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6" name="Rectangle 59"/>
            <p:cNvSpPr>
              <a:spLocks noChangeArrowheads="1"/>
            </p:cNvSpPr>
            <p:nvPr/>
          </p:nvSpPr>
          <p:spPr bwMode="auto">
            <a:xfrm>
              <a:off x="6293667"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7" name="Rectangle 60"/>
            <p:cNvSpPr>
              <a:spLocks noChangeArrowheads="1"/>
            </p:cNvSpPr>
            <p:nvPr/>
          </p:nvSpPr>
          <p:spPr bwMode="auto">
            <a:xfrm>
              <a:off x="668739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8" name="Rectangle 61"/>
            <p:cNvSpPr>
              <a:spLocks noChangeArrowheads="1"/>
            </p:cNvSpPr>
            <p:nvPr/>
          </p:nvSpPr>
          <p:spPr bwMode="auto">
            <a:xfrm>
              <a:off x="708112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grpSp>
        <p:nvGrpSpPr>
          <p:cNvPr id="20" name="组合 19"/>
          <p:cNvGrpSpPr/>
          <p:nvPr/>
        </p:nvGrpSpPr>
        <p:grpSpPr>
          <a:xfrm>
            <a:off x="6744396" y="3145827"/>
            <a:ext cx="2193638" cy="290610"/>
            <a:chOff x="4943734" y="3145827"/>
            <a:chExt cx="2193638" cy="290610"/>
          </a:xfrm>
        </p:grpSpPr>
        <p:sp>
          <p:nvSpPr>
            <p:cNvPr id="166" name="Line 38"/>
            <p:cNvSpPr>
              <a:spLocks noChangeShapeType="1"/>
            </p:cNvSpPr>
            <p:nvPr/>
          </p:nvSpPr>
          <p:spPr bwMode="auto">
            <a:xfrm flipH="1" flipV="1">
              <a:off x="494373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67" name="Line 39"/>
            <p:cNvSpPr>
              <a:spLocks noChangeShapeType="1"/>
            </p:cNvSpPr>
            <p:nvPr/>
          </p:nvSpPr>
          <p:spPr bwMode="auto">
            <a:xfrm flipH="1" flipV="1">
              <a:off x="533746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3" name="Line 47"/>
            <p:cNvSpPr>
              <a:spLocks noChangeShapeType="1"/>
            </p:cNvSpPr>
            <p:nvPr/>
          </p:nvSpPr>
          <p:spPr bwMode="auto">
            <a:xfrm flipH="1" flipV="1">
              <a:off x="573119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4" name="Line 55"/>
            <p:cNvSpPr>
              <a:spLocks noChangeShapeType="1"/>
            </p:cNvSpPr>
            <p:nvPr/>
          </p:nvSpPr>
          <p:spPr bwMode="auto">
            <a:xfrm flipH="1" flipV="1">
              <a:off x="634991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5" name="Line 56"/>
            <p:cNvSpPr>
              <a:spLocks noChangeShapeType="1"/>
            </p:cNvSpPr>
            <p:nvPr/>
          </p:nvSpPr>
          <p:spPr bwMode="auto">
            <a:xfrm flipH="1" flipV="1">
              <a:off x="674364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9" name="Line 62"/>
            <p:cNvSpPr>
              <a:spLocks noChangeShapeType="1"/>
            </p:cNvSpPr>
            <p:nvPr/>
          </p:nvSpPr>
          <p:spPr bwMode="auto">
            <a:xfrm flipH="1" flipV="1">
              <a:off x="713737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180" name="AutoShape 72"/>
          <p:cNvSpPr>
            <a:spLocks noChangeArrowheads="1"/>
          </p:cNvSpPr>
          <p:nvPr/>
        </p:nvSpPr>
        <p:spPr bwMode="auto">
          <a:xfrm flipV="1">
            <a:off x="7817828" y="4958175"/>
            <a:ext cx="276501" cy="362963"/>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81" name="Line 53"/>
          <p:cNvSpPr>
            <a:spLocks noChangeShapeType="1"/>
          </p:cNvSpPr>
          <p:nvPr/>
        </p:nvSpPr>
        <p:spPr bwMode="auto">
          <a:xfrm flipV="1">
            <a:off x="7194374" y="3989314"/>
            <a:ext cx="0" cy="33982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2" name="Line 54"/>
          <p:cNvSpPr>
            <a:spLocks noChangeShapeType="1"/>
          </p:cNvSpPr>
          <p:nvPr/>
        </p:nvSpPr>
        <p:spPr bwMode="auto">
          <a:xfrm flipV="1">
            <a:off x="8541961" y="3994608"/>
            <a:ext cx="0" cy="334526"/>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4" name="Text Box 68"/>
          <p:cNvSpPr txBox="1">
            <a:spLocks noChangeArrowheads="1"/>
          </p:cNvSpPr>
          <p:nvPr/>
        </p:nvSpPr>
        <p:spPr bwMode="auto">
          <a:xfrm>
            <a:off x="6906011" y="3593874"/>
            <a:ext cx="60465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 </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5" name="Text Box 69"/>
          <p:cNvSpPr txBox="1">
            <a:spLocks noChangeArrowheads="1"/>
          </p:cNvSpPr>
          <p:nvPr/>
        </p:nvSpPr>
        <p:spPr bwMode="auto">
          <a:xfrm>
            <a:off x="8201761" y="3608063"/>
            <a:ext cx="57259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6" name="Text Box 68"/>
          <p:cNvSpPr txBox="1">
            <a:spLocks noChangeArrowheads="1"/>
          </p:cNvSpPr>
          <p:nvPr/>
        </p:nvSpPr>
        <p:spPr bwMode="auto">
          <a:xfrm>
            <a:off x="7185002" y="3598278"/>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endPar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7" name="Text Box 69"/>
          <p:cNvSpPr txBox="1">
            <a:spLocks noChangeArrowheads="1"/>
          </p:cNvSpPr>
          <p:nvPr/>
        </p:nvSpPr>
        <p:spPr bwMode="auto">
          <a:xfrm>
            <a:off x="8543883" y="3602984"/>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endPar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9" name="Text Box 70"/>
          <p:cNvSpPr txBox="1">
            <a:spLocks noChangeArrowheads="1"/>
          </p:cNvSpPr>
          <p:nvPr/>
        </p:nvSpPr>
        <p:spPr bwMode="auto">
          <a:xfrm>
            <a:off x="7817828" y="444673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190" name="Text Box 70"/>
          <p:cNvSpPr txBox="1">
            <a:spLocks noChangeArrowheads="1"/>
          </p:cNvSpPr>
          <p:nvPr/>
        </p:nvSpPr>
        <p:spPr bwMode="auto">
          <a:xfrm>
            <a:off x="7784493" y="4446735"/>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dirty="0">
                <a:latin typeface="思源黑体 CN Normal" panose="020B0400000000000000" pitchFamily="34" charset="-122"/>
                <a:ea typeface="思源黑体 CN Normal" panose="020B0400000000000000" pitchFamily="34" charset="-122"/>
              </a:rPr>
              <a:t> </a:t>
            </a:r>
            <a:r>
              <a:rPr kumimoji="1" lang="zh-CN" altLang="en-US" dirty="0">
                <a:latin typeface="思源黑体 CN Normal" panose="020B0400000000000000" pitchFamily="34" charset="-122"/>
                <a:ea typeface="思源黑体 CN Normal" panose="020B0400000000000000" pitchFamily="34" charset="-122"/>
              </a:rPr>
              <a:t>分用</a:t>
            </a:r>
            <a:endParaRPr kumimoji="1" lang="zh-CN" altLang="en-US" dirty="0">
              <a:latin typeface="思源黑体 CN Normal" panose="020B0400000000000000" pitchFamily="34" charset="-122"/>
              <a:ea typeface="思源黑体 CN Normal" panose="020B0400000000000000" pitchFamily="34" charset="-122"/>
            </a:endParaRPr>
          </a:p>
        </p:txBody>
      </p:sp>
      <p:grpSp>
        <p:nvGrpSpPr>
          <p:cNvPr id="191" name="组合 190"/>
          <p:cNvGrpSpPr/>
          <p:nvPr/>
        </p:nvGrpSpPr>
        <p:grpSpPr>
          <a:xfrm>
            <a:off x="6387723" y="5304999"/>
            <a:ext cx="1253491" cy="342958"/>
            <a:chOff x="2820675" y="5744044"/>
            <a:chExt cx="1033936" cy="282888"/>
          </a:xfrm>
        </p:grpSpPr>
        <p:grpSp>
          <p:nvGrpSpPr>
            <p:cNvPr id="192" name="组合 191"/>
            <p:cNvGrpSpPr/>
            <p:nvPr/>
          </p:nvGrpSpPr>
          <p:grpSpPr>
            <a:xfrm>
              <a:off x="2820675" y="5744044"/>
              <a:ext cx="1033936" cy="254034"/>
              <a:chOff x="2987040" y="5775007"/>
              <a:chExt cx="1165194" cy="286284"/>
            </a:xfrm>
          </p:grpSpPr>
          <p:sp>
            <p:nvSpPr>
              <p:cNvPr id="19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3" name="矩形 192"/>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endPar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grpSp>
      <p:grpSp>
        <p:nvGrpSpPr>
          <p:cNvPr id="24" name="组合 23"/>
          <p:cNvGrpSpPr/>
          <p:nvPr/>
        </p:nvGrpSpPr>
        <p:grpSpPr>
          <a:xfrm>
            <a:off x="1426242" y="3135743"/>
            <a:ext cx="2306130" cy="403104"/>
            <a:chOff x="1578471" y="3288088"/>
            <a:chExt cx="2306130" cy="403104"/>
          </a:xfrm>
        </p:grpSpPr>
        <p:sp>
          <p:nvSpPr>
            <p:cNvPr id="196" name="Line 10"/>
            <p:cNvSpPr>
              <a:spLocks noChangeShapeType="1"/>
            </p:cNvSpPr>
            <p:nvPr/>
          </p:nvSpPr>
          <p:spPr bwMode="auto">
            <a:xfrm flipH="1">
              <a:off x="1634717"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7" name="Line 11"/>
            <p:cNvSpPr>
              <a:spLocks noChangeShapeType="1"/>
            </p:cNvSpPr>
            <p:nvPr/>
          </p:nvSpPr>
          <p:spPr bwMode="auto">
            <a:xfrm flipH="1">
              <a:off x="2028446"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8" name="Rectangle 20"/>
            <p:cNvSpPr>
              <a:spLocks noChangeArrowheads="1"/>
            </p:cNvSpPr>
            <p:nvPr/>
          </p:nvSpPr>
          <p:spPr bwMode="auto">
            <a:xfrm>
              <a:off x="157847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99" name="Rectangle 21"/>
            <p:cNvSpPr>
              <a:spLocks noChangeArrowheads="1"/>
            </p:cNvSpPr>
            <p:nvPr/>
          </p:nvSpPr>
          <p:spPr bwMode="auto">
            <a:xfrm>
              <a:off x="197220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0" name="Rectangle 22"/>
            <p:cNvSpPr>
              <a:spLocks noChangeArrowheads="1"/>
            </p:cNvSpPr>
            <p:nvPr/>
          </p:nvSpPr>
          <p:spPr bwMode="auto">
            <a:xfrm>
              <a:off x="236593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1" name="Line 23"/>
            <p:cNvSpPr>
              <a:spLocks noChangeShapeType="1"/>
            </p:cNvSpPr>
            <p:nvPr/>
          </p:nvSpPr>
          <p:spPr bwMode="auto">
            <a:xfrm flipH="1">
              <a:off x="2422175"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2" name="Line 27"/>
            <p:cNvSpPr>
              <a:spLocks noChangeShapeType="1"/>
            </p:cNvSpPr>
            <p:nvPr/>
          </p:nvSpPr>
          <p:spPr bwMode="auto">
            <a:xfrm flipH="1">
              <a:off x="304089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3" name="Line 28"/>
            <p:cNvSpPr>
              <a:spLocks noChangeShapeType="1"/>
            </p:cNvSpPr>
            <p:nvPr/>
          </p:nvSpPr>
          <p:spPr bwMode="auto">
            <a:xfrm flipH="1">
              <a:off x="343462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4" name="Rectangle 31"/>
            <p:cNvSpPr>
              <a:spLocks noChangeArrowheads="1"/>
            </p:cNvSpPr>
            <p:nvPr/>
          </p:nvSpPr>
          <p:spPr bwMode="auto">
            <a:xfrm>
              <a:off x="298464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5" name="Rectangle 32"/>
            <p:cNvSpPr>
              <a:spLocks noChangeArrowheads="1"/>
            </p:cNvSpPr>
            <p:nvPr/>
          </p:nvSpPr>
          <p:spPr bwMode="auto">
            <a:xfrm>
              <a:off x="337837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6" name="Rectangle 33"/>
            <p:cNvSpPr>
              <a:spLocks noChangeArrowheads="1"/>
            </p:cNvSpPr>
            <p:nvPr/>
          </p:nvSpPr>
          <p:spPr bwMode="auto">
            <a:xfrm>
              <a:off x="3772108"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7" name="Line 34"/>
            <p:cNvSpPr>
              <a:spLocks noChangeShapeType="1"/>
            </p:cNvSpPr>
            <p:nvPr/>
          </p:nvSpPr>
          <p:spPr bwMode="auto">
            <a:xfrm flipH="1">
              <a:off x="382835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209" name="AutoShape 71"/>
          <p:cNvSpPr>
            <a:spLocks noChangeArrowheads="1"/>
          </p:cNvSpPr>
          <p:nvPr/>
        </p:nvSpPr>
        <p:spPr bwMode="auto">
          <a:xfrm rot="16200000">
            <a:off x="5165009" y="4757421"/>
            <a:ext cx="159797" cy="1383322"/>
          </a:xfrm>
          <a:prstGeom prst="downArrow">
            <a:avLst>
              <a:gd name="adj1" fmla="val 50000"/>
              <a:gd name="adj2" fmla="val 86567"/>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wipe(left)">
                                      <p:cBhvr>
                                        <p:cTn id="21" dur="500"/>
                                        <p:tgtEl>
                                          <p:spTgt spid="146"/>
                                        </p:tgtEl>
                                      </p:cBhvr>
                                    </p:animEffect>
                                  </p:childTnLst>
                                </p:cTn>
                              </p:par>
                            </p:childTnLst>
                          </p:cTn>
                        </p:par>
                        <p:par>
                          <p:cTn id="22" fill="hold">
                            <p:stCondLst>
                              <p:cond delay="1000"/>
                            </p:stCondLst>
                            <p:childTnLst>
                              <p:par>
                                <p:cTn id="23" presetID="31" presetClass="entr" presetSubtype="0" fill="hold" nodeType="afterEffect">
                                  <p:stCondLst>
                                    <p:cond delay="0"/>
                                  </p:stCondLst>
                                  <p:childTnLst>
                                    <p:set>
                                      <p:cBhvr>
                                        <p:cTn id="24" dur="1" fill="hold">
                                          <p:stCondLst>
                                            <p:cond delay="0"/>
                                          </p:stCondLst>
                                        </p:cTn>
                                        <p:tgtEl>
                                          <p:spTgt spid="123"/>
                                        </p:tgtEl>
                                        <p:attrNameLst>
                                          <p:attrName>style.visibility</p:attrName>
                                        </p:attrNameLst>
                                      </p:cBhvr>
                                      <p:to>
                                        <p:strVal val="visible"/>
                                      </p:to>
                                    </p:set>
                                    <p:anim calcmode="lin" valueType="num">
                                      <p:cBhvr>
                                        <p:cTn id="25" dur="500" fill="hold"/>
                                        <p:tgtEl>
                                          <p:spTgt spid="123"/>
                                        </p:tgtEl>
                                        <p:attrNameLst>
                                          <p:attrName>ppt_w</p:attrName>
                                        </p:attrNameLst>
                                      </p:cBhvr>
                                      <p:tavLst>
                                        <p:tav tm="0">
                                          <p:val>
                                            <p:fltVal val="0"/>
                                          </p:val>
                                        </p:tav>
                                        <p:tav tm="100000">
                                          <p:val>
                                            <p:strVal val="#ppt_w"/>
                                          </p:val>
                                        </p:tav>
                                      </p:tavLst>
                                    </p:anim>
                                    <p:anim calcmode="lin" valueType="num">
                                      <p:cBhvr>
                                        <p:cTn id="26" dur="500" fill="hold"/>
                                        <p:tgtEl>
                                          <p:spTgt spid="123"/>
                                        </p:tgtEl>
                                        <p:attrNameLst>
                                          <p:attrName>ppt_h</p:attrName>
                                        </p:attrNameLst>
                                      </p:cBhvr>
                                      <p:tavLst>
                                        <p:tav tm="0">
                                          <p:val>
                                            <p:fltVal val="0"/>
                                          </p:val>
                                        </p:tav>
                                        <p:tav tm="100000">
                                          <p:val>
                                            <p:strVal val="#ppt_h"/>
                                          </p:val>
                                        </p:tav>
                                      </p:tavLst>
                                    </p:anim>
                                    <p:anim calcmode="lin" valueType="num">
                                      <p:cBhvr>
                                        <p:cTn id="27" dur="500" fill="hold"/>
                                        <p:tgtEl>
                                          <p:spTgt spid="123"/>
                                        </p:tgtEl>
                                        <p:attrNameLst>
                                          <p:attrName>style.rotation</p:attrName>
                                        </p:attrNameLst>
                                      </p:cBhvr>
                                      <p:tavLst>
                                        <p:tav tm="0">
                                          <p:val>
                                            <p:fltVal val="90"/>
                                          </p:val>
                                        </p:tav>
                                        <p:tav tm="100000">
                                          <p:val>
                                            <p:fltVal val="0"/>
                                          </p:val>
                                        </p:tav>
                                      </p:tavLst>
                                    </p:anim>
                                    <p:animEffect transition="in" filter="fade">
                                      <p:cBhvr>
                                        <p:cTn id="28" dur="500"/>
                                        <p:tgtEl>
                                          <p:spTgt spid="123"/>
                                        </p:tgtEl>
                                      </p:cBhvr>
                                    </p:animEffect>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up)">
                                      <p:cBhvr>
                                        <p:cTn id="32" dur="500"/>
                                        <p:tgtEl>
                                          <p:spTgt spid="129"/>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wipe(left)">
                                      <p:cBhvr>
                                        <p:cTn id="36" dur="500"/>
                                        <p:tgtEl>
                                          <p:spTgt spid="130"/>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left)">
                                      <p:cBhvr>
                                        <p:cTn id="40" dur="500"/>
                                        <p:tgtEl>
                                          <p:spTgt spid="1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46"/>
                                        </p:tgtEl>
                                      </p:cBhvr>
                                    </p:animEffect>
                                    <p:set>
                                      <p:cBhvr>
                                        <p:cTn id="45" dur="1" fill="hold">
                                          <p:stCondLst>
                                            <p:cond delay="499"/>
                                          </p:stCondLst>
                                        </p:cTn>
                                        <p:tgtEl>
                                          <p:spTgt spid="14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29"/>
                                        </p:tgtEl>
                                      </p:cBhvr>
                                    </p:animEffect>
                                    <p:set>
                                      <p:cBhvr>
                                        <p:cTn id="48" dur="1" fill="hold">
                                          <p:stCondLst>
                                            <p:cond delay="499"/>
                                          </p:stCondLst>
                                        </p:cTn>
                                        <p:tgtEl>
                                          <p:spTgt spid="12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0"/>
                                        </p:tgtEl>
                                      </p:cBhvr>
                                    </p:animEffect>
                                    <p:set>
                                      <p:cBhvr>
                                        <p:cTn id="51" dur="1" fill="hold">
                                          <p:stCondLst>
                                            <p:cond delay="499"/>
                                          </p:stCondLst>
                                        </p:cTn>
                                        <p:tgtEl>
                                          <p:spTgt spid="13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8"/>
                                        </p:tgtEl>
                                      </p:cBhvr>
                                    </p:animEffect>
                                    <p:set>
                                      <p:cBhvr>
                                        <p:cTn id="54" dur="1" fill="hold">
                                          <p:stCondLst>
                                            <p:cond delay="499"/>
                                          </p:stCondLst>
                                        </p:cTn>
                                        <p:tgtEl>
                                          <p:spTgt spid="13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23"/>
                                        </p:tgtEl>
                                      </p:cBhvr>
                                    </p:animEffect>
                                    <p:set>
                                      <p:cBhvr>
                                        <p:cTn id="57" dur="1" fill="hold">
                                          <p:stCondLst>
                                            <p:cond delay="499"/>
                                          </p:stCondLst>
                                        </p:cTn>
                                        <p:tgtEl>
                                          <p:spTgt spid="123"/>
                                        </p:tgtEl>
                                        <p:attrNameLst>
                                          <p:attrName>style.visibility</p:attrName>
                                        </p:attrNameLst>
                                      </p:cBhvr>
                                      <p:to>
                                        <p:strVal val="hidden"/>
                                      </p:to>
                                    </p:set>
                                  </p:childTnLst>
                                </p:cTn>
                              </p:par>
                            </p:childTnLst>
                          </p:cTn>
                        </p:par>
                        <p:par>
                          <p:cTn id="58" fill="hold">
                            <p:stCondLst>
                              <p:cond delay="500"/>
                            </p:stCondLst>
                            <p:childTnLst>
                              <p:par>
                                <p:cTn id="59" presetID="35" presetClass="path" presetSubtype="0" accel="50000" decel="50000" fill="hold" grpId="0" nodeType="afterEffect">
                                  <p:stCondLst>
                                    <p:cond delay="0"/>
                                  </p:stCondLst>
                                  <p:childTnLst>
                                    <p:animMotion origin="layout" path="M 4.79167E-6 -4.07407E-6 L -0.01836 0.00047 " pathEditMode="relative" rAng="0" ptsTypes="AA">
                                      <p:cBhvr>
                                        <p:cTn id="60" dur="2000" fill="hold"/>
                                        <p:tgtEl>
                                          <p:spTgt spid="270"/>
                                        </p:tgtEl>
                                        <p:attrNameLst>
                                          <p:attrName>ppt_x</p:attrName>
                                          <p:attrName>ppt_y</p:attrName>
                                        </p:attrNameLst>
                                      </p:cBhvr>
                                      <p:rCtr x="-924" y="23"/>
                                    </p:animMotion>
                                  </p:childTnLst>
                                </p:cTn>
                              </p:par>
                              <p:par>
                                <p:cTn id="61" presetID="35" presetClass="path" presetSubtype="0" accel="50000" decel="50000" fill="hold" grpId="0" nodeType="withEffect">
                                  <p:stCondLst>
                                    <p:cond delay="0"/>
                                  </p:stCondLst>
                                  <p:childTnLst>
                                    <p:animMotion origin="layout" path="M -2.29167E-6 1.85185E-6 L -0.025 0.00092 " pathEditMode="relative" rAng="0" ptsTypes="AA">
                                      <p:cBhvr>
                                        <p:cTn id="62" dur="2000" fill="hold"/>
                                        <p:tgtEl>
                                          <p:spTgt spid="271"/>
                                        </p:tgtEl>
                                        <p:attrNameLst>
                                          <p:attrName>ppt_x</p:attrName>
                                          <p:attrName>ppt_y</p:attrName>
                                        </p:attrNameLst>
                                      </p:cBhvr>
                                      <p:rCtr x="-1250" y="46"/>
                                    </p:animMotion>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269"/>
                                        </p:tgtEl>
                                        <p:attrNameLst>
                                          <p:attrName>style.visibility</p:attrName>
                                        </p:attrNameLst>
                                      </p:cBhvr>
                                      <p:to>
                                        <p:strVal val="visible"/>
                                      </p:to>
                                    </p:set>
                                    <p:animEffect transition="in" filter="fade">
                                      <p:cBhvr>
                                        <p:cTn id="66" dur="500"/>
                                        <p:tgtEl>
                                          <p:spTgt spid="2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2"/>
                                        </p:tgtEl>
                                        <p:attrNameLst>
                                          <p:attrName>style.visibility</p:attrName>
                                        </p:attrNameLst>
                                      </p:cBhvr>
                                      <p:to>
                                        <p:strVal val="visible"/>
                                      </p:to>
                                    </p:set>
                                    <p:animEffect transition="in" filter="fade">
                                      <p:cBhvr>
                                        <p:cTn id="69" dur="500"/>
                                        <p:tgtEl>
                                          <p:spTgt spid="27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500"/>
                                  </p:stCondLst>
                                  <p:childTnLst>
                                    <p:set>
                                      <p:cBhvr>
                                        <p:cTn id="73" dur="1" fill="hold">
                                          <p:stCondLst>
                                            <p:cond delay="0"/>
                                          </p:stCondLst>
                                        </p:cTn>
                                        <p:tgtEl>
                                          <p:spTgt spid="266"/>
                                        </p:tgtEl>
                                        <p:attrNameLst>
                                          <p:attrName>style.visibility</p:attrName>
                                        </p:attrNameLst>
                                      </p:cBhvr>
                                      <p:to>
                                        <p:strVal val="visible"/>
                                      </p:to>
                                    </p:set>
                                    <p:animEffect transition="in" filter="fade">
                                      <p:cBhvr>
                                        <p:cTn id="74" dur="500"/>
                                        <p:tgtEl>
                                          <p:spTgt spid="26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67"/>
                                        </p:tgtEl>
                                        <p:attrNameLst>
                                          <p:attrName>style.visibility</p:attrName>
                                        </p:attrNameLst>
                                      </p:cBhvr>
                                      <p:to>
                                        <p:strVal val="visible"/>
                                      </p:to>
                                    </p:set>
                                    <p:animEffect transition="in" filter="fade">
                                      <p:cBhvr>
                                        <p:cTn id="77" dur="500"/>
                                        <p:tgtEl>
                                          <p:spTgt spid="267"/>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64"/>
                                        </p:tgtEl>
                                        <p:attrNameLst>
                                          <p:attrName>style.visibility</p:attrName>
                                        </p:attrNameLst>
                                      </p:cBhvr>
                                      <p:to>
                                        <p:strVal val="visible"/>
                                      </p:to>
                                    </p:set>
                                    <p:animEffect transition="in" filter="fade">
                                      <p:cBhvr>
                                        <p:cTn id="80" dur="500"/>
                                        <p:tgtEl>
                                          <p:spTgt spid="264"/>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263"/>
                                        </p:tgtEl>
                                        <p:attrNameLst>
                                          <p:attrName>style.visibility</p:attrName>
                                        </p:attrNameLst>
                                      </p:cBhvr>
                                      <p:to>
                                        <p:strVal val="visible"/>
                                      </p:to>
                                    </p:set>
                                    <p:animEffect transition="in" filter="fade">
                                      <p:cBhvr>
                                        <p:cTn id="83" dur="500"/>
                                        <p:tgtEl>
                                          <p:spTgt spid="263"/>
                                        </p:tgtEl>
                                      </p:cBhvr>
                                    </p:animEffect>
                                  </p:childTnLst>
                                </p:cTn>
                              </p:par>
                            </p:childTnLst>
                          </p:cTn>
                        </p:par>
                        <p:par>
                          <p:cTn id="84" fill="hold">
                            <p:stCondLst>
                              <p:cond delay="1000"/>
                            </p:stCondLst>
                            <p:childTnLst>
                              <p:par>
                                <p:cTn id="85" presetID="35" presetClass="path" presetSubtype="0" accel="50000" decel="50000" fill="hold" grpId="0" nodeType="afterEffect">
                                  <p:stCondLst>
                                    <p:cond delay="0"/>
                                  </p:stCondLst>
                                  <p:childTnLst>
                                    <p:animMotion origin="layout" path="M 2.5E-6 1.11111E-6 L -0.02214 -0.00162 " pathEditMode="relative" rAng="0" ptsTypes="AA">
                                      <p:cBhvr>
                                        <p:cTn id="86" dur="2000" fill="hold"/>
                                        <p:tgtEl>
                                          <p:spTgt spid="273"/>
                                        </p:tgtEl>
                                        <p:attrNameLst>
                                          <p:attrName>ppt_x</p:attrName>
                                          <p:attrName>ppt_y</p:attrName>
                                        </p:attrNameLst>
                                      </p:cBhvr>
                                      <p:rCtr x="-1185" y="-69"/>
                                    </p:animMotion>
                                  </p:childTnLst>
                                </p:cTn>
                              </p:par>
                            </p:childTnLst>
                          </p:cTn>
                        </p:par>
                        <p:par>
                          <p:cTn id="87" fill="hold">
                            <p:stCondLst>
                              <p:cond delay="3000"/>
                            </p:stCondLst>
                            <p:childTnLst>
                              <p:par>
                                <p:cTn id="88" presetID="10" presetClass="entr" presetSubtype="0" fill="hold" grpId="0" nodeType="afterEffect">
                                  <p:stCondLst>
                                    <p:cond delay="0"/>
                                  </p:stCondLst>
                                  <p:childTnLst>
                                    <p:set>
                                      <p:cBhvr>
                                        <p:cTn id="89" dur="1" fill="hold">
                                          <p:stCondLst>
                                            <p:cond delay="0"/>
                                          </p:stCondLst>
                                        </p:cTn>
                                        <p:tgtEl>
                                          <p:spTgt spid="274"/>
                                        </p:tgtEl>
                                        <p:attrNameLst>
                                          <p:attrName>style.visibility</p:attrName>
                                        </p:attrNameLst>
                                      </p:cBhvr>
                                      <p:to>
                                        <p:strVal val="visible"/>
                                      </p:to>
                                    </p:set>
                                    <p:animEffect transition="in" filter="fade">
                                      <p:cBhvr>
                                        <p:cTn id="90" dur="500"/>
                                        <p:tgtEl>
                                          <p:spTgt spid="27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500"/>
                                  </p:stCondLst>
                                  <p:childTnLst>
                                    <p:set>
                                      <p:cBhvr>
                                        <p:cTn id="94" dur="1" fill="hold">
                                          <p:stCondLst>
                                            <p:cond delay="0"/>
                                          </p:stCondLst>
                                        </p:cTn>
                                        <p:tgtEl>
                                          <p:spTgt spid="265"/>
                                        </p:tgtEl>
                                        <p:attrNameLst>
                                          <p:attrName>style.visibility</p:attrName>
                                        </p:attrNameLst>
                                      </p:cBhvr>
                                      <p:to>
                                        <p:strVal val="visible"/>
                                      </p:to>
                                    </p:set>
                                    <p:animEffect transition="in" filter="fade">
                                      <p:cBhvr>
                                        <p:cTn id="95" dur="500"/>
                                        <p:tgtEl>
                                          <p:spTgt spid="265"/>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fade">
                                      <p:cBhvr>
                                        <p:cTn id="103" dur="500"/>
                                        <p:tgtEl>
                                          <p:spTgt spid="209"/>
                                        </p:tgtEl>
                                      </p:cBhvr>
                                    </p:animEffect>
                                  </p:childTnLst>
                                </p:cTn>
                              </p:par>
                            </p:childTnLst>
                          </p:cTn>
                        </p:par>
                        <p:par>
                          <p:cTn id="104" fill="hold">
                            <p:stCondLst>
                              <p:cond delay="2000"/>
                            </p:stCondLst>
                            <p:childTnLst>
                              <p:par>
                                <p:cTn id="105" presetID="10" presetClass="entr" presetSubtype="0" fill="hold" nodeType="afterEffect">
                                  <p:stCondLst>
                                    <p:cond delay="0"/>
                                  </p:stCondLst>
                                  <p:childTnLst>
                                    <p:set>
                                      <p:cBhvr>
                                        <p:cTn id="106" dur="1" fill="hold">
                                          <p:stCondLst>
                                            <p:cond delay="0"/>
                                          </p:stCondLst>
                                        </p:cTn>
                                        <p:tgtEl>
                                          <p:spTgt spid="191"/>
                                        </p:tgtEl>
                                        <p:attrNameLst>
                                          <p:attrName>style.visibility</p:attrName>
                                        </p:attrNameLst>
                                      </p:cBhvr>
                                      <p:to>
                                        <p:strVal val="visible"/>
                                      </p:to>
                                    </p:set>
                                    <p:animEffect transition="in" filter="fade">
                                      <p:cBhvr>
                                        <p:cTn id="107" dur="500"/>
                                        <p:tgtEl>
                                          <p:spTgt spid="191"/>
                                        </p:tgtEl>
                                      </p:cBhvr>
                                    </p:animEffect>
                                  </p:childTnLst>
                                </p:cTn>
                              </p:par>
                            </p:childTnLst>
                          </p:cTn>
                        </p:par>
                        <p:par>
                          <p:cTn id="108" fill="hold">
                            <p:stCondLst>
                              <p:cond delay="2500"/>
                            </p:stCondLst>
                            <p:childTnLst>
                              <p:par>
                                <p:cTn id="109" presetID="10" presetClass="entr" presetSubtype="0" fill="hold" grpId="0" nodeType="afterEffect">
                                  <p:stCondLst>
                                    <p:cond delay="0"/>
                                  </p:stCondLst>
                                  <p:childTnLst>
                                    <p:set>
                                      <p:cBhvr>
                                        <p:cTn id="110" dur="1" fill="hold">
                                          <p:stCondLst>
                                            <p:cond delay="0"/>
                                          </p:stCondLst>
                                        </p:cTn>
                                        <p:tgtEl>
                                          <p:spTgt spid="180"/>
                                        </p:tgtEl>
                                        <p:attrNameLst>
                                          <p:attrName>style.visibility</p:attrName>
                                        </p:attrNameLst>
                                      </p:cBhvr>
                                      <p:to>
                                        <p:strVal val="visible"/>
                                      </p:to>
                                    </p:set>
                                    <p:animEffect transition="in" filter="fade">
                                      <p:cBhvr>
                                        <p:cTn id="111" dur="500"/>
                                        <p:tgtEl>
                                          <p:spTgt spid="180"/>
                                        </p:tgtEl>
                                      </p:cBhvr>
                                    </p:animEffect>
                                  </p:childTnLst>
                                </p:cTn>
                              </p:par>
                            </p:childTnLst>
                          </p:cTn>
                        </p:par>
                        <p:par>
                          <p:cTn id="112" fill="hold">
                            <p:stCondLst>
                              <p:cond delay="3000"/>
                            </p:stCondLst>
                            <p:childTnLst>
                              <p:par>
                                <p:cTn id="113" presetID="10" presetClass="entr" presetSubtype="0" fill="hold" nodeType="after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fade">
                                      <p:cBhvr>
                                        <p:cTn id="115" dur="500"/>
                                        <p:tgtEl>
                                          <p:spTgt spid="147"/>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184"/>
                                        </p:tgtEl>
                                        <p:attrNameLst>
                                          <p:attrName>style.visibility</p:attrName>
                                        </p:attrNameLst>
                                      </p:cBhvr>
                                      <p:to>
                                        <p:strVal val="visible"/>
                                      </p:to>
                                    </p:set>
                                    <p:animEffect transition="in" filter="fade">
                                      <p:cBhvr>
                                        <p:cTn id="118" dur="500"/>
                                        <p:tgtEl>
                                          <p:spTgt spid="184"/>
                                        </p:tgtEl>
                                      </p:cBhvr>
                                    </p:animEffect>
                                  </p:childTnLst>
                                </p:cTn>
                              </p:par>
                              <p:par>
                                <p:cTn id="119" presetID="10" presetClass="entr" presetSubtype="0" fill="hold" grpId="1" nodeType="withEffect">
                                  <p:stCondLst>
                                    <p:cond delay="0"/>
                                  </p:stCondLst>
                                  <p:childTnLst>
                                    <p:set>
                                      <p:cBhvr>
                                        <p:cTn id="120" dur="1" fill="hold">
                                          <p:stCondLst>
                                            <p:cond delay="0"/>
                                          </p:stCondLst>
                                        </p:cTn>
                                        <p:tgtEl>
                                          <p:spTgt spid="185"/>
                                        </p:tgtEl>
                                        <p:attrNameLst>
                                          <p:attrName>style.visibility</p:attrName>
                                        </p:attrNameLst>
                                      </p:cBhvr>
                                      <p:to>
                                        <p:strVal val="visible"/>
                                      </p:to>
                                    </p:set>
                                    <p:animEffect transition="in" filter="fade">
                                      <p:cBhvr>
                                        <p:cTn id="121" dur="500"/>
                                        <p:tgtEl>
                                          <p:spTgt spid="185"/>
                                        </p:tgtEl>
                                      </p:cBhvr>
                                    </p:animEffect>
                                  </p:childTnLst>
                                </p:cTn>
                              </p:par>
                              <p:par>
                                <p:cTn id="122" presetID="10" presetClass="entr" presetSubtype="0" fill="hold" grpId="1" nodeType="withEffect">
                                  <p:stCondLst>
                                    <p:cond delay="0"/>
                                  </p:stCondLst>
                                  <p:childTnLst>
                                    <p:set>
                                      <p:cBhvr>
                                        <p:cTn id="123" dur="1" fill="hold">
                                          <p:stCondLst>
                                            <p:cond delay="0"/>
                                          </p:stCondLst>
                                        </p:cTn>
                                        <p:tgtEl>
                                          <p:spTgt spid="189"/>
                                        </p:tgtEl>
                                        <p:attrNameLst>
                                          <p:attrName>style.visibility</p:attrName>
                                        </p:attrNameLst>
                                      </p:cBhvr>
                                      <p:to>
                                        <p:strVal val="visible"/>
                                      </p:to>
                                    </p:set>
                                    <p:animEffect transition="in" filter="fade">
                                      <p:cBhvr>
                                        <p:cTn id="124" dur="500"/>
                                        <p:tgtEl>
                                          <p:spTgt spid="1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path" presetSubtype="0" accel="50000" decel="50000" fill="hold" grpId="0" nodeType="clickEffect">
                                  <p:stCondLst>
                                    <p:cond delay="0"/>
                                  </p:stCondLst>
                                  <p:childTnLst>
                                    <p:animMotion origin="layout" path="M 3.33333E-6 -1.48148E-6 L -0.01966 0.00162 " pathEditMode="relative" rAng="0" ptsTypes="AA">
                                      <p:cBhvr>
                                        <p:cTn id="128" dur="2000" fill="hold"/>
                                        <p:tgtEl>
                                          <p:spTgt spid="189"/>
                                        </p:tgtEl>
                                        <p:attrNameLst>
                                          <p:attrName>ppt_x</p:attrName>
                                          <p:attrName>ppt_y</p:attrName>
                                        </p:attrNameLst>
                                      </p:cBhvr>
                                      <p:rCtr x="-990" y="69"/>
                                    </p:animMotion>
                                  </p:childTnLst>
                                </p:cTn>
                              </p:par>
                            </p:childTnLst>
                          </p:cTn>
                        </p:par>
                        <p:par>
                          <p:cTn id="129" fill="hold">
                            <p:stCondLst>
                              <p:cond delay="2000"/>
                            </p:stCondLst>
                            <p:childTnLst>
                              <p:par>
                                <p:cTn id="130" presetID="10" presetClass="entr" presetSubtype="0" fill="hold" grpId="0" nodeType="afterEffect">
                                  <p:stCondLst>
                                    <p:cond delay="0"/>
                                  </p:stCondLst>
                                  <p:childTnLst>
                                    <p:set>
                                      <p:cBhvr>
                                        <p:cTn id="131" dur="1" fill="hold">
                                          <p:stCondLst>
                                            <p:cond delay="0"/>
                                          </p:stCondLst>
                                        </p:cTn>
                                        <p:tgtEl>
                                          <p:spTgt spid="190"/>
                                        </p:tgtEl>
                                        <p:attrNameLst>
                                          <p:attrName>style.visibility</p:attrName>
                                        </p:attrNameLst>
                                      </p:cBhvr>
                                      <p:to>
                                        <p:strVal val="visible"/>
                                      </p:to>
                                    </p:set>
                                    <p:animEffect transition="in" filter="fade">
                                      <p:cBhvr>
                                        <p:cTn id="132" dur="500"/>
                                        <p:tgtEl>
                                          <p:spTgt spid="190"/>
                                        </p:tgtEl>
                                      </p:cBhvr>
                                    </p:animEffect>
                                  </p:childTnLst>
                                </p:cTn>
                              </p:par>
                            </p:childTnLst>
                          </p:cTn>
                        </p:par>
                        <p:par>
                          <p:cTn id="133" fill="hold">
                            <p:stCondLst>
                              <p:cond delay="2500"/>
                            </p:stCondLst>
                            <p:childTnLst>
                              <p:par>
                                <p:cTn id="134" presetID="10" presetClass="entr" presetSubtype="0" fill="hold" grpId="0" nodeType="afterEffect">
                                  <p:stCondLst>
                                    <p:cond delay="0"/>
                                  </p:stCondLst>
                                  <p:childTnLst>
                                    <p:set>
                                      <p:cBhvr>
                                        <p:cTn id="135" dur="1" fill="hold">
                                          <p:stCondLst>
                                            <p:cond delay="0"/>
                                          </p:stCondLst>
                                        </p:cTn>
                                        <p:tgtEl>
                                          <p:spTgt spid="181"/>
                                        </p:tgtEl>
                                        <p:attrNameLst>
                                          <p:attrName>style.visibility</p:attrName>
                                        </p:attrNameLst>
                                      </p:cBhvr>
                                      <p:to>
                                        <p:strVal val="visible"/>
                                      </p:to>
                                    </p:set>
                                    <p:animEffect transition="in" filter="fade">
                                      <p:cBhvr>
                                        <p:cTn id="136" dur="500"/>
                                        <p:tgtEl>
                                          <p:spTgt spid="18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68"/>
                                        </p:tgtEl>
                                        <p:attrNameLst>
                                          <p:attrName>style.visibility</p:attrName>
                                        </p:attrNameLst>
                                      </p:cBhvr>
                                      <p:to>
                                        <p:strVal val="visible"/>
                                      </p:to>
                                    </p:set>
                                    <p:animEffect transition="in" filter="fade">
                                      <p:cBhvr>
                                        <p:cTn id="139" dur="500"/>
                                        <p:tgtEl>
                                          <p:spTgt spid="168"/>
                                        </p:tgtEl>
                                      </p:cBhvr>
                                    </p:animEffect>
                                  </p:childTnLst>
                                </p:cTn>
                              </p:par>
                              <p:par>
                                <p:cTn id="140" presetID="10" presetClass="entr" presetSubtype="0" fill="hold" grpId="0" nodeType="withEffect">
                                  <p:stCondLst>
                                    <p:cond delay="500"/>
                                  </p:stCondLst>
                                  <p:childTnLst>
                                    <p:set>
                                      <p:cBhvr>
                                        <p:cTn id="141" dur="1" fill="hold">
                                          <p:stCondLst>
                                            <p:cond delay="0"/>
                                          </p:stCondLst>
                                        </p:cTn>
                                        <p:tgtEl>
                                          <p:spTgt spid="182"/>
                                        </p:tgtEl>
                                        <p:attrNameLst>
                                          <p:attrName>style.visibility</p:attrName>
                                        </p:attrNameLst>
                                      </p:cBhvr>
                                      <p:to>
                                        <p:strVal val="visible"/>
                                      </p:to>
                                    </p:set>
                                    <p:animEffect transition="in" filter="fade">
                                      <p:cBhvr>
                                        <p:cTn id="142" dur="500"/>
                                        <p:tgtEl>
                                          <p:spTgt spid="182"/>
                                        </p:tgtEl>
                                      </p:cBhvr>
                                    </p:animEffect>
                                  </p:childTnLst>
                                </p:cTn>
                              </p:par>
                              <p:par>
                                <p:cTn id="143" presetID="10" presetClass="entr" presetSubtype="0" fill="hold" grpId="0" nodeType="withEffect">
                                  <p:stCondLst>
                                    <p:cond delay="500"/>
                                  </p:stCondLst>
                                  <p:childTnLst>
                                    <p:set>
                                      <p:cBhvr>
                                        <p:cTn id="144" dur="1" fill="hold">
                                          <p:stCondLst>
                                            <p:cond delay="0"/>
                                          </p:stCondLst>
                                        </p:cTn>
                                        <p:tgtEl>
                                          <p:spTgt spid="169"/>
                                        </p:tgtEl>
                                        <p:attrNameLst>
                                          <p:attrName>style.visibility</p:attrName>
                                        </p:attrNameLst>
                                      </p:cBhvr>
                                      <p:to>
                                        <p:strVal val="visible"/>
                                      </p:to>
                                    </p:set>
                                    <p:animEffect transition="in" filter="fade">
                                      <p:cBhvr>
                                        <p:cTn id="145" dur="500"/>
                                        <p:tgtEl>
                                          <p:spTgt spid="169"/>
                                        </p:tgtEl>
                                      </p:cBhvr>
                                    </p:animEffect>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4.16667E-6 -2.22222E-6 L -0.02071 -0.00092 " pathEditMode="relative" rAng="0" ptsTypes="AA">
                                      <p:cBhvr>
                                        <p:cTn id="149" dur="2000" fill="hold"/>
                                        <p:tgtEl>
                                          <p:spTgt spid="184"/>
                                        </p:tgtEl>
                                        <p:attrNameLst>
                                          <p:attrName>ppt_x</p:attrName>
                                          <p:attrName>ppt_y</p:attrName>
                                        </p:attrNameLst>
                                      </p:cBhvr>
                                      <p:rCtr x="-1042" y="-46"/>
                                    </p:animMotion>
                                  </p:childTnLst>
                                </p:cTn>
                              </p:par>
                              <p:par>
                                <p:cTn id="150" presetID="35" presetClass="path" presetSubtype="0" accel="50000" decel="50000" fill="hold" grpId="0" nodeType="withEffect">
                                  <p:stCondLst>
                                    <p:cond delay="0"/>
                                  </p:stCondLst>
                                  <p:childTnLst>
                                    <p:animMotion origin="layout" path="M -3.75E-6 4.44444E-6 L -0.0177 0.00023 " pathEditMode="relative" rAng="0" ptsTypes="AA">
                                      <p:cBhvr>
                                        <p:cTn id="151" dur="2000" fill="hold"/>
                                        <p:tgtEl>
                                          <p:spTgt spid="185"/>
                                        </p:tgtEl>
                                        <p:attrNameLst>
                                          <p:attrName>ppt_x</p:attrName>
                                          <p:attrName>ppt_y</p:attrName>
                                        </p:attrNameLst>
                                      </p:cBhvr>
                                      <p:rCtr x="-885" y="0"/>
                                    </p:animMotion>
                                  </p:childTnLst>
                                </p:cTn>
                              </p:par>
                            </p:childTnLst>
                          </p:cTn>
                        </p:par>
                        <p:par>
                          <p:cTn id="152" fill="hold">
                            <p:stCondLst>
                              <p:cond delay="2000"/>
                            </p:stCondLst>
                            <p:childTnLst>
                              <p:par>
                                <p:cTn id="153" presetID="10" presetClass="entr" presetSubtype="0" fill="hold" grpId="0" nodeType="afterEffect">
                                  <p:stCondLst>
                                    <p:cond delay="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childTnLst>
                          </p:cTn>
                        </p:par>
                        <p:par>
                          <p:cTn id="159" fill="hold">
                            <p:stCondLst>
                              <p:cond delay="2500"/>
                            </p:stCondLst>
                            <p:childTnLst>
                              <p:par>
                                <p:cTn id="160" presetID="10" presetClass="entr" presetSubtype="0" fill="hold" nodeType="afterEffect">
                                  <p:stCondLst>
                                    <p:cond delay="0"/>
                                  </p:stCondLst>
                                  <p:childTnLst>
                                    <p:set>
                                      <p:cBhvr>
                                        <p:cTn id="161" dur="1" fill="hold">
                                          <p:stCondLst>
                                            <p:cond delay="0"/>
                                          </p:stCondLst>
                                        </p:cTn>
                                        <p:tgtEl>
                                          <p:spTgt spid="19"/>
                                        </p:tgtEl>
                                        <p:attrNameLst>
                                          <p:attrName>style.visibility</p:attrName>
                                        </p:attrNameLst>
                                      </p:cBhvr>
                                      <p:to>
                                        <p:strVal val="visible"/>
                                      </p:to>
                                    </p:set>
                                    <p:animEffect transition="in" filter="fade">
                                      <p:cBhvr>
                                        <p:cTn id="162" dur="500"/>
                                        <p:tgtEl>
                                          <p:spTgt spid="19"/>
                                        </p:tgtEl>
                                      </p:cBhvr>
                                    </p:animEffect>
                                  </p:childTnLst>
                                </p:cTn>
                              </p:par>
                            </p:childTnLst>
                          </p:cTn>
                        </p:par>
                        <p:par>
                          <p:cTn id="163" fill="hold">
                            <p:stCondLst>
                              <p:cond delay="3000"/>
                            </p:stCondLst>
                            <p:childTnLst>
                              <p:par>
                                <p:cTn id="164" presetID="10" presetClass="entr" presetSubtype="0" fill="hold" nodeType="afterEffect">
                                  <p:stCondLst>
                                    <p:cond delay="0"/>
                                  </p:stCondLst>
                                  <p:childTnLst>
                                    <p:set>
                                      <p:cBhvr>
                                        <p:cTn id="165" dur="1" fill="hold">
                                          <p:stCondLst>
                                            <p:cond delay="0"/>
                                          </p:stCondLst>
                                        </p:cTn>
                                        <p:tgtEl>
                                          <p:spTgt spid="20"/>
                                        </p:tgtEl>
                                        <p:attrNameLst>
                                          <p:attrName>style.visibility</p:attrName>
                                        </p:attrNameLst>
                                      </p:cBhvr>
                                      <p:to>
                                        <p:strVal val="visible"/>
                                      </p:to>
                                    </p:set>
                                    <p:animEffect transition="in" filter="fade">
                                      <p:cBhvr>
                                        <p:cTn id="1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63" grpId="0"/>
      <p:bldP spid="264" grpId="0"/>
      <p:bldP spid="265" grpId="0" bldLvl="0" animBg="1"/>
      <p:bldP spid="266" grpId="0" bldLvl="0" animBg="1"/>
      <p:bldP spid="267" grpId="0" bldLvl="0" animBg="1"/>
      <p:bldP spid="269" grpId="0"/>
      <p:bldP spid="270" grpId="0"/>
      <p:bldP spid="271" grpId="0"/>
      <p:bldP spid="272" grpId="0"/>
      <p:bldP spid="273" grpId="0"/>
      <p:bldP spid="274" grpId="0"/>
      <p:bldP spid="129" grpId="0" bldLvl="0" animBg="1"/>
      <p:bldP spid="129" grpId="1" bldLvl="0" animBg="1"/>
      <p:bldP spid="146" grpId="0" bldLvl="0" animBg="1"/>
      <p:bldP spid="146" grpId="1" bldLvl="0" animBg="1"/>
      <p:bldP spid="168" grpId="0"/>
      <p:bldP spid="169" grpId="0"/>
      <p:bldP spid="180" grpId="0" bldLvl="0" animBg="1"/>
      <p:bldP spid="181" grpId="0" bldLvl="0" animBg="1"/>
      <p:bldP spid="182" grpId="0" bldLvl="0" animBg="1"/>
      <p:bldP spid="184" grpId="0"/>
      <p:bldP spid="184" grpId="1"/>
      <p:bldP spid="185" grpId="0"/>
      <p:bldP spid="185" grpId="1"/>
      <p:bldP spid="186" grpId="0"/>
      <p:bldP spid="187" grpId="0"/>
      <p:bldP spid="189" grpId="0"/>
      <p:bldP spid="189" grpId="1"/>
      <p:bldP spid="190" grpId="0"/>
      <p:bldP spid="209"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6"/>
          <p:cNvSpPr>
            <a:spLocks noChangeArrowheads="1"/>
          </p:cNvSpPr>
          <p:nvPr/>
        </p:nvSpPr>
        <p:spPr bwMode="auto">
          <a:xfrm>
            <a:off x="564372" y="4564380"/>
            <a:ext cx="5150628" cy="1315719"/>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 name="Rectangle 6"/>
          <p:cNvSpPr>
            <a:spLocks noChangeArrowheads="1"/>
          </p:cNvSpPr>
          <p:nvPr/>
        </p:nvSpPr>
        <p:spPr bwMode="auto">
          <a:xfrm>
            <a:off x="564372" y="3726181"/>
            <a:ext cx="5150628" cy="858520"/>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3" name="Rectangle 6"/>
          <p:cNvSpPr>
            <a:spLocks noChangeArrowheads="1"/>
          </p:cNvSpPr>
          <p:nvPr/>
        </p:nvSpPr>
        <p:spPr bwMode="auto">
          <a:xfrm>
            <a:off x="564372" y="2430780"/>
            <a:ext cx="5150628" cy="1310639"/>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28" name="组合 27"/>
          <p:cNvGrpSpPr/>
          <p:nvPr/>
        </p:nvGrpSpPr>
        <p:grpSpPr>
          <a:xfrm>
            <a:off x="430213" y="0"/>
            <a:ext cx="7426854" cy="1428589"/>
            <a:chOff x="551030" y="-368704"/>
            <a:chExt cx="7426854" cy="1428589"/>
          </a:xfrm>
        </p:grpSpPr>
        <p:grpSp>
          <p:nvGrpSpPr>
            <p:cNvPr id="29" name="组合 28"/>
            <p:cNvGrpSpPr/>
            <p:nvPr/>
          </p:nvGrpSpPr>
          <p:grpSpPr>
            <a:xfrm>
              <a:off x="1201632" y="303925"/>
              <a:ext cx="6776252" cy="687997"/>
              <a:chOff x="1839059" y="967769"/>
              <a:chExt cx="6776252" cy="687997"/>
            </a:xfrm>
          </p:grpSpPr>
          <p:sp>
            <p:nvSpPr>
              <p:cNvPr id="31" name="矩形: 圆角 30"/>
              <p:cNvSpPr/>
              <p:nvPr/>
            </p:nvSpPr>
            <p:spPr>
              <a:xfrm>
                <a:off x="1839059" y="967769"/>
                <a:ext cx="67762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659883"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的数据可靠传输机制</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Text Box 4"/>
          <p:cNvSpPr txBox="1">
            <a:spLocks noChangeArrowheads="1"/>
          </p:cNvSpPr>
          <p:nvPr/>
        </p:nvSpPr>
        <p:spPr bwMode="auto">
          <a:xfrm>
            <a:off x="265290" y="1533816"/>
            <a:ext cx="5274008" cy="461664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InitialSeqNum</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InitialSeqNum</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solidFill>
                  <a:srgbClr val="00A3F8"/>
                </a:solidFill>
                <a:latin typeface="Times New Roman" panose="02020603050405020304" pitchFamily="18" charset="0"/>
                <a:ea typeface="楷体" panose="02010609060101010101" pitchFamily="49" charset="-122"/>
                <a:cs typeface="Times New Roman" panose="02020603050405020304" pitchFamily="18" charset="0"/>
              </a:rPr>
              <a:t>    loop (forever) { </a:t>
            </a:r>
            <a:endParaRPr lang="en-US" altLang="zh-CN" sz="1400" b="1" dirty="0">
              <a:solidFill>
                <a:srgbClr val="00A3F8"/>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switch(event) </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data received from application above </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create TCP segment with sequence number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(timer currently not running)</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pass segment to IP </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length(data) </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timer timeout</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retransmit not-yet-acknowledged segment with </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smallest sequence number</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ACK received, with ACK field value of y </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(y &gt;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y</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(there are currently not-yet-acknowledged segments)</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 </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  /* end of loop forever */ </a:t>
            </a:r>
            <a:r>
              <a:rPr lang="en-US" altLang="zh-CN" sz="14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ee</a:t>
            </a:r>
            <a:endParaRPr lang="en-US" altLang="zh-CN" sz="14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79"/>
          <p:cNvSpPr txBox="1">
            <a:spLocks noChangeArrowheads="1"/>
          </p:cNvSpPr>
          <p:nvPr/>
        </p:nvSpPr>
        <p:spPr bwMode="auto">
          <a:xfrm>
            <a:off x="5675645" y="2409262"/>
            <a:ext cx="6073331" cy="139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将数据封装入报文段中，每个报文段都包含一个序号</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序号是该报文段第一个数据字节的字节流编号</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启动定时器</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超时间隔</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dirty="0" err="1">
                <a:latin typeface="Times New Roman" panose="02020603050405020304" pitchFamily="18" charset="0"/>
                <a:ea typeface="思源黑体 CN Normal" panose="020B0400000000000000" pitchFamily="34" charset="-122"/>
                <a:cs typeface="Times New Roman" panose="02020603050405020304" pitchFamily="18" charset="0"/>
              </a:rPr>
              <a:t>TimeOutInterval</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11"/>
          <p:cNvSpPr>
            <a:spLocks noChangeArrowheads="1"/>
          </p:cNvSpPr>
          <p:nvPr/>
        </p:nvSpPr>
        <p:spPr bwMode="auto">
          <a:xfrm>
            <a:off x="5650246" y="1778457"/>
            <a:ext cx="2384604"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从应用程序接收数据</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8" name="Text Box 79"/>
          <p:cNvSpPr txBox="1">
            <a:spLocks noChangeArrowheads="1"/>
          </p:cNvSpPr>
          <p:nvPr/>
        </p:nvSpPr>
        <p:spPr bwMode="auto">
          <a:xfrm>
            <a:off x="5964126" y="3640566"/>
            <a:ext cx="4179334"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重传序号最小的未确认报文段</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重启定时器</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Rectangle 11"/>
          <p:cNvSpPr>
            <a:spLocks noChangeArrowheads="1"/>
          </p:cNvSpPr>
          <p:nvPr/>
        </p:nvSpPr>
        <p:spPr bwMode="auto">
          <a:xfrm>
            <a:off x="6243927" y="2869811"/>
            <a:ext cx="1392750"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超时</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41" name="Text Box 79"/>
          <p:cNvSpPr txBox="1">
            <a:spLocks noChangeArrowheads="1"/>
          </p:cNvSpPr>
          <p:nvPr/>
        </p:nvSpPr>
        <p:spPr bwMode="auto">
          <a:xfrm>
            <a:off x="5675646" y="2424128"/>
            <a:ext cx="5150628" cy="39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如果是对以前的未确认报文段的确认</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Rectangle 11"/>
          <p:cNvSpPr>
            <a:spLocks noChangeArrowheads="1"/>
          </p:cNvSpPr>
          <p:nvPr/>
        </p:nvSpPr>
        <p:spPr bwMode="auto">
          <a:xfrm>
            <a:off x="6146173" y="1776249"/>
            <a:ext cx="1392750"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收到</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3" name="组合 42"/>
          <p:cNvGrpSpPr/>
          <p:nvPr/>
        </p:nvGrpSpPr>
        <p:grpSpPr>
          <a:xfrm>
            <a:off x="5964126" y="3250469"/>
            <a:ext cx="1886145" cy="549374"/>
            <a:chOff x="612315" y="5299868"/>
            <a:chExt cx="3064937" cy="664440"/>
          </a:xfrm>
        </p:grpSpPr>
        <p:sp>
          <p:nvSpPr>
            <p:cNvPr id="44" name="矩形: 圆角 43"/>
            <p:cNvSpPr/>
            <p:nvPr/>
          </p:nvSpPr>
          <p:spPr>
            <a:xfrm>
              <a:off x="612315" y="5299868"/>
              <a:ext cx="3064937" cy="664440"/>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a:p>
          </p:txBody>
        </p:sp>
        <p:sp>
          <p:nvSpPr>
            <p:cNvPr id="45" name="Text Box 79"/>
            <p:cNvSpPr txBox="1">
              <a:spLocks noChangeArrowheads="1"/>
            </p:cNvSpPr>
            <p:nvPr/>
          </p:nvSpPr>
          <p:spPr bwMode="auto">
            <a:xfrm>
              <a:off x="883437" y="5376133"/>
              <a:ext cx="2766558" cy="5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更新</a:t>
              </a:r>
              <a:r>
                <a:rPr kumimoji="1" lang="en-US"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SendBase</a:t>
              </a:r>
              <a:endParaRPr kumimoji="1"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6" name="组合 45"/>
          <p:cNvGrpSpPr/>
          <p:nvPr/>
        </p:nvGrpSpPr>
        <p:grpSpPr>
          <a:xfrm>
            <a:off x="5935601" y="3959119"/>
            <a:ext cx="1886145" cy="1670872"/>
            <a:chOff x="612315" y="5299868"/>
            <a:chExt cx="3064937" cy="2020835"/>
          </a:xfrm>
        </p:grpSpPr>
        <p:sp>
          <p:nvSpPr>
            <p:cNvPr id="47" name="矩形: 圆角 46"/>
            <p:cNvSpPr/>
            <p:nvPr/>
          </p:nvSpPr>
          <p:spPr>
            <a:xfrm>
              <a:off x="612315" y="5299868"/>
              <a:ext cx="3064937" cy="2020835"/>
            </a:xfrm>
            <a:prstGeom prst="roundRect">
              <a:avLst>
                <a:gd name="adj" fmla="val 276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a:p>
          </p:txBody>
        </p:sp>
        <p:sp>
          <p:nvSpPr>
            <p:cNvPr id="48" name="Text Box 79"/>
            <p:cNvSpPr txBox="1">
              <a:spLocks noChangeArrowheads="1"/>
            </p:cNvSpPr>
            <p:nvPr/>
          </p:nvSpPr>
          <p:spPr bwMode="auto">
            <a:xfrm>
              <a:off x="883437" y="5376135"/>
              <a:ext cx="2766558" cy="181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如果当前有未被确认的报文段，</a:t>
              </a:r>
              <a:r>
                <a:rPr kumimoji="1"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还要重启定时器</a:t>
              </a:r>
              <a:endPar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10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500"/>
                            </p:stCondLst>
                            <p:childTnLst>
                              <p:par>
                                <p:cTn id="18" presetID="35" presetClass="emph" presetSubtype="0" repeatCount="2000" fill="hold" grpId="1" nodeType="afterEffect">
                                  <p:stCondLst>
                                    <p:cond delay="0"/>
                                  </p:stCondLst>
                                  <p:childTnLst>
                                    <p:anim calcmode="discrete" valueType="str">
                                      <p:cBhvr>
                                        <p:cTn id="19" dur="500" fill="hold"/>
                                        <p:tgtEl>
                                          <p:spTgt spid="23"/>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wipe(left)">
                                      <p:cBhvr>
                                        <p:cTn id="29" dur="500"/>
                                        <p:tgtEl>
                                          <p:spTgt spid="24">
                                            <p:txEl>
                                              <p:pRg st="0" end="0"/>
                                            </p:txEl>
                                          </p:spTgt>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4">
                                            <p:txEl>
                                              <p:pRg st="1" end="1"/>
                                            </p:txEl>
                                          </p:spTgt>
                                        </p:tgtEl>
                                        <p:attrNameLst>
                                          <p:attrName>style.visibility</p:attrName>
                                        </p:attrNameLst>
                                      </p:cBhvr>
                                      <p:to>
                                        <p:strVal val="visible"/>
                                      </p:to>
                                    </p:set>
                                    <p:animEffect transition="in" filter="wipe(left)">
                                      <p:cBhvr>
                                        <p:cTn id="33" dur="500"/>
                                        <p:tgtEl>
                                          <p:spTgt spid="24">
                                            <p:txEl>
                                              <p:pRg st="1" end="1"/>
                                            </p:txEl>
                                          </p:spTgt>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xEl>
                                              <p:pRg st="2" end="2"/>
                                            </p:txEl>
                                          </p:spTgt>
                                        </p:tgtEl>
                                        <p:attrNameLst>
                                          <p:attrName>style.visibility</p:attrName>
                                        </p:attrNameLst>
                                      </p:cBhvr>
                                      <p:to>
                                        <p:strVal val="visible"/>
                                      </p:to>
                                    </p:set>
                                    <p:animEffect transition="in" filter="wipe(left)">
                                      <p:cBhvr>
                                        <p:cTn id="37" dur="500"/>
                                        <p:tgtEl>
                                          <p:spTgt spid="24">
                                            <p:txEl>
                                              <p:pRg st="2" end="2"/>
                                            </p:txEl>
                                          </p:spTgt>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24">
                                            <p:txEl>
                                              <p:pRg st="3" end="3"/>
                                            </p:txEl>
                                          </p:spTgt>
                                        </p:tgtEl>
                                        <p:attrNameLst>
                                          <p:attrName>style.visibility</p:attrName>
                                        </p:attrNameLst>
                                      </p:cBhvr>
                                      <p:to>
                                        <p:strVal val="visible"/>
                                      </p:to>
                                    </p:set>
                                    <p:animEffect transition="in" filter="wipe(left)">
                                      <p:cBhvr>
                                        <p:cTn id="41" dur="500"/>
                                        <p:tgtEl>
                                          <p:spTgt spid="2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2" nodeType="click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4">
                                            <p:txEl>
                                              <p:pRg st="0" end="0"/>
                                            </p:txEl>
                                          </p:spTgt>
                                        </p:tgtEl>
                                      </p:cBhvr>
                                    </p:animEffect>
                                    <p:set>
                                      <p:cBhvr>
                                        <p:cTn id="49" dur="1" fill="hold">
                                          <p:stCondLst>
                                            <p:cond delay="499"/>
                                          </p:stCondLst>
                                        </p:cTn>
                                        <p:tgtEl>
                                          <p:spTgt spid="24">
                                            <p:txEl>
                                              <p:pRg st="0" end="0"/>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4">
                                            <p:txEl>
                                              <p:pRg st="1" end="1"/>
                                            </p:txEl>
                                          </p:spTgt>
                                        </p:tgtEl>
                                      </p:cBhvr>
                                    </p:animEffect>
                                    <p:set>
                                      <p:cBhvr>
                                        <p:cTn id="52" dur="1" fill="hold">
                                          <p:stCondLst>
                                            <p:cond delay="499"/>
                                          </p:stCondLst>
                                        </p:cTn>
                                        <p:tgtEl>
                                          <p:spTgt spid="24">
                                            <p:txEl>
                                              <p:pRg st="1" end="1"/>
                                            </p:tx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4">
                                            <p:txEl>
                                              <p:pRg st="2" end="2"/>
                                            </p:txEl>
                                          </p:spTgt>
                                        </p:tgtEl>
                                      </p:cBhvr>
                                    </p:animEffect>
                                    <p:set>
                                      <p:cBhvr>
                                        <p:cTn id="55" dur="1" fill="hold">
                                          <p:stCondLst>
                                            <p:cond delay="499"/>
                                          </p:stCondLst>
                                        </p:cTn>
                                        <p:tgtEl>
                                          <p:spTgt spid="24">
                                            <p:txEl>
                                              <p:pRg st="2" end="2"/>
                                            </p:txEl>
                                          </p:spTgt>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4">
                                            <p:txEl>
                                              <p:pRg st="3" end="3"/>
                                            </p:txEl>
                                          </p:spTgt>
                                        </p:tgtEl>
                                      </p:cBhvr>
                                    </p:animEffect>
                                    <p:set>
                                      <p:cBhvr>
                                        <p:cTn id="58" dur="1" fill="hold">
                                          <p:stCondLst>
                                            <p:cond delay="499"/>
                                          </p:stCondLst>
                                        </p:cTn>
                                        <p:tgtEl>
                                          <p:spTgt spid="24">
                                            <p:txEl>
                                              <p:pRg st="3" end="3"/>
                                            </p:txEl>
                                          </p:spTgt>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1000"/>
                            </p:stCondLst>
                            <p:childTnLst>
                              <p:par>
                                <p:cTn id="67" presetID="35" presetClass="emph" presetSubtype="0" repeatCount="2000" fill="hold" grpId="1" nodeType="afterEffect">
                                  <p:stCondLst>
                                    <p:cond delay="0"/>
                                  </p:stCondLst>
                                  <p:childTnLst>
                                    <p:anim calcmode="discrete" valueType="str">
                                      <p:cBhvr>
                                        <p:cTn id="68" dur="500" fill="hold"/>
                                        <p:tgtEl>
                                          <p:spTgt spid="26"/>
                                        </p:tgtEl>
                                        <p:attrNameLst>
                                          <p:attrName>style.visibility</p:attrName>
                                        </p:attrNameLst>
                                      </p:cBhvr>
                                      <p:tavLst>
                                        <p:tav tm="0">
                                          <p:val>
                                            <p:strVal val="hidden"/>
                                          </p:val>
                                        </p:tav>
                                        <p:tav tm="50000">
                                          <p:val>
                                            <p:strVal val="visible"/>
                                          </p:val>
                                        </p:tav>
                                      </p:tavLst>
                                    </p:anim>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childTnLst>
                          </p:cTn>
                        </p:par>
                        <p:par>
                          <p:cTn id="75" fill="hold">
                            <p:stCondLst>
                              <p:cond delay="2000"/>
                            </p:stCondLst>
                            <p:childTnLst>
                              <p:par>
                                <p:cTn id="76" presetID="22" presetClass="entr" presetSubtype="8" fill="hold" grpId="0" nodeType="after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Effect transition="in" filter="wipe(left)">
                                      <p:cBhvr>
                                        <p:cTn id="78" dur="500"/>
                                        <p:tgtEl>
                                          <p:spTgt spid="38">
                                            <p:txEl>
                                              <p:pRg st="0" end="0"/>
                                            </p:txEl>
                                          </p:spTgt>
                                        </p:tgtEl>
                                      </p:cBhvr>
                                    </p:animEffect>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38">
                                            <p:txEl>
                                              <p:pRg st="1" end="1"/>
                                            </p:txEl>
                                          </p:spTgt>
                                        </p:tgtEl>
                                        <p:attrNameLst>
                                          <p:attrName>style.visibility</p:attrName>
                                        </p:attrNameLst>
                                      </p:cBhvr>
                                      <p:to>
                                        <p:strVal val="visible"/>
                                      </p:to>
                                    </p:set>
                                    <p:animEffect transition="in" filter="wipe(left)">
                                      <p:cBhvr>
                                        <p:cTn id="82" dur="500"/>
                                        <p:tgtEl>
                                          <p:spTgt spid="38">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2" nodeType="clickEffect">
                                  <p:stCondLst>
                                    <p:cond delay="0"/>
                                  </p:stCondLst>
                                  <p:childTnLst>
                                    <p:animEffect transition="out" filter="fade">
                                      <p:cBhvr>
                                        <p:cTn id="86" dur="500"/>
                                        <p:tgtEl>
                                          <p:spTgt spid="26"/>
                                        </p:tgtEl>
                                      </p:cBhvr>
                                    </p:animEffect>
                                    <p:set>
                                      <p:cBhvr>
                                        <p:cTn id="87" dur="1" fill="hold">
                                          <p:stCondLst>
                                            <p:cond delay="499"/>
                                          </p:stCondLst>
                                        </p:cTn>
                                        <p:tgtEl>
                                          <p:spTgt spid="26"/>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8">
                                            <p:txEl>
                                              <p:pRg st="0" end="0"/>
                                            </p:txEl>
                                          </p:spTgt>
                                        </p:tgtEl>
                                      </p:cBhvr>
                                    </p:animEffect>
                                    <p:set>
                                      <p:cBhvr>
                                        <p:cTn id="90" dur="1" fill="hold">
                                          <p:stCondLst>
                                            <p:cond delay="499"/>
                                          </p:stCondLst>
                                        </p:cTn>
                                        <p:tgtEl>
                                          <p:spTgt spid="38">
                                            <p:txEl>
                                              <p:pRg st="0" end="0"/>
                                            </p:txEl>
                                          </p:spTgt>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8">
                                            <p:txEl>
                                              <p:pRg st="1" end="1"/>
                                            </p:txEl>
                                          </p:spTgt>
                                        </p:tgtEl>
                                      </p:cBhvr>
                                    </p:animEffect>
                                    <p:set>
                                      <p:cBhvr>
                                        <p:cTn id="93" dur="1" fill="hold">
                                          <p:stCondLst>
                                            <p:cond delay="499"/>
                                          </p:stCondLst>
                                        </p:cTn>
                                        <p:tgtEl>
                                          <p:spTgt spid="38">
                                            <p:txEl>
                                              <p:pRg st="1" end="1"/>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9"/>
                                        </p:tgtEl>
                                      </p:cBhvr>
                                    </p:animEffect>
                                    <p:set>
                                      <p:cBhvr>
                                        <p:cTn id="96" dur="1" fill="hold">
                                          <p:stCondLst>
                                            <p:cond delay="499"/>
                                          </p:stCondLst>
                                        </p:cTn>
                                        <p:tgtEl>
                                          <p:spTgt spid="39"/>
                                        </p:tgtEl>
                                        <p:attrNameLst>
                                          <p:attrName>style.visibility</p:attrName>
                                        </p:attrNameLst>
                                      </p:cBhvr>
                                      <p:to>
                                        <p:strVal val="hidden"/>
                                      </p:to>
                                    </p:se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childTnLst>
                          </p:cTn>
                        </p:par>
                        <p:par>
                          <p:cTn id="101" fill="hold">
                            <p:stCondLst>
                              <p:cond delay="1000"/>
                            </p:stCondLst>
                            <p:childTnLst>
                              <p:par>
                                <p:cTn id="102" presetID="35" presetClass="emph" presetSubtype="0" repeatCount="2000" fill="hold" grpId="1" nodeType="afterEffect">
                                  <p:stCondLst>
                                    <p:cond delay="0"/>
                                  </p:stCondLst>
                                  <p:childTnLst>
                                    <p:anim calcmode="discrete" valueType="str">
                                      <p:cBhvr>
                                        <p:cTn id="103" dur="500" fill="hold"/>
                                        <p:tgtEl>
                                          <p:spTgt spid="40"/>
                                        </p:tgtEl>
                                        <p:attrNameLst>
                                          <p:attrName>style.visibility</p:attrName>
                                        </p:attrNameLst>
                                      </p:cBhvr>
                                      <p:tavLst>
                                        <p:tav tm="0">
                                          <p:val>
                                            <p:strVal val="hidden"/>
                                          </p:val>
                                        </p:tav>
                                        <p:tav tm="50000">
                                          <p:val>
                                            <p:strVal val="visible"/>
                                          </p:val>
                                        </p:tav>
                                      </p:tavLst>
                                    </p:anim>
                                  </p:childTnLst>
                                </p:cTn>
                              </p:par>
                            </p:childTnLst>
                          </p:cTn>
                        </p:par>
                        <p:par>
                          <p:cTn id="104" fill="hold">
                            <p:stCondLst>
                              <p:cond delay="1500"/>
                            </p:stCondLst>
                            <p:childTnLst>
                              <p:par>
                                <p:cTn id="105" presetID="53" presetClass="entr" presetSubtype="16"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 calcmode="lin" valueType="num">
                                      <p:cBhvr>
                                        <p:cTn id="107" dur="500" fill="hold"/>
                                        <p:tgtEl>
                                          <p:spTgt spid="42"/>
                                        </p:tgtEl>
                                        <p:attrNameLst>
                                          <p:attrName>ppt_w</p:attrName>
                                        </p:attrNameLst>
                                      </p:cBhvr>
                                      <p:tavLst>
                                        <p:tav tm="0">
                                          <p:val>
                                            <p:fltVal val="0"/>
                                          </p:val>
                                        </p:tav>
                                        <p:tav tm="100000">
                                          <p:val>
                                            <p:strVal val="#ppt_w"/>
                                          </p:val>
                                        </p:tav>
                                      </p:tavLst>
                                    </p:anim>
                                    <p:anim calcmode="lin" valueType="num">
                                      <p:cBhvr>
                                        <p:cTn id="108" dur="500" fill="hold"/>
                                        <p:tgtEl>
                                          <p:spTgt spid="42"/>
                                        </p:tgtEl>
                                        <p:attrNameLst>
                                          <p:attrName>ppt_h</p:attrName>
                                        </p:attrNameLst>
                                      </p:cBhvr>
                                      <p:tavLst>
                                        <p:tav tm="0">
                                          <p:val>
                                            <p:fltVal val="0"/>
                                          </p:val>
                                        </p:tav>
                                        <p:tav tm="100000">
                                          <p:val>
                                            <p:strVal val="#ppt_h"/>
                                          </p:val>
                                        </p:tav>
                                      </p:tavLst>
                                    </p:anim>
                                    <p:animEffect transition="in" filter="fade">
                                      <p:cBhvr>
                                        <p:cTn id="109" dur="500"/>
                                        <p:tgtEl>
                                          <p:spTgt spid="42"/>
                                        </p:tgtEl>
                                      </p:cBhvr>
                                    </p:animEffect>
                                  </p:childTnLst>
                                </p:cTn>
                              </p:par>
                            </p:childTnLst>
                          </p:cTn>
                        </p:par>
                        <p:par>
                          <p:cTn id="110" fill="hold">
                            <p:stCondLst>
                              <p:cond delay="2000"/>
                            </p:stCondLst>
                            <p:childTnLst>
                              <p:par>
                                <p:cTn id="111" presetID="22" presetClass="entr" presetSubtype="8" fill="hold" grpId="0" nodeType="afterEffect">
                                  <p:stCondLst>
                                    <p:cond delay="0"/>
                                  </p:stCondLst>
                                  <p:childTnLst>
                                    <p:set>
                                      <p:cBhvr>
                                        <p:cTn id="112" dur="1" fill="hold">
                                          <p:stCondLst>
                                            <p:cond delay="0"/>
                                          </p:stCondLst>
                                        </p:cTn>
                                        <p:tgtEl>
                                          <p:spTgt spid="41">
                                            <p:txEl>
                                              <p:pRg st="0" end="0"/>
                                            </p:txEl>
                                          </p:spTgt>
                                        </p:tgtEl>
                                        <p:attrNameLst>
                                          <p:attrName>style.visibility</p:attrName>
                                        </p:attrNameLst>
                                      </p:cBhvr>
                                      <p:to>
                                        <p:strVal val="visible"/>
                                      </p:to>
                                    </p:set>
                                    <p:animEffect transition="in" filter="wipe(left)">
                                      <p:cBhvr>
                                        <p:cTn id="113" dur="500"/>
                                        <p:tgtEl>
                                          <p:spTgt spid="41">
                                            <p:txEl>
                                              <p:pRg st="0" end="0"/>
                                            </p:txEl>
                                          </p:spTgt>
                                        </p:tgtEl>
                                      </p:cBhvr>
                                    </p:animEffect>
                                  </p:childTnLst>
                                </p:cTn>
                              </p:par>
                            </p:childTnLst>
                          </p:cTn>
                        </p:par>
                        <p:par>
                          <p:cTn id="114" fill="hold">
                            <p:stCondLst>
                              <p:cond delay="2500"/>
                            </p:stCondLst>
                            <p:childTnLst>
                              <p:par>
                                <p:cTn id="115" presetID="22" presetClass="entr" presetSubtype="8" fill="hold"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left)">
                                      <p:cBhvr>
                                        <p:cTn id="117" dur="500"/>
                                        <p:tgtEl>
                                          <p:spTgt spid="43"/>
                                        </p:tgtEl>
                                      </p:cBhvr>
                                    </p:animEffect>
                                  </p:childTnLst>
                                </p:cTn>
                              </p:par>
                            </p:childTnLst>
                          </p:cTn>
                        </p:par>
                        <p:par>
                          <p:cTn id="118" fill="hold">
                            <p:stCondLst>
                              <p:cond delay="3000"/>
                            </p:stCondLst>
                            <p:childTnLst>
                              <p:par>
                                <p:cTn id="119" presetID="22" presetClass="entr" presetSubtype="8" fill="hold" nodeType="after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wipe(left)">
                                      <p:cBhvr>
                                        <p:cTn id="12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0" grpId="1" bldLvl="0" animBg="1"/>
      <p:bldP spid="26" grpId="0" bldLvl="0" animBg="1"/>
      <p:bldP spid="26" grpId="1" bldLvl="0" animBg="1"/>
      <p:bldP spid="26" grpId="2" bldLvl="0" animBg="1"/>
      <p:bldP spid="23" grpId="0" bldLvl="0" animBg="1"/>
      <p:bldP spid="23" grpId="1" bldLvl="0" animBg="1"/>
      <p:bldP spid="23" grpId="2" bldLvl="0" animBg="1"/>
      <p:bldP spid="22" grpId="0"/>
      <p:bldP spid="24" grpId="0" uiExpand="1" build="p"/>
      <p:bldP spid="24" grpId="1" build="allAtOnce"/>
      <p:bldP spid="25" grpId="0" bldLvl="0" animBg="1"/>
      <p:bldP spid="25" grpId="1" bldLvl="0" animBg="1"/>
      <p:bldP spid="38" grpId="0" uiExpand="1" build="p"/>
      <p:bldP spid="38" grpId="1" build="allAtOnce"/>
      <p:bldP spid="39" grpId="0" bldLvl="0" animBg="1"/>
      <p:bldP spid="39" grpId="1" bldLvl="0" animBg="1"/>
      <p:bldP spid="41" grpId="0" uiExpand="1" build="p"/>
      <p:bldP spid="42"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641434" cy="1428589"/>
            <a:chOff x="551030" y="-368704"/>
            <a:chExt cx="6641434" cy="1428589"/>
          </a:xfrm>
        </p:grpSpPr>
        <p:grpSp>
          <p:nvGrpSpPr>
            <p:cNvPr id="29" name="组合 28"/>
            <p:cNvGrpSpPr/>
            <p:nvPr/>
          </p:nvGrpSpPr>
          <p:grpSpPr>
            <a:xfrm>
              <a:off x="1201632" y="303925"/>
              <a:ext cx="5990832" cy="687997"/>
              <a:chOff x="1839059" y="967769"/>
              <a:chExt cx="5990832" cy="687997"/>
            </a:xfrm>
          </p:grpSpPr>
          <p:sp>
            <p:nvSpPr>
              <p:cNvPr id="31" name="矩形: 圆角 30"/>
              <p:cNvSpPr/>
              <p:nvPr/>
            </p:nvSpPr>
            <p:spPr>
              <a:xfrm>
                <a:off x="1839059" y="967769"/>
                <a:ext cx="599083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757924"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的几种重传情况</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944639" y="2318106"/>
            <a:ext cx="2228750" cy="526267"/>
            <a:chOff x="1263627" y="2318106"/>
            <a:chExt cx="2228750" cy="526267"/>
          </a:xfrm>
        </p:grpSpPr>
        <p:sp>
          <p:nvSpPr>
            <p:cNvPr id="20" name="Line 6"/>
            <p:cNvSpPr>
              <a:spLocks noChangeShapeType="1"/>
            </p:cNvSpPr>
            <p:nvPr/>
          </p:nvSpPr>
          <p:spPr bwMode="auto">
            <a:xfrm>
              <a:off x="1263627" y="2318106"/>
              <a:ext cx="2228750" cy="52626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9"/>
            <p:cNvSpPr txBox="1">
              <a:spLocks noChangeArrowheads="1"/>
            </p:cNvSpPr>
            <p:nvPr/>
          </p:nvSpPr>
          <p:spPr bwMode="auto">
            <a:xfrm rot="706751">
              <a:off x="1576478" y="2324077"/>
              <a:ext cx="16770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774136" y="2935227"/>
            <a:ext cx="1390874" cy="460877"/>
            <a:chOff x="2093124" y="2935227"/>
            <a:chExt cx="1390874" cy="460877"/>
          </a:xfrm>
        </p:grpSpPr>
        <p:sp>
          <p:nvSpPr>
            <p:cNvPr id="19" name="Line 5"/>
            <p:cNvSpPr>
              <a:spLocks noChangeShapeType="1"/>
            </p:cNvSpPr>
            <p:nvPr/>
          </p:nvSpPr>
          <p:spPr bwMode="auto">
            <a:xfrm flipH="1">
              <a:off x="2093124" y="2963207"/>
              <a:ext cx="1390874" cy="43289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10"/>
            <p:cNvSpPr txBox="1">
              <a:spLocks noChangeArrowheads="1"/>
            </p:cNvSpPr>
            <p:nvPr/>
          </p:nvSpPr>
          <p:spPr bwMode="auto">
            <a:xfrm rot="20617328">
              <a:off x="2332296" y="2935227"/>
              <a:ext cx="934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6" name="Text Box 13"/>
          <p:cNvSpPr txBox="1">
            <a:spLocks noChangeArrowheads="1"/>
          </p:cNvSpPr>
          <p:nvPr/>
        </p:nvSpPr>
        <p:spPr bwMode="auto">
          <a:xfrm>
            <a:off x="896142" y="6117069"/>
            <a:ext cx="2358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由于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丢失而重传</a:t>
            </a:r>
            <a:endParaRPr lang="zh-CN" altLang="en-US" sz="1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8" name="组合 107"/>
          <p:cNvGrpSpPr/>
          <p:nvPr/>
        </p:nvGrpSpPr>
        <p:grpSpPr>
          <a:xfrm>
            <a:off x="1254161" y="3071682"/>
            <a:ext cx="690138" cy="740343"/>
            <a:chOff x="1668314" y="3050463"/>
            <a:chExt cx="690138" cy="740343"/>
          </a:xfrm>
        </p:grpSpPr>
        <p:sp>
          <p:nvSpPr>
            <p:cNvPr id="34" name="Text Box 11"/>
            <p:cNvSpPr txBox="1">
              <a:spLocks noChangeArrowheads="1"/>
            </p:cNvSpPr>
            <p:nvPr/>
          </p:nvSpPr>
          <p:spPr bwMode="auto">
            <a:xfrm>
              <a:off x="1668314" y="3424399"/>
              <a:ext cx="690138" cy="3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丢失</a:t>
              </a:r>
              <a:endParaRPr lang="zh-CN" altLang="en-US"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16"/>
            <p:cNvSpPr txBox="1">
              <a:spLocks noChangeArrowheads="1"/>
            </p:cNvSpPr>
            <p:nvPr/>
          </p:nvSpPr>
          <p:spPr bwMode="auto">
            <a:xfrm>
              <a:off x="1838411" y="3050463"/>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p:cNvGrpSpPr/>
          <p:nvPr/>
        </p:nvGrpSpPr>
        <p:grpSpPr>
          <a:xfrm>
            <a:off x="944639" y="3929759"/>
            <a:ext cx="2228750" cy="578297"/>
            <a:chOff x="1263627" y="3929759"/>
            <a:chExt cx="2228750" cy="578297"/>
          </a:xfrm>
        </p:grpSpPr>
        <p:sp>
          <p:nvSpPr>
            <p:cNvPr id="40" name="Line 17"/>
            <p:cNvSpPr>
              <a:spLocks noChangeShapeType="1"/>
            </p:cNvSpPr>
            <p:nvPr/>
          </p:nvSpPr>
          <p:spPr bwMode="auto">
            <a:xfrm>
              <a:off x="1263627" y="3981789"/>
              <a:ext cx="2228750" cy="52626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18"/>
            <p:cNvSpPr txBox="1">
              <a:spLocks noChangeArrowheads="1"/>
            </p:cNvSpPr>
            <p:nvPr/>
          </p:nvSpPr>
          <p:spPr bwMode="auto">
            <a:xfrm rot="706751">
              <a:off x="1498276" y="3929759"/>
              <a:ext cx="16770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2" name="Line 19"/>
          <p:cNvSpPr>
            <a:spLocks noChangeShapeType="1"/>
          </p:cNvSpPr>
          <p:nvPr/>
        </p:nvSpPr>
        <p:spPr bwMode="auto">
          <a:xfrm>
            <a:off x="936260" y="2122877"/>
            <a:ext cx="8379" cy="379421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20"/>
          <p:cNvSpPr>
            <a:spLocks noChangeShapeType="1"/>
          </p:cNvSpPr>
          <p:nvPr/>
        </p:nvSpPr>
        <p:spPr bwMode="auto">
          <a:xfrm>
            <a:off x="3148253" y="2122877"/>
            <a:ext cx="8379" cy="379421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4" name="组合 103"/>
          <p:cNvGrpSpPr/>
          <p:nvPr/>
        </p:nvGrpSpPr>
        <p:grpSpPr>
          <a:xfrm>
            <a:off x="953018" y="4677820"/>
            <a:ext cx="2195235" cy="670566"/>
            <a:chOff x="1272006" y="4677820"/>
            <a:chExt cx="2195235" cy="670566"/>
          </a:xfrm>
        </p:grpSpPr>
        <p:sp>
          <p:nvSpPr>
            <p:cNvPr id="44" name="Line 21"/>
            <p:cNvSpPr>
              <a:spLocks noChangeShapeType="1"/>
            </p:cNvSpPr>
            <p:nvPr/>
          </p:nvSpPr>
          <p:spPr bwMode="auto">
            <a:xfrm flipH="1">
              <a:off x="1272006" y="4677820"/>
              <a:ext cx="2195235" cy="67056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22"/>
            <p:cNvSpPr txBox="1">
              <a:spLocks noChangeArrowheads="1"/>
            </p:cNvSpPr>
            <p:nvPr/>
          </p:nvSpPr>
          <p:spPr bwMode="auto">
            <a:xfrm rot="20673133">
              <a:off x="1960460" y="4723091"/>
              <a:ext cx="1016623" cy="30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p:cNvGrpSpPr/>
          <p:nvPr/>
        </p:nvGrpSpPr>
        <p:grpSpPr>
          <a:xfrm>
            <a:off x="606696" y="2301129"/>
            <a:ext cx="336547" cy="1672172"/>
            <a:chOff x="925684" y="2301129"/>
            <a:chExt cx="336547" cy="1672172"/>
          </a:xfrm>
        </p:grpSpPr>
        <p:sp>
          <p:nvSpPr>
            <p:cNvPr id="35" name="Text Box 12"/>
            <p:cNvSpPr txBox="1">
              <a:spLocks noChangeArrowheads="1"/>
            </p:cNvSpPr>
            <p:nvPr/>
          </p:nvSpPr>
          <p:spPr bwMode="auto">
            <a:xfrm rot="16200000">
              <a:off x="798993" y="3019164"/>
              <a:ext cx="589929" cy="33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23"/>
            <p:cNvSpPr>
              <a:spLocks noChangeShapeType="1"/>
            </p:cNvSpPr>
            <p:nvPr/>
          </p:nvSpPr>
          <p:spPr bwMode="auto">
            <a:xfrm flipV="1">
              <a:off x="1104431" y="2301129"/>
              <a:ext cx="0" cy="53475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24"/>
            <p:cNvSpPr>
              <a:spLocks noChangeShapeType="1"/>
            </p:cNvSpPr>
            <p:nvPr/>
          </p:nvSpPr>
          <p:spPr bwMode="auto">
            <a:xfrm flipH="1">
              <a:off x="1112809" y="3548892"/>
              <a:ext cx="0" cy="42440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8" name="Text Box 25"/>
          <p:cNvSpPr txBox="1">
            <a:spLocks noChangeArrowheads="1"/>
          </p:cNvSpPr>
          <p:nvPr/>
        </p:nvSpPr>
        <p:spPr bwMode="auto">
          <a:xfrm>
            <a:off x="541104" y="5868255"/>
            <a:ext cx="642372" cy="3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26"/>
          <p:cNvSpPr txBox="1">
            <a:spLocks noChangeArrowheads="1"/>
          </p:cNvSpPr>
          <p:nvPr/>
        </p:nvSpPr>
        <p:spPr bwMode="auto">
          <a:xfrm>
            <a:off x="-32834" y="5184282"/>
            <a:ext cx="9941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100</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Rectangle 30"/>
          <p:cNvSpPr>
            <a:spLocks noChangeArrowheads="1"/>
          </p:cNvSpPr>
          <p:nvPr/>
        </p:nvSpPr>
        <p:spPr bwMode="auto">
          <a:xfrm rot="728579">
            <a:off x="5364862" y="3943945"/>
            <a:ext cx="1599517" cy="253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36"/>
          <p:cNvGrpSpPr/>
          <p:nvPr/>
        </p:nvGrpSpPr>
        <p:grpSpPr bwMode="auto">
          <a:xfrm>
            <a:off x="4748804" y="5824379"/>
            <a:ext cx="641204" cy="366465"/>
            <a:chOff x="3282" y="3518"/>
            <a:chExt cx="459" cy="259"/>
          </a:xfrm>
          <a:noFill/>
        </p:grpSpPr>
        <p:sp>
          <p:nvSpPr>
            <p:cNvPr id="88" name="Rectangle 37"/>
            <p:cNvSpPr>
              <a:spLocks noChangeArrowheads="1"/>
            </p:cNvSpPr>
            <p:nvPr/>
          </p:nvSpPr>
          <p:spPr bwMode="auto">
            <a:xfrm>
              <a:off x="3342" y="3576"/>
              <a:ext cx="324" cy="1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Text Box 38"/>
            <p:cNvSpPr txBox="1">
              <a:spLocks noChangeArrowheads="1"/>
            </p:cNvSpPr>
            <p:nvPr/>
          </p:nvSpPr>
          <p:spPr bwMode="auto">
            <a:xfrm>
              <a:off x="3282" y="3518"/>
              <a:ext cx="459" cy="2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0" name="Text Box 39"/>
          <p:cNvSpPr txBox="1">
            <a:spLocks noChangeArrowheads="1"/>
          </p:cNvSpPr>
          <p:nvPr/>
        </p:nvSpPr>
        <p:spPr bwMode="auto">
          <a:xfrm>
            <a:off x="5093853" y="6142714"/>
            <a:ext cx="2319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由于超时过短而重传</a:t>
            </a:r>
            <a:endParaRPr lang="zh-CN" altLang="en-US" sz="1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Line 44"/>
          <p:cNvSpPr>
            <a:spLocks noChangeShapeType="1"/>
          </p:cNvSpPr>
          <p:nvPr/>
        </p:nvSpPr>
        <p:spPr bwMode="auto">
          <a:xfrm>
            <a:off x="5114807" y="2156138"/>
            <a:ext cx="0" cy="371917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Line 45"/>
          <p:cNvSpPr>
            <a:spLocks noChangeShapeType="1"/>
          </p:cNvSpPr>
          <p:nvPr/>
        </p:nvSpPr>
        <p:spPr bwMode="auto">
          <a:xfrm>
            <a:off x="7327588" y="2117277"/>
            <a:ext cx="0" cy="370710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9" name="组合 108"/>
          <p:cNvGrpSpPr/>
          <p:nvPr/>
        </p:nvGrpSpPr>
        <p:grpSpPr>
          <a:xfrm>
            <a:off x="5110616" y="3261361"/>
            <a:ext cx="2205636" cy="1178250"/>
            <a:chOff x="5429604" y="3261361"/>
            <a:chExt cx="2205636" cy="1178250"/>
          </a:xfrm>
        </p:grpSpPr>
        <p:sp>
          <p:nvSpPr>
            <p:cNvPr id="51" name="Line 28"/>
            <p:cNvSpPr>
              <a:spLocks noChangeShapeType="1"/>
            </p:cNvSpPr>
            <p:nvPr/>
          </p:nvSpPr>
          <p:spPr bwMode="auto">
            <a:xfrm flipH="1">
              <a:off x="5429604" y="3261361"/>
              <a:ext cx="2205636" cy="11782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Text Box 46"/>
            <p:cNvSpPr txBox="1">
              <a:spLocks noChangeArrowheads="1"/>
            </p:cNvSpPr>
            <p:nvPr/>
          </p:nvSpPr>
          <p:spPr bwMode="auto">
            <a:xfrm rot="20043326">
              <a:off x="6367863" y="3385404"/>
              <a:ext cx="980664" cy="30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6" name="组合 105"/>
          <p:cNvGrpSpPr/>
          <p:nvPr/>
        </p:nvGrpSpPr>
        <p:grpSpPr>
          <a:xfrm>
            <a:off x="5118999" y="2644897"/>
            <a:ext cx="2200207" cy="564703"/>
            <a:chOff x="5437987" y="2644897"/>
            <a:chExt cx="2200207" cy="564703"/>
          </a:xfrm>
        </p:grpSpPr>
        <p:sp>
          <p:nvSpPr>
            <p:cNvPr id="57" name="Text Box 34"/>
            <p:cNvSpPr txBox="1">
              <a:spLocks noChangeArrowheads="1"/>
            </p:cNvSpPr>
            <p:nvPr/>
          </p:nvSpPr>
          <p:spPr bwMode="auto">
            <a:xfrm rot="808459">
              <a:off x="5576962" y="2644897"/>
              <a:ext cx="18565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Seq=100, 20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Line 47"/>
            <p:cNvSpPr>
              <a:spLocks noChangeShapeType="1"/>
            </p:cNvSpPr>
            <p:nvPr/>
          </p:nvSpPr>
          <p:spPr bwMode="auto">
            <a:xfrm>
              <a:off x="5437987" y="2683248"/>
              <a:ext cx="2200207"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p:cNvGrpSpPr/>
          <p:nvPr/>
        </p:nvGrpSpPr>
        <p:grpSpPr>
          <a:xfrm>
            <a:off x="5123188" y="2334100"/>
            <a:ext cx="2229545" cy="527429"/>
            <a:chOff x="5442176" y="2334100"/>
            <a:chExt cx="2229545" cy="527429"/>
          </a:xfrm>
        </p:grpSpPr>
        <p:sp>
          <p:nvSpPr>
            <p:cNvPr id="54" name="Line 31"/>
            <p:cNvSpPr>
              <a:spLocks noChangeShapeType="1"/>
            </p:cNvSpPr>
            <p:nvPr/>
          </p:nvSpPr>
          <p:spPr bwMode="auto">
            <a:xfrm>
              <a:off x="5442176" y="2335177"/>
              <a:ext cx="2229545"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Text Box 48"/>
            <p:cNvSpPr txBox="1">
              <a:spLocks noChangeArrowheads="1"/>
            </p:cNvSpPr>
            <p:nvPr/>
          </p:nvSpPr>
          <p:spPr bwMode="auto">
            <a:xfrm rot="706751">
              <a:off x="5677207" y="2334100"/>
              <a:ext cx="1677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p:cNvGrpSpPr/>
          <p:nvPr/>
        </p:nvGrpSpPr>
        <p:grpSpPr>
          <a:xfrm>
            <a:off x="5137158" y="4573586"/>
            <a:ext cx="2179254" cy="984787"/>
            <a:chOff x="5456146" y="4573586"/>
            <a:chExt cx="2179254" cy="984787"/>
          </a:xfrm>
        </p:grpSpPr>
        <p:sp>
          <p:nvSpPr>
            <p:cNvPr id="71" name="Line 56"/>
            <p:cNvSpPr>
              <a:spLocks noChangeShapeType="1"/>
            </p:cNvSpPr>
            <p:nvPr/>
          </p:nvSpPr>
          <p:spPr bwMode="auto">
            <a:xfrm flipH="1">
              <a:off x="5456146" y="4573586"/>
              <a:ext cx="2179254" cy="98478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Text Box 57"/>
            <p:cNvSpPr txBox="1">
              <a:spLocks noChangeArrowheads="1"/>
            </p:cNvSpPr>
            <p:nvPr/>
          </p:nvSpPr>
          <p:spPr bwMode="auto">
            <a:xfrm rot="20261895">
              <a:off x="6176976" y="4726398"/>
              <a:ext cx="1023970" cy="30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3" name="Rectangle 58"/>
          <p:cNvSpPr>
            <a:spLocks noChangeArrowheads="1"/>
          </p:cNvSpPr>
          <p:nvPr/>
        </p:nvSpPr>
        <p:spPr bwMode="auto">
          <a:xfrm>
            <a:off x="4915042" y="4236834"/>
            <a:ext cx="178811" cy="11772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4" name="组合 113"/>
          <p:cNvGrpSpPr/>
          <p:nvPr/>
        </p:nvGrpSpPr>
        <p:grpSpPr>
          <a:xfrm>
            <a:off x="4817058" y="4048775"/>
            <a:ext cx="307777" cy="1697908"/>
            <a:chOff x="5166753" y="4007617"/>
            <a:chExt cx="307777" cy="1697908"/>
          </a:xfrm>
        </p:grpSpPr>
        <p:sp>
          <p:nvSpPr>
            <p:cNvPr id="74" name="Text Box 59"/>
            <p:cNvSpPr txBox="1">
              <a:spLocks noChangeArrowheads="1"/>
            </p:cNvSpPr>
            <p:nvPr/>
          </p:nvSpPr>
          <p:spPr bwMode="auto">
            <a:xfrm rot="16200000">
              <a:off x="4751415" y="4670847"/>
              <a:ext cx="11384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Seq</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=92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Line 60"/>
            <p:cNvSpPr>
              <a:spLocks noChangeShapeType="1"/>
            </p:cNvSpPr>
            <p:nvPr/>
          </p:nvSpPr>
          <p:spPr bwMode="auto">
            <a:xfrm flipV="1">
              <a:off x="5315053" y="4007617"/>
              <a:ext cx="5588" cy="21789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Line 61"/>
            <p:cNvSpPr>
              <a:spLocks noChangeShapeType="1"/>
            </p:cNvSpPr>
            <p:nvPr/>
          </p:nvSpPr>
          <p:spPr bwMode="auto">
            <a:xfrm flipH="1">
              <a:off x="5299687" y="5501776"/>
              <a:ext cx="0" cy="19808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Line 62"/>
            <p:cNvSpPr>
              <a:spLocks noChangeShapeType="1"/>
            </p:cNvSpPr>
            <p:nvPr/>
          </p:nvSpPr>
          <p:spPr bwMode="auto">
            <a:xfrm flipH="1">
              <a:off x="5232633" y="5705525"/>
              <a:ext cx="15925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p:cNvGrpSpPr/>
          <p:nvPr/>
        </p:nvGrpSpPr>
        <p:grpSpPr>
          <a:xfrm>
            <a:off x="4832622" y="2340837"/>
            <a:ext cx="307331" cy="1666780"/>
            <a:chOff x="5151610" y="2340837"/>
            <a:chExt cx="307331" cy="1666780"/>
          </a:xfrm>
        </p:grpSpPr>
        <p:grpSp>
          <p:nvGrpSpPr>
            <p:cNvPr id="70" name="Group 49"/>
            <p:cNvGrpSpPr/>
            <p:nvPr/>
          </p:nvGrpSpPr>
          <p:grpSpPr bwMode="auto">
            <a:xfrm>
              <a:off x="5151610" y="2340837"/>
              <a:ext cx="307331" cy="1658291"/>
              <a:chOff x="3446" y="1270"/>
              <a:chExt cx="220" cy="1172"/>
            </a:xfrm>
            <a:noFill/>
          </p:grpSpPr>
          <p:sp>
            <p:nvSpPr>
              <p:cNvPr id="82" name="Rectangle 50"/>
              <p:cNvSpPr>
                <a:spLocks noChangeArrowheads="1"/>
              </p:cNvSpPr>
              <p:nvPr/>
            </p:nvSpPr>
            <p:spPr bwMode="auto">
              <a:xfrm>
                <a:off x="3494" y="1432"/>
                <a:ext cx="128"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51"/>
              <p:cNvSpPr txBox="1">
                <a:spLocks noChangeArrowheads="1"/>
              </p:cNvSpPr>
              <p:nvPr/>
            </p:nvSpPr>
            <p:spPr bwMode="auto">
              <a:xfrm rot="16200000">
                <a:off x="3153" y="1737"/>
                <a:ext cx="805" cy="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Line 52"/>
              <p:cNvSpPr>
                <a:spLocks noChangeShapeType="1"/>
              </p:cNvSpPr>
              <p:nvPr/>
            </p:nvSpPr>
            <p:spPr bwMode="auto">
              <a:xfrm flipV="1">
                <a:off x="3552" y="1270"/>
                <a:ext cx="4" cy="154"/>
              </a:xfrm>
              <a:prstGeom prst="line">
                <a:avLst/>
              </a:prstGeom>
              <a:grpFill/>
              <a:ln w="19050">
                <a:solidFill>
                  <a:schemeClr val="tx1"/>
                </a:solidFill>
                <a:round/>
                <a:tailEnd type="triangle" w="med" len="me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Line 53"/>
              <p:cNvSpPr>
                <a:spLocks noChangeShapeType="1"/>
              </p:cNvSpPr>
              <p:nvPr/>
            </p:nvSpPr>
            <p:spPr bwMode="auto">
              <a:xfrm flipH="1">
                <a:off x="3546" y="2296"/>
                <a:ext cx="0" cy="140"/>
              </a:xfrm>
              <a:prstGeom prst="line">
                <a:avLst/>
              </a:prstGeom>
              <a:grpFill/>
              <a:ln w="19050">
                <a:solidFill>
                  <a:schemeClr val="tx1"/>
                </a:solidFill>
                <a:round/>
                <a:tailEnd type="triangle" w="med" len="me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Line 54"/>
              <p:cNvSpPr>
                <a:spLocks noChangeShapeType="1"/>
              </p:cNvSpPr>
              <p:nvPr/>
            </p:nvSpPr>
            <p:spPr bwMode="auto">
              <a:xfrm flipH="1">
                <a:off x="3536" y="2442"/>
                <a:ext cx="114" cy="0"/>
              </a:xfrm>
              <a:prstGeom prst="line">
                <a:avLst/>
              </a:prstGeom>
              <a:grpFill/>
              <a:ln w="19050">
                <a:solidFill>
                  <a:schemeClr val="tx1"/>
                </a:solidFill>
                <a:roun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Line 55"/>
              <p:cNvSpPr>
                <a:spLocks noChangeShapeType="1"/>
              </p:cNvSpPr>
              <p:nvPr/>
            </p:nvSpPr>
            <p:spPr bwMode="auto">
              <a:xfrm flipH="1">
                <a:off x="3524" y="1270"/>
                <a:ext cx="114" cy="0"/>
              </a:xfrm>
              <a:prstGeom prst="line">
                <a:avLst/>
              </a:prstGeom>
              <a:grpFill/>
              <a:ln w="19050">
                <a:solidFill>
                  <a:schemeClr val="tx1"/>
                </a:solidFill>
                <a:roun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8" name="Line 63"/>
            <p:cNvSpPr>
              <a:spLocks noChangeShapeType="1"/>
            </p:cNvSpPr>
            <p:nvPr/>
          </p:nvSpPr>
          <p:spPr bwMode="auto">
            <a:xfrm flipH="1">
              <a:off x="5275938" y="4007617"/>
              <a:ext cx="15925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9" name="Text Box 64"/>
          <p:cNvSpPr txBox="1">
            <a:spLocks noChangeArrowheads="1"/>
          </p:cNvSpPr>
          <p:nvPr/>
        </p:nvSpPr>
        <p:spPr bwMode="auto">
          <a:xfrm>
            <a:off x="3358103" y="4344368"/>
            <a:ext cx="1642822"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=120</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Text Box 65"/>
          <p:cNvSpPr txBox="1">
            <a:spLocks noChangeArrowheads="1"/>
          </p:cNvSpPr>
          <p:nvPr/>
        </p:nvSpPr>
        <p:spPr bwMode="auto">
          <a:xfrm>
            <a:off x="3391198" y="5358162"/>
            <a:ext cx="1634441"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=120</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Text Box 66"/>
          <p:cNvSpPr txBox="1">
            <a:spLocks noChangeArrowheads="1"/>
          </p:cNvSpPr>
          <p:nvPr/>
        </p:nvSpPr>
        <p:spPr bwMode="auto">
          <a:xfrm>
            <a:off x="3364399" y="3958757"/>
            <a:ext cx="1606502"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=100</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 name="组合 3"/>
          <p:cNvGrpSpPr/>
          <p:nvPr/>
        </p:nvGrpSpPr>
        <p:grpSpPr>
          <a:xfrm>
            <a:off x="291075" y="1563487"/>
            <a:ext cx="1414157" cy="546550"/>
            <a:chOff x="610063" y="1563487"/>
            <a:chExt cx="1414157" cy="546550"/>
          </a:xfrm>
        </p:grpSpPr>
        <p:sp>
          <p:nvSpPr>
            <p:cNvPr id="26" name="Text Box 8"/>
            <p:cNvSpPr txBox="1">
              <a:spLocks noChangeArrowheads="1"/>
            </p:cNvSpPr>
            <p:nvPr/>
          </p:nvSpPr>
          <p:spPr bwMode="auto">
            <a:xfrm>
              <a:off x="1241762" y="1722518"/>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p:cNvGrpSpPr/>
            <p:nvPr/>
          </p:nvGrpSpPr>
          <p:grpSpPr>
            <a:xfrm>
              <a:off x="610063" y="1563487"/>
              <a:ext cx="892401" cy="546550"/>
              <a:chOff x="5083678" y="4067561"/>
              <a:chExt cx="1631108" cy="998970"/>
            </a:xfrm>
            <a:noFill/>
          </p:grpSpPr>
          <p:pic>
            <p:nvPicPr>
              <p:cNvPr id="90" name="图片 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91" name="图片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5" name="组合 4"/>
          <p:cNvGrpSpPr/>
          <p:nvPr/>
        </p:nvGrpSpPr>
        <p:grpSpPr>
          <a:xfrm>
            <a:off x="2246140" y="1562773"/>
            <a:ext cx="1508702" cy="546550"/>
            <a:chOff x="2565128" y="1562773"/>
            <a:chExt cx="1508702" cy="546550"/>
          </a:xfrm>
        </p:grpSpPr>
        <p:sp>
          <p:nvSpPr>
            <p:cNvPr id="38" name="Text Box 15"/>
            <p:cNvSpPr txBox="1">
              <a:spLocks noChangeArrowheads="1"/>
            </p:cNvSpPr>
            <p:nvPr/>
          </p:nvSpPr>
          <p:spPr bwMode="auto">
            <a:xfrm>
              <a:off x="2565128" y="1739494"/>
              <a:ext cx="800172" cy="3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2" name="组合 91"/>
            <p:cNvGrpSpPr/>
            <p:nvPr/>
          </p:nvGrpSpPr>
          <p:grpSpPr>
            <a:xfrm>
              <a:off x="3181429" y="1562773"/>
              <a:ext cx="892401" cy="546550"/>
              <a:chOff x="5083678" y="4067561"/>
              <a:chExt cx="1631108" cy="998970"/>
            </a:xfrm>
            <a:noFill/>
          </p:grpSpPr>
          <p:pic>
            <p:nvPicPr>
              <p:cNvPr id="93" name="图片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94" name="图片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6" name="组合 5"/>
          <p:cNvGrpSpPr/>
          <p:nvPr/>
        </p:nvGrpSpPr>
        <p:grpSpPr>
          <a:xfrm>
            <a:off x="4452068" y="1571440"/>
            <a:ext cx="1432543" cy="546550"/>
            <a:chOff x="4771056" y="1571440"/>
            <a:chExt cx="1432543" cy="546550"/>
          </a:xfrm>
        </p:grpSpPr>
        <p:sp>
          <p:nvSpPr>
            <p:cNvPr id="56" name="Text Box 33"/>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8" name="组合 97"/>
            <p:cNvGrpSpPr/>
            <p:nvPr/>
          </p:nvGrpSpPr>
          <p:grpSpPr>
            <a:xfrm>
              <a:off x="4771056" y="1571440"/>
              <a:ext cx="892401" cy="546550"/>
              <a:chOff x="5083678" y="4067561"/>
              <a:chExt cx="1631108" cy="998970"/>
            </a:xfrm>
            <a:noFill/>
          </p:grpSpPr>
          <p:pic>
            <p:nvPicPr>
              <p:cNvPr id="99" name="图片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00" name="图片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7" name="组合 6"/>
          <p:cNvGrpSpPr/>
          <p:nvPr/>
        </p:nvGrpSpPr>
        <p:grpSpPr>
          <a:xfrm>
            <a:off x="6425153" y="1570726"/>
            <a:ext cx="1490682" cy="546550"/>
            <a:chOff x="6744141" y="1570726"/>
            <a:chExt cx="1490682" cy="546550"/>
          </a:xfrm>
        </p:grpSpPr>
        <p:sp>
          <p:nvSpPr>
            <p:cNvPr id="62" name="Text Box 41"/>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1" name="组合 100"/>
            <p:cNvGrpSpPr/>
            <p:nvPr/>
          </p:nvGrpSpPr>
          <p:grpSpPr>
            <a:xfrm>
              <a:off x="7342422" y="1570726"/>
              <a:ext cx="892401" cy="546550"/>
              <a:chOff x="5083678" y="4067561"/>
              <a:chExt cx="1631108" cy="998970"/>
            </a:xfrm>
            <a:noFill/>
          </p:grpSpPr>
          <p:pic>
            <p:nvPicPr>
              <p:cNvPr id="102" name="图片 1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03" name="图片 1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11" name="组合 110"/>
          <p:cNvGrpSpPr/>
          <p:nvPr/>
        </p:nvGrpSpPr>
        <p:grpSpPr>
          <a:xfrm>
            <a:off x="5123188" y="3999127"/>
            <a:ext cx="2229545" cy="537226"/>
            <a:chOff x="5442176" y="3999127"/>
            <a:chExt cx="2229545" cy="537226"/>
          </a:xfrm>
        </p:grpSpPr>
        <p:sp>
          <p:nvSpPr>
            <p:cNvPr id="63" name="Line 42"/>
            <p:cNvSpPr>
              <a:spLocks noChangeShapeType="1"/>
            </p:cNvSpPr>
            <p:nvPr/>
          </p:nvSpPr>
          <p:spPr bwMode="auto">
            <a:xfrm>
              <a:off x="5442176" y="3999127"/>
              <a:ext cx="2229545"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Text Box 43"/>
            <p:cNvSpPr txBox="1">
              <a:spLocks noChangeArrowheads="1"/>
            </p:cNvSpPr>
            <p:nvPr/>
          </p:nvSpPr>
          <p:spPr bwMode="auto">
            <a:xfrm rot="772751">
              <a:off x="6300014" y="4074688"/>
              <a:ext cx="928861" cy="461665"/>
            </a:xfrm>
            <a:prstGeom prst="rect">
              <a:avLst/>
            </a:prstGeom>
            <a:solidFill>
              <a:srgbClr val="F9F2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Seq=92, </a:t>
              </a:r>
              <a:endPar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8 </a:t>
              </a:r>
              <a:r>
                <a:rPr lang="zh-CN" altLang="en-US" sz="12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9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0" name="组合 109"/>
          <p:cNvGrpSpPr/>
          <p:nvPr/>
        </p:nvGrpSpPr>
        <p:grpSpPr>
          <a:xfrm>
            <a:off x="5106425" y="2881993"/>
            <a:ext cx="2237927" cy="1230984"/>
            <a:chOff x="5425413" y="2881993"/>
            <a:chExt cx="2237927" cy="1230984"/>
          </a:xfrm>
        </p:grpSpPr>
        <p:sp>
          <p:nvSpPr>
            <p:cNvPr id="52" name="Line 29"/>
            <p:cNvSpPr>
              <a:spLocks noChangeShapeType="1"/>
            </p:cNvSpPr>
            <p:nvPr/>
          </p:nvSpPr>
          <p:spPr bwMode="auto">
            <a:xfrm flipH="1">
              <a:off x="5425413" y="2881993"/>
              <a:ext cx="2237927" cy="123098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35"/>
            <p:cNvSpPr txBox="1">
              <a:spLocks noChangeArrowheads="1"/>
            </p:cNvSpPr>
            <p:nvPr/>
          </p:nvSpPr>
          <p:spPr bwMode="auto">
            <a:xfrm rot="19858817">
              <a:off x="6093118" y="3234657"/>
              <a:ext cx="934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45" name="直接箭头连接符 144"/>
          <p:cNvCxnSpPr/>
          <p:nvPr/>
        </p:nvCxnSpPr>
        <p:spPr>
          <a:xfrm>
            <a:off x="11468245" y="2179669"/>
            <a:ext cx="0" cy="36131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a:off x="8960843" y="2179669"/>
            <a:ext cx="0" cy="3615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8976610" y="2444230"/>
            <a:ext cx="2481263" cy="577850"/>
            <a:chOff x="1863542" y="2381837"/>
            <a:chExt cx="2481263" cy="577850"/>
          </a:xfrm>
        </p:grpSpPr>
        <p:sp>
          <p:nvSpPr>
            <p:cNvPr id="148" name="Line 6"/>
            <p:cNvSpPr>
              <a:spLocks noChangeShapeType="1"/>
            </p:cNvSpPr>
            <p:nvPr/>
          </p:nvSpPr>
          <p:spPr bwMode="auto">
            <a:xfrm>
              <a:off x="1863542" y="2381837"/>
              <a:ext cx="2481263" cy="5778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9" name="Text Box 9"/>
            <p:cNvSpPr txBox="1">
              <a:spLocks noChangeArrowheads="1"/>
            </p:cNvSpPr>
            <p:nvPr/>
          </p:nvSpPr>
          <p:spPr bwMode="auto">
            <a:xfrm rot="788602">
              <a:off x="2336617" y="2391362"/>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0" name="组合 149"/>
          <p:cNvGrpSpPr/>
          <p:nvPr/>
        </p:nvGrpSpPr>
        <p:grpSpPr>
          <a:xfrm>
            <a:off x="9416772" y="3426892"/>
            <a:ext cx="641350" cy="663576"/>
            <a:chOff x="2303704" y="3364499"/>
            <a:chExt cx="641350" cy="663576"/>
          </a:xfrm>
        </p:grpSpPr>
        <p:sp>
          <p:nvSpPr>
            <p:cNvPr id="151" name="Text Box 11"/>
            <p:cNvSpPr txBox="1">
              <a:spLocks noChangeArrowheads="1"/>
            </p:cNvSpPr>
            <p:nvPr/>
          </p:nvSpPr>
          <p:spPr bwMode="auto">
            <a:xfrm>
              <a:off x="2303704" y="3661362"/>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丢失</a:t>
              </a:r>
              <a:endParaRPr lang="zh-CN" altLang="en-US" sz="100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Text Box 16"/>
            <p:cNvSpPr txBox="1">
              <a:spLocks noChangeArrowheads="1"/>
            </p:cNvSpPr>
            <p:nvPr/>
          </p:nvSpPr>
          <p:spPr bwMode="auto">
            <a:xfrm>
              <a:off x="2425942" y="3364499"/>
              <a:ext cx="40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p:cNvGrpSpPr/>
          <p:nvPr/>
        </p:nvGrpSpPr>
        <p:grpSpPr>
          <a:xfrm>
            <a:off x="8944860" y="3909492"/>
            <a:ext cx="2495550" cy="762000"/>
            <a:chOff x="1831792" y="3847099"/>
            <a:chExt cx="2495550" cy="762000"/>
          </a:xfrm>
        </p:grpSpPr>
        <p:sp>
          <p:nvSpPr>
            <p:cNvPr id="154" name="Line 21"/>
            <p:cNvSpPr>
              <a:spLocks noChangeShapeType="1"/>
            </p:cNvSpPr>
            <p:nvPr/>
          </p:nvSpPr>
          <p:spPr bwMode="auto">
            <a:xfrm flipH="1">
              <a:off x="1831792" y="3847099"/>
              <a:ext cx="2495550" cy="75247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5" name="Text Box 22"/>
            <p:cNvSpPr txBox="1">
              <a:spLocks noChangeArrowheads="1"/>
            </p:cNvSpPr>
            <p:nvPr/>
          </p:nvSpPr>
          <p:spPr bwMode="auto">
            <a:xfrm rot="20673133">
              <a:off x="2517592" y="4304299"/>
              <a:ext cx="966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56" name="Text Box 25"/>
          <p:cNvSpPr txBox="1">
            <a:spLocks noChangeArrowheads="1"/>
          </p:cNvSpPr>
          <p:nvPr/>
        </p:nvSpPr>
        <p:spPr bwMode="auto">
          <a:xfrm>
            <a:off x="8647998" y="5795442"/>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7" name="组合 156"/>
          <p:cNvGrpSpPr/>
          <p:nvPr/>
        </p:nvGrpSpPr>
        <p:grpSpPr>
          <a:xfrm>
            <a:off x="8193883" y="1641352"/>
            <a:ext cx="1432543" cy="546550"/>
            <a:chOff x="4771056" y="1571440"/>
            <a:chExt cx="1432543" cy="546550"/>
          </a:xfrm>
        </p:grpSpPr>
        <p:sp>
          <p:nvSpPr>
            <p:cNvPr id="158" name="Text Box 33"/>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9" name="组合 158"/>
            <p:cNvGrpSpPr/>
            <p:nvPr/>
          </p:nvGrpSpPr>
          <p:grpSpPr>
            <a:xfrm>
              <a:off x="4771056" y="1571440"/>
              <a:ext cx="892401" cy="546550"/>
              <a:chOff x="5083678" y="4067561"/>
              <a:chExt cx="1631108" cy="998970"/>
            </a:xfrm>
            <a:noFill/>
          </p:grpSpPr>
          <p:pic>
            <p:nvPicPr>
              <p:cNvPr id="160" name="图片 1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61" name="图片 1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62" name="组合 161"/>
          <p:cNvGrpSpPr/>
          <p:nvPr/>
        </p:nvGrpSpPr>
        <p:grpSpPr>
          <a:xfrm>
            <a:off x="10510399" y="1619612"/>
            <a:ext cx="1490682" cy="546550"/>
            <a:chOff x="6744141" y="1570726"/>
            <a:chExt cx="1490682" cy="546550"/>
          </a:xfrm>
        </p:grpSpPr>
        <p:sp>
          <p:nvSpPr>
            <p:cNvPr id="163" name="Text Box 41"/>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4" name="组合 163"/>
            <p:cNvGrpSpPr/>
            <p:nvPr/>
          </p:nvGrpSpPr>
          <p:grpSpPr>
            <a:xfrm>
              <a:off x="7342422" y="1570726"/>
              <a:ext cx="892401" cy="546550"/>
              <a:chOff x="5083678" y="4067561"/>
              <a:chExt cx="1631108" cy="998970"/>
            </a:xfrm>
            <a:noFill/>
          </p:grpSpPr>
          <p:pic>
            <p:nvPicPr>
              <p:cNvPr id="165" name="图片 1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66" name="图片 1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67" name="组合 166"/>
          <p:cNvGrpSpPr/>
          <p:nvPr/>
        </p:nvGrpSpPr>
        <p:grpSpPr>
          <a:xfrm>
            <a:off x="8592435" y="2433117"/>
            <a:ext cx="336550" cy="2550224"/>
            <a:chOff x="1479367" y="2370724"/>
            <a:chExt cx="336550" cy="2550224"/>
          </a:xfrm>
        </p:grpSpPr>
        <p:sp>
          <p:nvSpPr>
            <p:cNvPr id="168" name="Text Box 12"/>
            <p:cNvSpPr txBox="1">
              <a:spLocks noChangeArrowheads="1"/>
            </p:cNvSpPr>
            <p:nvPr/>
          </p:nvSpPr>
          <p:spPr bwMode="auto">
            <a:xfrm rot="16200000">
              <a:off x="1352367" y="3126372"/>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9" name="Line 23"/>
            <p:cNvSpPr>
              <a:spLocks noChangeShapeType="1"/>
            </p:cNvSpPr>
            <p:nvPr/>
          </p:nvSpPr>
          <p:spPr bwMode="auto">
            <a:xfrm flipV="1">
              <a:off x="1623830" y="2370724"/>
              <a:ext cx="0" cy="60007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170" name="直接箭头连接符 169"/>
            <p:cNvCxnSpPr/>
            <p:nvPr/>
          </p:nvCxnSpPr>
          <p:spPr>
            <a:xfrm>
              <a:off x="1634903" y="3627753"/>
              <a:ext cx="0" cy="12931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a:off x="9919585" y="2993505"/>
            <a:ext cx="1562100" cy="660400"/>
            <a:chOff x="2806517" y="2931112"/>
            <a:chExt cx="1562100" cy="660400"/>
          </a:xfrm>
        </p:grpSpPr>
        <p:sp>
          <p:nvSpPr>
            <p:cNvPr id="172" name="Line 5"/>
            <p:cNvSpPr>
              <a:spLocks noChangeShapeType="1"/>
            </p:cNvSpPr>
            <p:nvPr/>
          </p:nvSpPr>
          <p:spPr bwMode="auto">
            <a:xfrm flipH="1">
              <a:off x="2806517" y="3112087"/>
              <a:ext cx="1562100" cy="47942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Text Box 10"/>
            <p:cNvSpPr txBox="1">
              <a:spLocks noChangeArrowheads="1"/>
            </p:cNvSpPr>
            <p:nvPr/>
          </p:nvSpPr>
          <p:spPr bwMode="auto">
            <a:xfrm rot="20554108">
              <a:off x="3363730" y="2931112"/>
              <a:ext cx="93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4" name="组合 173"/>
          <p:cNvGrpSpPr/>
          <p:nvPr/>
        </p:nvGrpSpPr>
        <p:grpSpPr>
          <a:xfrm>
            <a:off x="8971216" y="3203053"/>
            <a:ext cx="2488244" cy="606427"/>
            <a:chOff x="1858148" y="3140660"/>
            <a:chExt cx="2488244" cy="606427"/>
          </a:xfrm>
        </p:grpSpPr>
        <p:sp>
          <p:nvSpPr>
            <p:cNvPr id="175" name="Text Box 18"/>
            <p:cNvSpPr txBox="1">
              <a:spLocks noChangeArrowheads="1"/>
            </p:cNvSpPr>
            <p:nvPr/>
          </p:nvSpPr>
          <p:spPr bwMode="auto">
            <a:xfrm rot="808314">
              <a:off x="2219143" y="3140660"/>
              <a:ext cx="1857375" cy="307975"/>
            </a:xfrm>
            <a:prstGeom prst="rect">
              <a:avLst/>
            </a:prstGeom>
            <a:solidFill>
              <a:srgbClr val="F8F1E1"/>
            </a:solid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Seq=100, 20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6" name="Line 17"/>
            <p:cNvSpPr>
              <a:spLocks noChangeShapeType="1"/>
            </p:cNvSpPr>
            <p:nvPr/>
          </p:nvSpPr>
          <p:spPr bwMode="auto">
            <a:xfrm>
              <a:off x="1858148" y="3167439"/>
              <a:ext cx="2488244" cy="579648"/>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77" name="Text Box 13"/>
          <p:cNvSpPr txBox="1">
            <a:spLocks noChangeArrowheads="1"/>
          </p:cNvSpPr>
          <p:nvPr/>
        </p:nvSpPr>
        <p:spPr bwMode="auto">
          <a:xfrm>
            <a:off x="8079647" y="6154862"/>
            <a:ext cx="4416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累积确认避免了第一个报文的重传</a:t>
            </a:r>
            <a:endPar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up)">
                                      <p:cBhvr>
                                        <p:cTn id="23" dur="500"/>
                                        <p:tgtEl>
                                          <p:spTgt spid="42"/>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3500"/>
                            </p:stCondLst>
                            <p:childTnLst>
                              <p:par>
                                <p:cTn id="41" presetID="16" presetClass="entr" presetSubtype="42"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barn(outHorizontal)">
                                      <p:cBhvr>
                                        <p:cTn id="43" dur="500"/>
                                        <p:tgtEl>
                                          <p:spTgt spid="107"/>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4500"/>
                            </p:stCondLst>
                            <p:childTnLst>
                              <p:par>
                                <p:cTn id="49" presetID="22" presetClass="entr" presetSubtype="2"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500"/>
                                        <p:tgtEl>
                                          <p:spTgt spid="9"/>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par>
                          <p:cTn id="60" fill="hold">
                            <p:stCondLst>
                              <p:cond delay="6000"/>
                            </p:stCondLst>
                            <p:childTnLst>
                              <p:par>
                                <p:cTn id="61" presetID="22" presetClass="entr" presetSubtype="2" fill="hold" nodeType="after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wipe(right)">
                                      <p:cBhvr>
                                        <p:cTn id="63" dur="500"/>
                                        <p:tgtEl>
                                          <p:spTgt spid="104"/>
                                        </p:tgtEl>
                                      </p:cBhvr>
                                    </p:animEffect>
                                  </p:childTnLst>
                                </p:cTn>
                              </p:par>
                            </p:childTnLst>
                          </p:cTn>
                        </p:par>
                        <p:par>
                          <p:cTn id="64" fill="hold">
                            <p:stCondLst>
                              <p:cond delay="6500"/>
                            </p:stCondLst>
                            <p:childTnLst>
                              <p:par>
                                <p:cTn id="65" presetID="53" presetClass="entr" presetSubtype="16"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500" fill="hold"/>
                                        <p:tgtEl>
                                          <p:spTgt spid="49"/>
                                        </p:tgtEl>
                                        <p:attrNameLst>
                                          <p:attrName>ppt_w</p:attrName>
                                        </p:attrNameLst>
                                      </p:cBhvr>
                                      <p:tavLst>
                                        <p:tav tm="0">
                                          <p:val>
                                            <p:fltVal val="0"/>
                                          </p:val>
                                        </p:tav>
                                        <p:tav tm="100000">
                                          <p:val>
                                            <p:strVal val="#ppt_w"/>
                                          </p:val>
                                        </p:tav>
                                      </p:tavLst>
                                    </p:anim>
                                    <p:anim calcmode="lin" valueType="num">
                                      <p:cBhvr>
                                        <p:cTn id="68" dur="500" fill="hold"/>
                                        <p:tgtEl>
                                          <p:spTgt spid="49"/>
                                        </p:tgtEl>
                                        <p:attrNameLst>
                                          <p:attrName>ppt_h</p:attrName>
                                        </p:attrNameLst>
                                      </p:cBhvr>
                                      <p:tavLst>
                                        <p:tav tm="0">
                                          <p:val>
                                            <p:fltVal val="0"/>
                                          </p:val>
                                        </p:tav>
                                        <p:tav tm="100000">
                                          <p:val>
                                            <p:strVal val="#ppt_h"/>
                                          </p:val>
                                        </p:tav>
                                      </p:tavLst>
                                    </p:anim>
                                    <p:animEffect transition="in" filter="fade">
                                      <p:cBhvr>
                                        <p:cTn id="69" dur="500"/>
                                        <p:tgtEl>
                                          <p:spTgt spid="49"/>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 calcmode="lin" valueType="num">
                                      <p:cBhvr>
                                        <p:cTn id="74" dur="500" fill="hold"/>
                                        <p:tgtEl>
                                          <p:spTgt spid="60"/>
                                        </p:tgtEl>
                                        <p:attrNameLst>
                                          <p:attrName>ppt_w</p:attrName>
                                        </p:attrNameLst>
                                      </p:cBhvr>
                                      <p:tavLst>
                                        <p:tav tm="0">
                                          <p:val>
                                            <p:fltVal val="0"/>
                                          </p:val>
                                        </p:tav>
                                        <p:tav tm="100000">
                                          <p:val>
                                            <p:strVal val="#ppt_w"/>
                                          </p:val>
                                        </p:tav>
                                      </p:tavLst>
                                    </p:anim>
                                    <p:anim calcmode="lin" valueType="num">
                                      <p:cBhvr>
                                        <p:cTn id="75" dur="500" fill="hold"/>
                                        <p:tgtEl>
                                          <p:spTgt spid="60"/>
                                        </p:tgtEl>
                                        <p:attrNameLst>
                                          <p:attrName>ppt_h</p:attrName>
                                        </p:attrNameLst>
                                      </p:cBhvr>
                                      <p:tavLst>
                                        <p:tav tm="0">
                                          <p:val>
                                            <p:fltVal val="0"/>
                                          </p:val>
                                        </p:tav>
                                        <p:tav tm="100000">
                                          <p:val>
                                            <p:strVal val="#ppt_h"/>
                                          </p:val>
                                        </p:tav>
                                      </p:tavLst>
                                    </p:anim>
                                    <p:animEffect transition="in" filter="fade">
                                      <p:cBhvr>
                                        <p:cTn id="76" dur="500"/>
                                        <p:tgtEl>
                                          <p:spTgt spid="60"/>
                                        </p:tgtEl>
                                      </p:cBhvr>
                                    </p:animEffect>
                                  </p:childTnLst>
                                </p:cTn>
                              </p:par>
                            </p:childTnLst>
                          </p:cTn>
                        </p:par>
                        <p:par>
                          <p:cTn id="77" fill="hold">
                            <p:stCondLst>
                              <p:cond delay="500"/>
                            </p:stCondLst>
                            <p:childTnLst>
                              <p:par>
                                <p:cTn id="78" presetID="53" presetClass="entr" presetSubtype="16" fill="hold" nodeType="after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p:cTn id="80" dur="500" fill="hold"/>
                                        <p:tgtEl>
                                          <p:spTgt spid="6"/>
                                        </p:tgtEl>
                                        <p:attrNameLst>
                                          <p:attrName>ppt_w</p:attrName>
                                        </p:attrNameLst>
                                      </p:cBhvr>
                                      <p:tavLst>
                                        <p:tav tm="0">
                                          <p:val>
                                            <p:fltVal val="0"/>
                                          </p:val>
                                        </p:tav>
                                        <p:tav tm="100000">
                                          <p:val>
                                            <p:strVal val="#ppt_w"/>
                                          </p:val>
                                        </p:tav>
                                      </p:tavLst>
                                    </p:anim>
                                    <p:anim calcmode="lin" valueType="num">
                                      <p:cBhvr>
                                        <p:cTn id="81" dur="500" fill="hold"/>
                                        <p:tgtEl>
                                          <p:spTgt spid="6"/>
                                        </p:tgtEl>
                                        <p:attrNameLst>
                                          <p:attrName>ppt_h</p:attrName>
                                        </p:attrNameLst>
                                      </p:cBhvr>
                                      <p:tavLst>
                                        <p:tav tm="0">
                                          <p:val>
                                            <p:fltVal val="0"/>
                                          </p:val>
                                        </p:tav>
                                        <p:tav tm="100000">
                                          <p:val>
                                            <p:strVal val="#ppt_h"/>
                                          </p:val>
                                        </p:tav>
                                      </p:tavLst>
                                    </p:anim>
                                    <p:animEffect transition="in" filter="fade">
                                      <p:cBhvr>
                                        <p:cTn id="82" dur="500"/>
                                        <p:tgtEl>
                                          <p:spTgt spid="6"/>
                                        </p:tgtEl>
                                      </p:cBhvr>
                                    </p:animEffect>
                                  </p:childTnLst>
                                </p:cTn>
                              </p:par>
                            </p:childTnLst>
                          </p:cTn>
                        </p:par>
                        <p:par>
                          <p:cTn id="83" fill="hold">
                            <p:stCondLst>
                              <p:cond delay="1000"/>
                            </p:stCondLst>
                            <p:childTnLst>
                              <p:par>
                                <p:cTn id="84" presetID="22" presetClass="entr" presetSubtype="1" fill="hold" grpId="0" nodeType="after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wipe(up)">
                                      <p:cBhvr>
                                        <p:cTn id="86" dur="500"/>
                                        <p:tgtEl>
                                          <p:spTgt spid="65"/>
                                        </p:tgtEl>
                                      </p:cBhvr>
                                    </p:animEffect>
                                  </p:childTnLst>
                                </p:cTn>
                              </p:par>
                            </p:childTnLst>
                          </p:cTn>
                        </p:par>
                        <p:par>
                          <p:cTn id="87" fill="hold">
                            <p:stCondLst>
                              <p:cond delay="1500"/>
                            </p:stCondLst>
                            <p:childTnLst>
                              <p:par>
                                <p:cTn id="88" presetID="53" presetClass="entr" presetSubtype="16"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Effect transition="in" filter="fade">
                                      <p:cBhvr>
                                        <p:cTn id="92" dur="500"/>
                                        <p:tgtEl>
                                          <p:spTgt spid="59"/>
                                        </p:tgtEl>
                                      </p:cBhvr>
                                    </p:animEffect>
                                  </p:childTnLst>
                                </p:cTn>
                              </p:par>
                            </p:childTnLst>
                          </p:cTn>
                        </p:par>
                        <p:par>
                          <p:cTn id="93" fill="hold">
                            <p:stCondLst>
                              <p:cond delay="2000"/>
                            </p:stCondLst>
                            <p:childTnLst>
                              <p:par>
                                <p:cTn id="94" presetID="53" presetClass="entr" presetSubtype="16" fill="hold" nodeType="after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ppt_w</p:attrName>
                                        </p:attrNameLst>
                                      </p:cBhvr>
                                      <p:tavLst>
                                        <p:tav tm="0">
                                          <p:val>
                                            <p:fltVal val="0"/>
                                          </p:val>
                                        </p:tav>
                                        <p:tav tm="100000">
                                          <p:val>
                                            <p:strVal val="#ppt_w"/>
                                          </p:val>
                                        </p:tav>
                                      </p:tavLst>
                                    </p:anim>
                                    <p:anim calcmode="lin" valueType="num">
                                      <p:cBhvr>
                                        <p:cTn id="97" dur="500" fill="hold"/>
                                        <p:tgtEl>
                                          <p:spTgt spid="7"/>
                                        </p:tgtEl>
                                        <p:attrNameLst>
                                          <p:attrName>ppt_h</p:attrName>
                                        </p:attrNameLst>
                                      </p:cBhvr>
                                      <p:tavLst>
                                        <p:tav tm="0">
                                          <p:val>
                                            <p:fltVal val="0"/>
                                          </p:val>
                                        </p:tav>
                                        <p:tav tm="100000">
                                          <p:val>
                                            <p:strVal val="#ppt_h"/>
                                          </p:val>
                                        </p:tav>
                                      </p:tavLst>
                                    </p:anim>
                                    <p:animEffect transition="in" filter="fade">
                                      <p:cBhvr>
                                        <p:cTn id="98" dur="500"/>
                                        <p:tgtEl>
                                          <p:spTgt spid="7"/>
                                        </p:tgtEl>
                                      </p:cBhvr>
                                    </p:animEffect>
                                  </p:childTnLst>
                                </p:cTn>
                              </p:par>
                            </p:childTnLst>
                          </p:cTn>
                        </p:par>
                        <p:par>
                          <p:cTn id="99" fill="hold">
                            <p:stCondLst>
                              <p:cond delay="2500"/>
                            </p:stCondLst>
                            <p:childTnLst>
                              <p:par>
                                <p:cTn id="100" presetID="22" presetClass="entr" presetSubtype="1" fill="hold" grpId="0" nodeType="after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up)">
                                      <p:cBhvr>
                                        <p:cTn id="102" dur="500"/>
                                        <p:tgtEl>
                                          <p:spTgt spid="66"/>
                                        </p:tgtEl>
                                      </p:cBhvr>
                                    </p:animEffect>
                                  </p:childTnLst>
                                </p:cTn>
                              </p:par>
                            </p:childTnLst>
                          </p:cTn>
                        </p:par>
                        <p:par>
                          <p:cTn id="103" fill="hold">
                            <p:stCondLst>
                              <p:cond delay="3000"/>
                            </p:stCondLst>
                            <p:childTnLst>
                              <p:par>
                                <p:cTn id="104" presetID="22" presetClass="entr" presetSubtype="8" fill="hold" nodeType="after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wipe(left)">
                                      <p:cBhvr>
                                        <p:cTn id="106" dur="500"/>
                                        <p:tgtEl>
                                          <p:spTgt spid="105"/>
                                        </p:tgtEl>
                                      </p:cBhvr>
                                    </p:animEffect>
                                  </p:childTnLst>
                                </p:cTn>
                              </p:par>
                            </p:childTnLst>
                          </p:cTn>
                        </p:par>
                        <p:par>
                          <p:cTn id="107" fill="hold">
                            <p:stCondLst>
                              <p:cond delay="3500"/>
                            </p:stCondLst>
                            <p:childTnLst>
                              <p:par>
                                <p:cTn id="108" presetID="22" presetClass="entr" presetSubtype="8" fill="hold" nodeType="afterEffect">
                                  <p:stCondLst>
                                    <p:cond delay="0"/>
                                  </p:stCondLst>
                                  <p:childTnLst>
                                    <p:set>
                                      <p:cBhvr>
                                        <p:cTn id="109" dur="1" fill="hold">
                                          <p:stCondLst>
                                            <p:cond delay="0"/>
                                          </p:stCondLst>
                                        </p:cTn>
                                        <p:tgtEl>
                                          <p:spTgt spid="106"/>
                                        </p:tgtEl>
                                        <p:attrNameLst>
                                          <p:attrName>style.visibility</p:attrName>
                                        </p:attrNameLst>
                                      </p:cBhvr>
                                      <p:to>
                                        <p:strVal val="visible"/>
                                      </p:to>
                                    </p:set>
                                    <p:animEffect transition="in" filter="wipe(left)">
                                      <p:cBhvr>
                                        <p:cTn id="110" dur="500"/>
                                        <p:tgtEl>
                                          <p:spTgt spid="106"/>
                                        </p:tgtEl>
                                      </p:cBhvr>
                                    </p:animEffect>
                                  </p:childTnLst>
                                </p:cTn>
                              </p:par>
                            </p:childTnLst>
                          </p:cTn>
                        </p:par>
                        <p:par>
                          <p:cTn id="111" fill="hold">
                            <p:stCondLst>
                              <p:cond delay="4000"/>
                            </p:stCondLst>
                            <p:childTnLst>
                              <p:par>
                                <p:cTn id="112" presetID="16" presetClass="entr" presetSubtype="42" fill="hold" nodeType="afterEffect">
                                  <p:stCondLst>
                                    <p:cond delay="0"/>
                                  </p:stCondLst>
                                  <p:childTnLst>
                                    <p:set>
                                      <p:cBhvr>
                                        <p:cTn id="113" dur="1" fill="hold">
                                          <p:stCondLst>
                                            <p:cond delay="0"/>
                                          </p:stCondLst>
                                        </p:cTn>
                                        <p:tgtEl>
                                          <p:spTgt spid="113"/>
                                        </p:tgtEl>
                                        <p:attrNameLst>
                                          <p:attrName>style.visibility</p:attrName>
                                        </p:attrNameLst>
                                      </p:cBhvr>
                                      <p:to>
                                        <p:strVal val="visible"/>
                                      </p:to>
                                    </p:set>
                                    <p:animEffect transition="in" filter="barn(outHorizontal)">
                                      <p:cBhvr>
                                        <p:cTn id="114" dur="500"/>
                                        <p:tgtEl>
                                          <p:spTgt spid="113"/>
                                        </p:tgtEl>
                                      </p:cBhvr>
                                    </p:animEffect>
                                  </p:childTnLst>
                                </p:cTn>
                              </p:par>
                            </p:childTnLst>
                          </p:cTn>
                        </p:par>
                        <p:par>
                          <p:cTn id="115" fill="hold">
                            <p:stCondLst>
                              <p:cond delay="4500"/>
                            </p:stCondLst>
                            <p:childTnLst>
                              <p:par>
                                <p:cTn id="116" presetID="22" presetClass="entr" presetSubtype="2" fill="hold" nodeType="after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wipe(right)">
                                      <p:cBhvr>
                                        <p:cTn id="118" dur="500"/>
                                        <p:tgtEl>
                                          <p:spTgt spid="110"/>
                                        </p:tgtEl>
                                      </p:cBhvr>
                                    </p:animEffect>
                                  </p:childTnLst>
                                </p:cTn>
                              </p:par>
                              <p:par>
                                <p:cTn id="119" presetID="22" presetClass="entr" presetSubtype="2" fill="hold"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wipe(right)">
                                      <p:cBhvr>
                                        <p:cTn id="121" dur="500"/>
                                        <p:tgtEl>
                                          <p:spTgt spid="109"/>
                                        </p:tgtEl>
                                      </p:cBhvr>
                                    </p:animEffect>
                                  </p:childTnLst>
                                </p:cTn>
                              </p:par>
                              <p:par>
                                <p:cTn id="122" presetID="22" presetClass="entr" presetSubtype="8" fill="hold" nodeType="withEffect">
                                  <p:stCondLst>
                                    <p:cond delay="0"/>
                                  </p:stCondLst>
                                  <p:childTnLst>
                                    <p:set>
                                      <p:cBhvr>
                                        <p:cTn id="123" dur="1" fill="hold">
                                          <p:stCondLst>
                                            <p:cond delay="0"/>
                                          </p:stCondLst>
                                        </p:cTn>
                                        <p:tgtEl>
                                          <p:spTgt spid="111"/>
                                        </p:tgtEl>
                                        <p:attrNameLst>
                                          <p:attrName>style.visibility</p:attrName>
                                        </p:attrNameLst>
                                      </p:cBhvr>
                                      <p:to>
                                        <p:strVal val="visible"/>
                                      </p:to>
                                    </p:set>
                                    <p:animEffect transition="in" filter="wipe(left)">
                                      <p:cBhvr>
                                        <p:cTn id="124" dur="500"/>
                                        <p:tgtEl>
                                          <p:spTgt spid="111"/>
                                        </p:tgtEl>
                                      </p:cBhvr>
                                    </p:animEffect>
                                  </p:childTnLst>
                                </p:cTn>
                              </p:par>
                            </p:childTnLst>
                          </p:cTn>
                        </p:par>
                        <p:par>
                          <p:cTn id="125" fill="hold">
                            <p:stCondLst>
                              <p:cond delay="5000"/>
                            </p:stCondLst>
                            <p:childTnLst>
                              <p:par>
                                <p:cTn id="126" presetID="53" presetClass="entr" presetSubtype="16" fill="hold" grpId="0" nodeType="afterEffect">
                                  <p:stCondLst>
                                    <p:cond delay="0"/>
                                  </p:stCondLst>
                                  <p:childTnLst>
                                    <p:set>
                                      <p:cBhvr>
                                        <p:cTn id="127" dur="1" fill="hold">
                                          <p:stCondLst>
                                            <p:cond delay="0"/>
                                          </p:stCondLst>
                                        </p:cTn>
                                        <p:tgtEl>
                                          <p:spTgt spid="81"/>
                                        </p:tgtEl>
                                        <p:attrNameLst>
                                          <p:attrName>style.visibility</p:attrName>
                                        </p:attrNameLst>
                                      </p:cBhvr>
                                      <p:to>
                                        <p:strVal val="visible"/>
                                      </p:to>
                                    </p:set>
                                    <p:anim calcmode="lin" valueType="num">
                                      <p:cBhvr>
                                        <p:cTn id="128" dur="500" fill="hold"/>
                                        <p:tgtEl>
                                          <p:spTgt spid="81"/>
                                        </p:tgtEl>
                                        <p:attrNameLst>
                                          <p:attrName>ppt_w</p:attrName>
                                        </p:attrNameLst>
                                      </p:cBhvr>
                                      <p:tavLst>
                                        <p:tav tm="0">
                                          <p:val>
                                            <p:fltVal val="0"/>
                                          </p:val>
                                        </p:tav>
                                        <p:tav tm="100000">
                                          <p:val>
                                            <p:strVal val="#ppt_w"/>
                                          </p:val>
                                        </p:tav>
                                      </p:tavLst>
                                    </p:anim>
                                    <p:anim calcmode="lin" valueType="num">
                                      <p:cBhvr>
                                        <p:cTn id="129" dur="500" fill="hold"/>
                                        <p:tgtEl>
                                          <p:spTgt spid="81"/>
                                        </p:tgtEl>
                                        <p:attrNameLst>
                                          <p:attrName>ppt_h</p:attrName>
                                        </p:attrNameLst>
                                      </p:cBhvr>
                                      <p:tavLst>
                                        <p:tav tm="0">
                                          <p:val>
                                            <p:fltVal val="0"/>
                                          </p:val>
                                        </p:tav>
                                        <p:tav tm="100000">
                                          <p:val>
                                            <p:strVal val="#ppt_h"/>
                                          </p:val>
                                        </p:tav>
                                      </p:tavLst>
                                    </p:anim>
                                    <p:animEffect transition="in" filter="fade">
                                      <p:cBhvr>
                                        <p:cTn id="130" dur="500"/>
                                        <p:tgtEl>
                                          <p:spTgt spid="81"/>
                                        </p:tgtEl>
                                      </p:cBhvr>
                                    </p:animEffect>
                                  </p:childTnLst>
                                </p:cTn>
                              </p:par>
                            </p:childTnLst>
                          </p:cTn>
                        </p:par>
                        <p:par>
                          <p:cTn id="131" fill="hold">
                            <p:stCondLst>
                              <p:cond delay="5500"/>
                            </p:stCondLst>
                            <p:childTnLst>
                              <p:par>
                                <p:cTn id="132" presetID="53" presetClass="entr" presetSubtype="16" fill="hold" grpId="0" nodeType="afterEffect">
                                  <p:stCondLst>
                                    <p:cond delay="0"/>
                                  </p:stCondLst>
                                  <p:childTnLst>
                                    <p:set>
                                      <p:cBhvr>
                                        <p:cTn id="133" dur="1" fill="hold">
                                          <p:stCondLst>
                                            <p:cond delay="0"/>
                                          </p:stCondLst>
                                        </p:cTn>
                                        <p:tgtEl>
                                          <p:spTgt spid="79"/>
                                        </p:tgtEl>
                                        <p:attrNameLst>
                                          <p:attrName>style.visibility</p:attrName>
                                        </p:attrNameLst>
                                      </p:cBhvr>
                                      <p:to>
                                        <p:strVal val="visible"/>
                                      </p:to>
                                    </p:set>
                                    <p:anim calcmode="lin" valueType="num">
                                      <p:cBhvr>
                                        <p:cTn id="134" dur="500" fill="hold"/>
                                        <p:tgtEl>
                                          <p:spTgt spid="79"/>
                                        </p:tgtEl>
                                        <p:attrNameLst>
                                          <p:attrName>ppt_w</p:attrName>
                                        </p:attrNameLst>
                                      </p:cBhvr>
                                      <p:tavLst>
                                        <p:tav tm="0">
                                          <p:val>
                                            <p:fltVal val="0"/>
                                          </p:val>
                                        </p:tav>
                                        <p:tav tm="100000">
                                          <p:val>
                                            <p:strVal val="#ppt_w"/>
                                          </p:val>
                                        </p:tav>
                                      </p:tavLst>
                                    </p:anim>
                                    <p:anim calcmode="lin" valueType="num">
                                      <p:cBhvr>
                                        <p:cTn id="135" dur="500" fill="hold"/>
                                        <p:tgtEl>
                                          <p:spTgt spid="79"/>
                                        </p:tgtEl>
                                        <p:attrNameLst>
                                          <p:attrName>ppt_h</p:attrName>
                                        </p:attrNameLst>
                                      </p:cBhvr>
                                      <p:tavLst>
                                        <p:tav tm="0">
                                          <p:val>
                                            <p:fltVal val="0"/>
                                          </p:val>
                                        </p:tav>
                                        <p:tav tm="100000">
                                          <p:val>
                                            <p:strVal val="#ppt_h"/>
                                          </p:val>
                                        </p:tav>
                                      </p:tavLst>
                                    </p:anim>
                                    <p:animEffect transition="in" filter="fade">
                                      <p:cBhvr>
                                        <p:cTn id="136" dur="500"/>
                                        <p:tgtEl>
                                          <p:spTgt spid="79"/>
                                        </p:tgtEl>
                                      </p:cBhvr>
                                    </p:animEffect>
                                  </p:childTnLst>
                                </p:cTn>
                              </p:par>
                            </p:childTnLst>
                          </p:cTn>
                        </p:par>
                        <p:par>
                          <p:cTn id="137" fill="hold">
                            <p:stCondLst>
                              <p:cond delay="6000"/>
                            </p:stCondLst>
                            <p:childTnLst>
                              <p:par>
                                <p:cTn id="138" presetID="22" presetClass="entr" presetSubtype="2" fill="hold" nodeType="afterEffect">
                                  <p:stCondLst>
                                    <p:cond delay="0"/>
                                  </p:stCondLst>
                                  <p:childTnLst>
                                    <p:set>
                                      <p:cBhvr>
                                        <p:cTn id="139" dur="1" fill="hold">
                                          <p:stCondLst>
                                            <p:cond delay="0"/>
                                          </p:stCondLst>
                                        </p:cTn>
                                        <p:tgtEl>
                                          <p:spTgt spid="112"/>
                                        </p:tgtEl>
                                        <p:attrNameLst>
                                          <p:attrName>style.visibility</p:attrName>
                                        </p:attrNameLst>
                                      </p:cBhvr>
                                      <p:to>
                                        <p:strVal val="visible"/>
                                      </p:to>
                                    </p:set>
                                    <p:animEffect transition="in" filter="wipe(right)">
                                      <p:cBhvr>
                                        <p:cTn id="140" dur="500"/>
                                        <p:tgtEl>
                                          <p:spTgt spid="112"/>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80"/>
                                        </p:tgtEl>
                                        <p:attrNameLst>
                                          <p:attrName>style.visibility</p:attrName>
                                        </p:attrNameLst>
                                      </p:cBhvr>
                                      <p:to>
                                        <p:strVal val="visible"/>
                                      </p:to>
                                    </p:set>
                                    <p:anim calcmode="lin" valueType="num">
                                      <p:cBhvr>
                                        <p:cTn id="143" dur="500" fill="hold"/>
                                        <p:tgtEl>
                                          <p:spTgt spid="80"/>
                                        </p:tgtEl>
                                        <p:attrNameLst>
                                          <p:attrName>ppt_w</p:attrName>
                                        </p:attrNameLst>
                                      </p:cBhvr>
                                      <p:tavLst>
                                        <p:tav tm="0">
                                          <p:val>
                                            <p:fltVal val="0"/>
                                          </p:val>
                                        </p:tav>
                                        <p:tav tm="100000">
                                          <p:val>
                                            <p:strVal val="#ppt_w"/>
                                          </p:val>
                                        </p:tav>
                                      </p:tavLst>
                                    </p:anim>
                                    <p:anim calcmode="lin" valueType="num">
                                      <p:cBhvr>
                                        <p:cTn id="144" dur="500" fill="hold"/>
                                        <p:tgtEl>
                                          <p:spTgt spid="80"/>
                                        </p:tgtEl>
                                        <p:attrNameLst>
                                          <p:attrName>ppt_h</p:attrName>
                                        </p:attrNameLst>
                                      </p:cBhvr>
                                      <p:tavLst>
                                        <p:tav tm="0">
                                          <p:val>
                                            <p:fltVal val="0"/>
                                          </p:val>
                                        </p:tav>
                                        <p:tav tm="100000">
                                          <p:val>
                                            <p:strVal val="#ppt_h"/>
                                          </p:val>
                                        </p:tav>
                                      </p:tavLst>
                                    </p:anim>
                                    <p:animEffect transition="in" filter="fade">
                                      <p:cBhvr>
                                        <p:cTn id="145" dur="500"/>
                                        <p:tgtEl>
                                          <p:spTgt spid="80"/>
                                        </p:tgtEl>
                                      </p:cBhvr>
                                    </p:animEffect>
                                  </p:childTnLst>
                                </p:cTn>
                              </p:par>
                              <p:par>
                                <p:cTn id="146" presetID="16" presetClass="entr" presetSubtype="42"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animEffect transition="in" filter="barn(outHorizontal)">
                                      <p:cBhvr>
                                        <p:cTn id="148" dur="500"/>
                                        <p:tgtEl>
                                          <p:spTgt spid="114"/>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grpId="0" nodeType="clickEffect">
                                  <p:stCondLst>
                                    <p:cond delay="0"/>
                                  </p:stCondLst>
                                  <p:childTnLst>
                                    <p:set>
                                      <p:cBhvr>
                                        <p:cTn id="152" dur="1" fill="hold">
                                          <p:stCondLst>
                                            <p:cond delay="0"/>
                                          </p:stCondLst>
                                        </p:cTn>
                                        <p:tgtEl>
                                          <p:spTgt spid="177"/>
                                        </p:tgtEl>
                                        <p:attrNameLst>
                                          <p:attrName>style.visibility</p:attrName>
                                        </p:attrNameLst>
                                      </p:cBhvr>
                                      <p:to>
                                        <p:strVal val="visible"/>
                                      </p:to>
                                    </p:set>
                                    <p:anim calcmode="lin" valueType="num">
                                      <p:cBhvr>
                                        <p:cTn id="153" dur="500" fill="hold"/>
                                        <p:tgtEl>
                                          <p:spTgt spid="177"/>
                                        </p:tgtEl>
                                        <p:attrNameLst>
                                          <p:attrName>ppt_w</p:attrName>
                                        </p:attrNameLst>
                                      </p:cBhvr>
                                      <p:tavLst>
                                        <p:tav tm="0">
                                          <p:val>
                                            <p:fltVal val="0"/>
                                          </p:val>
                                        </p:tav>
                                        <p:tav tm="100000">
                                          <p:val>
                                            <p:strVal val="#ppt_w"/>
                                          </p:val>
                                        </p:tav>
                                      </p:tavLst>
                                    </p:anim>
                                    <p:anim calcmode="lin" valueType="num">
                                      <p:cBhvr>
                                        <p:cTn id="154" dur="500" fill="hold"/>
                                        <p:tgtEl>
                                          <p:spTgt spid="177"/>
                                        </p:tgtEl>
                                        <p:attrNameLst>
                                          <p:attrName>ppt_h</p:attrName>
                                        </p:attrNameLst>
                                      </p:cBhvr>
                                      <p:tavLst>
                                        <p:tav tm="0">
                                          <p:val>
                                            <p:fltVal val="0"/>
                                          </p:val>
                                        </p:tav>
                                        <p:tav tm="100000">
                                          <p:val>
                                            <p:strVal val="#ppt_h"/>
                                          </p:val>
                                        </p:tav>
                                      </p:tavLst>
                                    </p:anim>
                                    <p:animEffect transition="in" filter="fade">
                                      <p:cBhvr>
                                        <p:cTn id="155" dur="500"/>
                                        <p:tgtEl>
                                          <p:spTgt spid="177"/>
                                        </p:tgtEl>
                                      </p:cBhvr>
                                    </p:animEffect>
                                  </p:childTnLst>
                                </p:cTn>
                              </p:par>
                            </p:childTnLst>
                          </p:cTn>
                        </p:par>
                        <p:par>
                          <p:cTn id="156" fill="hold">
                            <p:stCondLst>
                              <p:cond delay="500"/>
                            </p:stCondLst>
                            <p:childTnLst>
                              <p:par>
                                <p:cTn id="157" presetID="53" presetClass="entr" presetSubtype="16" fill="hold" nodeType="afterEffect">
                                  <p:stCondLst>
                                    <p:cond delay="0"/>
                                  </p:stCondLst>
                                  <p:childTnLst>
                                    <p:set>
                                      <p:cBhvr>
                                        <p:cTn id="158" dur="1" fill="hold">
                                          <p:stCondLst>
                                            <p:cond delay="0"/>
                                          </p:stCondLst>
                                        </p:cTn>
                                        <p:tgtEl>
                                          <p:spTgt spid="157"/>
                                        </p:tgtEl>
                                        <p:attrNameLst>
                                          <p:attrName>style.visibility</p:attrName>
                                        </p:attrNameLst>
                                      </p:cBhvr>
                                      <p:to>
                                        <p:strVal val="visible"/>
                                      </p:to>
                                    </p:set>
                                    <p:anim calcmode="lin" valueType="num">
                                      <p:cBhvr>
                                        <p:cTn id="159" dur="500" fill="hold"/>
                                        <p:tgtEl>
                                          <p:spTgt spid="157"/>
                                        </p:tgtEl>
                                        <p:attrNameLst>
                                          <p:attrName>ppt_w</p:attrName>
                                        </p:attrNameLst>
                                      </p:cBhvr>
                                      <p:tavLst>
                                        <p:tav tm="0">
                                          <p:val>
                                            <p:fltVal val="0"/>
                                          </p:val>
                                        </p:tav>
                                        <p:tav tm="100000">
                                          <p:val>
                                            <p:strVal val="#ppt_w"/>
                                          </p:val>
                                        </p:tav>
                                      </p:tavLst>
                                    </p:anim>
                                    <p:anim calcmode="lin" valueType="num">
                                      <p:cBhvr>
                                        <p:cTn id="160" dur="500" fill="hold"/>
                                        <p:tgtEl>
                                          <p:spTgt spid="157"/>
                                        </p:tgtEl>
                                        <p:attrNameLst>
                                          <p:attrName>ppt_h</p:attrName>
                                        </p:attrNameLst>
                                      </p:cBhvr>
                                      <p:tavLst>
                                        <p:tav tm="0">
                                          <p:val>
                                            <p:fltVal val="0"/>
                                          </p:val>
                                        </p:tav>
                                        <p:tav tm="100000">
                                          <p:val>
                                            <p:strVal val="#ppt_h"/>
                                          </p:val>
                                        </p:tav>
                                      </p:tavLst>
                                    </p:anim>
                                    <p:animEffect transition="in" filter="fade">
                                      <p:cBhvr>
                                        <p:cTn id="161" dur="500"/>
                                        <p:tgtEl>
                                          <p:spTgt spid="157"/>
                                        </p:tgtEl>
                                      </p:cBhvr>
                                    </p:animEffect>
                                  </p:childTnLst>
                                </p:cTn>
                              </p:par>
                            </p:childTnLst>
                          </p:cTn>
                        </p:par>
                        <p:par>
                          <p:cTn id="162" fill="hold">
                            <p:stCondLst>
                              <p:cond delay="1000"/>
                            </p:stCondLst>
                            <p:childTnLst>
                              <p:par>
                                <p:cTn id="163" presetID="22" presetClass="entr" presetSubtype="1" fill="hold" nodeType="afterEffect">
                                  <p:stCondLst>
                                    <p:cond delay="0"/>
                                  </p:stCondLst>
                                  <p:childTnLst>
                                    <p:set>
                                      <p:cBhvr>
                                        <p:cTn id="164" dur="1" fill="hold">
                                          <p:stCondLst>
                                            <p:cond delay="0"/>
                                          </p:stCondLst>
                                        </p:cTn>
                                        <p:tgtEl>
                                          <p:spTgt spid="146"/>
                                        </p:tgtEl>
                                        <p:attrNameLst>
                                          <p:attrName>style.visibility</p:attrName>
                                        </p:attrNameLst>
                                      </p:cBhvr>
                                      <p:to>
                                        <p:strVal val="visible"/>
                                      </p:to>
                                    </p:set>
                                    <p:animEffect transition="in" filter="wipe(up)">
                                      <p:cBhvr>
                                        <p:cTn id="165" dur="500"/>
                                        <p:tgtEl>
                                          <p:spTgt spid="146"/>
                                        </p:tgtEl>
                                      </p:cBhvr>
                                    </p:animEffect>
                                  </p:childTnLst>
                                </p:cTn>
                              </p:par>
                            </p:childTnLst>
                          </p:cTn>
                        </p:par>
                        <p:par>
                          <p:cTn id="166" fill="hold">
                            <p:stCondLst>
                              <p:cond delay="1500"/>
                            </p:stCondLst>
                            <p:childTnLst>
                              <p:par>
                                <p:cTn id="167" presetID="53" presetClass="entr" presetSubtype="16" fill="hold" grpId="0" nodeType="afterEffect">
                                  <p:stCondLst>
                                    <p:cond delay="0"/>
                                  </p:stCondLst>
                                  <p:childTnLst>
                                    <p:set>
                                      <p:cBhvr>
                                        <p:cTn id="168" dur="1" fill="hold">
                                          <p:stCondLst>
                                            <p:cond delay="0"/>
                                          </p:stCondLst>
                                        </p:cTn>
                                        <p:tgtEl>
                                          <p:spTgt spid="156"/>
                                        </p:tgtEl>
                                        <p:attrNameLst>
                                          <p:attrName>style.visibility</p:attrName>
                                        </p:attrNameLst>
                                      </p:cBhvr>
                                      <p:to>
                                        <p:strVal val="visible"/>
                                      </p:to>
                                    </p:set>
                                    <p:anim calcmode="lin" valueType="num">
                                      <p:cBhvr>
                                        <p:cTn id="169" dur="500" fill="hold"/>
                                        <p:tgtEl>
                                          <p:spTgt spid="156"/>
                                        </p:tgtEl>
                                        <p:attrNameLst>
                                          <p:attrName>ppt_w</p:attrName>
                                        </p:attrNameLst>
                                      </p:cBhvr>
                                      <p:tavLst>
                                        <p:tav tm="0">
                                          <p:val>
                                            <p:fltVal val="0"/>
                                          </p:val>
                                        </p:tav>
                                        <p:tav tm="100000">
                                          <p:val>
                                            <p:strVal val="#ppt_w"/>
                                          </p:val>
                                        </p:tav>
                                      </p:tavLst>
                                    </p:anim>
                                    <p:anim calcmode="lin" valueType="num">
                                      <p:cBhvr>
                                        <p:cTn id="170" dur="500" fill="hold"/>
                                        <p:tgtEl>
                                          <p:spTgt spid="156"/>
                                        </p:tgtEl>
                                        <p:attrNameLst>
                                          <p:attrName>ppt_h</p:attrName>
                                        </p:attrNameLst>
                                      </p:cBhvr>
                                      <p:tavLst>
                                        <p:tav tm="0">
                                          <p:val>
                                            <p:fltVal val="0"/>
                                          </p:val>
                                        </p:tav>
                                        <p:tav tm="100000">
                                          <p:val>
                                            <p:strVal val="#ppt_h"/>
                                          </p:val>
                                        </p:tav>
                                      </p:tavLst>
                                    </p:anim>
                                    <p:animEffect transition="in" filter="fade">
                                      <p:cBhvr>
                                        <p:cTn id="171" dur="500"/>
                                        <p:tgtEl>
                                          <p:spTgt spid="156"/>
                                        </p:tgtEl>
                                      </p:cBhvr>
                                    </p:animEffect>
                                  </p:childTnLst>
                                </p:cTn>
                              </p:par>
                            </p:childTnLst>
                          </p:cTn>
                        </p:par>
                        <p:par>
                          <p:cTn id="172" fill="hold">
                            <p:stCondLst>
                              <p:cond delay="2000"/>
                            </p:stCondLst>
                            <p:childTnLst>
                              <p:par>
                                <p:cTn id="173" presetID="53" presetClass="entr" presetSubtype="16" fill="hold" nodeType="afterEffect">
                                  <p:stCondLst>
                                    <p:cond delay="0"/>
                                  </p:stCondLst>
                                  <p:childTnLst>
                                    <p:set>
                                      <p:cBhvr>
                                        <p:cTn id="174" dur="1" fill="hold">
                                          <p:stCondLst>
                                            <p:cond delay="0"/>
                                          </p:stCondLst>
                                        </p:cTn>
                                        <p:tgtEl>
                                          <p:spTgt spid="162"/>
                                        </p:tgtEl>
                                        <p:attrNameLst>
                                          <p:attrName>style.visibility</p:attrName>
                                        </p:attrNameLst>
                                      </p:cBhvr>
                                      <p:to>
                                        <p:strVal val="visible"/>
                                      </p:to>
                                    </p:set>
                                    <p:anim calcmode="lin" valueType="num">
                                      <p:cBhvr>
                                        <p:cTn id="175" dur="500" fill="hold"/>
                                        <p:tgtEl>
                                          <p:spTgt spid="162"/>
                                        </p:tgtEl>
                                        <p:attrNameLst>
                                          <p:attrName>ppt_w</p:attrName>
                                        </p:attrNameLst>
                                      </p:cBhvr>
                                      <p:tavLst>
                                        <p:tav tm="0">
                                          <p:val>
                                            <p:fltVal val="0"/>
                                          </p:val>
                                        </p:tav>
                                        <p:tav tm="100000">
                                          <p:val>
                                            <p:strVal val="#ppt_w"/>
                                          </p:val>
                                        </p:tav>
                                      </p:tavLst>
                                    </p:anim>
                                    <p:anim calcmode="lin" valueType="num">
                                      <p:cBhvr>
                                        <p:cTn id="176" dur="500" fill="hold"/>
                                        <p:tgtEl>
                                          <p:spTgt spid="162"/>
                                        </p:tgtEl>
                                        <p:attrNameLst>
                                          <p:attrName>ppt_h</p:attrName>
                                        </p:attrNameLst>
                                      </p:cBhvr>
                                      <p:tavLst>
                                        <p:tav tm="0">
                                          <p:val>
                                            <p:fltVal val="0"/>
                                          </p:val>
                                        </p:tav>
                                        <p:tav tm="100000">
                                          <p:val>
                                            <p:strVal val="#ppt_h"/>
                                          </p:val>
                                        </p:tav>
                                      </p:tavLst>
                                    </p:anim>
                                    <p:animEffect transition="in" filter="fade">
                                      <p:cBhvr>
                                        <p:cTn id="177" dur="500"/>
                                        <p:tgtEl>
                                          <p:spTgt spid="162"/>
                                        </p:tgtEl>
                                      </p:cBhvr>
                                    </p:animEffect>
                                  </p:childTnLst>
                                </p:cTn>
                              </p:par>
                            </p:childTnLst>
                          </p:cTn>
                        </p:par>
                        <p:par>
                          <p:cTn id="178" fill="hold">
                            <p:stCondLst>
                              <p:cond delay="2500"/>
                            </p:stCondLst>
                            <p:childTnLst>
                              <p:par>
                                <p:cTn id="179" presetID="22" presetClass="entr" presetSubtype="1" fill="hold" nodeType="after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up)">
                                      <p:cBhvr>
                                        <p:cTn id="181" dur="500"/>
                                        <p:tgtEl>
                                          <p:spTgt spid="145"/>
                                        </p:tgtEl>
                                      </p:cBhvr>
                                    </p:animEffect>
                                  </p:childTnLst>
                                </p:cTn>
                              </p:par>
                            </p:childTnLst>
                          </p:cTn>
                        </p:par>
                        <p:par>
                          <p:cTn id="182" fill="hold">
                            <p:stCondLst>
                              <p:cond delay="3000"/>
                            </p:stCondLst>
                            <p:childTnLst>
                              <p:par>
                                <p:cTn id="183" presetID="22" presetClass="entr" presetSubtype="8" fill="hold" nodeType="after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wipe(left)">
                                      <p:cBhvr>
                                        <p:cTn id="185" dur="500"/>
                                        <p:tgtEl>
                                          <p:spTgt spid="147"/>
                                        </p:tgtEl>
                                      </p:cBhvr>
                                    </p:animEffect>
                                  </p:childTnLst>
                                </p:cTn>
                              </p:par>
                            </p:childTnLst>
                          </p:cTn>
                        </p:par>
                        <p:par>
                          <p:cTn id="186" fill="hold">
                            <p:stCondLst>
                              <p:cond delay="3500"/>
                            </p:stCondLst>
                            <p:childTnLst>
                              <p:par>
                                <p:cTn id="187" presetID="22" presetClass="entr" presetSubtype="2" fill="hold" nodeType="afterEffect">
                                  <p:stCondLst>
                                    <p:cond delay="0"/>
                                  </p:stCondLst>
                                  <p:childTnLst>
                                    <p:set>
                                      <p:cBhvr>
                                        <p:cTn id="188" dur="1" fill="hold">
                                          <p:stCondLst>
                                            <p:cond delay="0"/>
                                          </p:stCondLst>
                                        </p:cTn>
                                        <p:tgtEl>
                                          <p:spTgt spid="171"/>
                                        </p:tgtEl>
                                        <p:attrNameLst>
                                          <p:attrName>style.visibility</p:attrName>
                                        </p:attrNameLst>
                                      </p:cBhvr>
                                      <p:to>
                                        <p:strVal val="visible"/>
                                      </p:to>
                                    </p:set>
                                    <p:animEffect transition="in" filter="wipe(right)">
                                      <p:cBhvr>
                                        <p:cTn id="189" dur="500"/>
                                        <p:tgtEl>
                                          <p:spTgt spid="171"/>
                                        </p:tgtEl>
                                      </p:cBhvr>
                                    </p:animEffect>
                                  </p:childTnLst>
                                </p:cTn>
                              </p:par>
                            </p:childTnLst>
                          </p:cTn>
                        </p:par>
                        <p:par>
                          <p:cTn id="190" fill="hold">
                            <p:stCondLst>
                              <p:cond delay="4000"/>
                            </p:stCondLst>
                            <p:childTnLst>
                              <p:par>
                                <p:cTn id="191" presetID="53" presetClass="entr" presetSubtype="16" fill="hold" nodeType="afterEffect">
                                  <p:stCondLst>
                                    <p:cond delay="0"/>
                                  </p:stCondLst>
                                  <p:childTnLst>
                                    <p:set>
                                      <p:cBhvr>
                                        <p:cTn id="192" dur="1" fill="hold">
                                          <p:stCondLst>
                                            <p:cond delay="0"/>
                                          </p:stCondLst>
                                        </p:cTn>
                                        <p:tgtEl>
                                          <p:spTgt spid="150"/>
                                        </p:tgtEl>
                                        <p:attrNameLst>
                                          <p:attrName>style.visibility</p:attrName>
                                        </p:attrNameLst>
                                      </p:cBhvr>
                                      <p:to>
                                        <p:strVal val="visible"/>
                                      </p:to>
                                    </p:set>
                                    <p:anim calcmode="lin" valueType="num">
                                      <p:cBhvr>
                                        <p:cTn id="193" dur="500" fill="hold"/>
                                        <p:tgtEl>
                                          <p:spTgt spid="150"/>
                                        </p:tgtEl>
                                        <p:attrNameLst>
                                          <p:attrName>ppt_w</p:attrName>
                                        </p:attrNameLst>
                                      </p:cBhvr>
                                      <p:tavLst>
                                        <p:tav tm="0">
                                          <p:val>
                                            <p:fltVal val="0"/>
                                          </p:val>
                                        </p:tav>
                                        <p:tav tm="100000">
                                          <p:val>
                                            <p:strVal val="#ppt_w"/>
                                          </p:val>
                                        </p:tav>
                                      </p:tavLst>
                                    </p:anim>
                                    <p:anim calcmode="lin" valueType="num">
                                      <p:cBhvr>
                                        <p:cTn id="194" dur="500" fill="hold"/>
                                        <p:tgtEl>
                                          <p:spTgt spid="150"/>
                                        </p:tgtEl>
                                        <p:attrNameLst>
                                          <p:attrName>ppt_h</p:attrName>
                                        </p:attrNameLst>
                                      </p:cBhvr>
                                      <p:tavLst>
                                        <p:tav tm="0">
                                          <p:val>
                                            <p:fltVal val="0"/>
                                          </p:val>
                                        </p:tav>
                                        <p:tav tm="100000">
                                          <p:val>
                                            <p:strVal val="#ppt_h"/>
                                          </p:val>
                                        </p:tav>
                                      </p:tavLst>
                                    </p:anim>
                                    <p:animEffect transition="in" filter="fade">
                                      <p:cBhvr>
                                        <p:cTn id="195" dur="500"/>
                                        <p:tgtEl>
                                          <p:spTgt spid="150"/>
                                        </p:tgtEl>
                                      </p:cBhvr>
                                    </p:animEffect>
                                  </p:childTnLst>
                                </p:cTn>
                              </p:par>
                            </p:childTnLst>
                          </p:cTn>
                        </p:par>
                        <p:par>
                          <p:cTn id="196" fill="hold">
                            <p:stCondLst>
                              <p:cond delay="4500"/>
                            </p:stCondLst>
                            <p:childTnLst>
                              <p:par>
                                <p:cTn id="197" presetID="22" presetClass="entr" presetSubtype="8" fill="hold" nodeType="afterEffect">
                                  <p:stCondLst>
                                    <p:cond delay="0"/>
                                  </p:stCondLst>
                                  <p:childTnLst>
                                    <p:set>
                                      <p:cBhvr>
                                        <p:cTn id="198" dur="1" fill="hold">
                                          <p:stCondLst>
                                            <p:cond delay="0"/>
                                          </p:stCondLst>
                                        </p:cTn>
                                        <p:tgtEl>
                                          <p:spTgt spid="174"/>
                                        </p:tgtEl>
                                        <p:attrNameLst>
                                          <p:attrName>style.visibility</p:attrName>
                                        </p:attrNameLst>
                                      </p:cBhvr>
                                      <p:to>
                                        <p:strVal val="visible"/>
                                      </p:to>
                                    </p:set>
                                    <p:animEffect transition="in" filter="wipe(left)">
                                      <p:cBhvr>
                                        <p:cTn id="199" dur="500"/>
                                        <p:tgtEl>
                                          <p:spTgt spid="174"/>
                                        </p:tgtEl>
                                      </p:cBhvr>
                                    </p:animEffect>
                                  </p:childTnLst>
                                </p:cTn>
                              </p:par>
                            </p:childTnLst>
                          </p:cTn>
                        </p:par>
                        <p:par>
                          <p:cTn id="200" fill="hold">
                            <p:stCondLst>
                              <p:cond delay="5000"/>
                            </p:stCondLst>
                            <p:childTnLst>
                              <p:par>
                                <p:cTn id="201" presetID="22" presetClass="entr" presetSubtype="2" fill="hold" nodeType="afterEffect">
                                  <p:stCondLst>
                                    <p:cond delay="0"/>
                                  </p:stCondLst>
                                  <p:childTnLst>
                                    <p:set>
                                      <p:cBhvr>
                                        <p:cTn id="202" dur="1" fill="hold">
                                          <p:stCondLst>
                                            <p:cond delay="0"/>
                                          </p:stCondLst>
                                        </p:cTn>
                                        <p:tgtEl>
                                          <p:spTgt spid="153"/>
                                        </p:tgtEl>
                                        <p:attrNameLst>
                                          <p:attrName>style.visibility</p:attrName>
                                        </p:attrNameLst>
                                      </p:cBhvr>
                                      <p:to>
                                        <p:strVal val="visible"/>
                                      </p:to>
                                    </p:set>
                                    <p:animEffect transition="in" filter="wipe(right)">
                                      <p:cBhvr>
                                        <p:cTn id="203" dur="500"/>
                                        <p:tgtEl>
                                          <p:spTgt spid="153"/>
                                        </p:tgtEl>
                                      </p:cBhvr>
                                    </p:animEffect>
                                  </p:childTnLst>
                                </p:cTn>
                              </p:par>
                            </p:childTnLst>
                          </p:cTn>
                        </p:par>
                        <p:par>
                          <p:cTn id="204" fill="hold">
                            <p:stCondLst>
                              <p:cond delay="5500"/>
                            </p:stCondLst>
                            <p:childTnLst>
                              <p:par>
                                <p:cTn id="205" presetID="16" presetClass="entr" presetSubtype="42" fill="hold" nodeType="afterEffect">
                                  <p:stCondLst>
                                    <p:cond delay="0"/>
                                  </p:stCondLst>
                                  <p:childTnLst>
                                    <p:set>
                                      <p:cBhvr>
                                        <p:cTn id="206" dur="1" fill="hold">
                                          <p:stCondLst>
                                            <p:cond delay="0"/>
                                          </p:stCondLst>
                                        </p:cTn>
                                        <p:tgtEl>
                                          <p:spTgt spid="167"/>
                                        </p:tgtEl>
                                        <p:attrNameLst>
                                          <p:attrName>style.visibility</p:attrName>
                                        </p:attrNameLst>
                                      </p:cBhvr>
                                      <p:to>
                                        <p:strVal val="visible"/>
                                      </p:to>
                                    </p:set>
                                    <p:animEffect transition="in" filter="barn(outHorizontal)">
                                      <p:cBhvr>
                                        <p:cTn id="20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bldLvl="0" animBg="1"/>
      <p:bldP spid="43" grpId="0" bldLvl="0" animBg="1"/>
      <p:bldP spid="48" grpId="0"/>
      <p:bldP spid="49" grpId="0"/>
      <p:bldP spid="60" grpId="0"/>
      <p:bldP spid="65" grpId="0" bldLvl="0" animBg="1"/>
      <p:bldP spid="66" grpId="0" bldLvl="0" animBg="1"/>
      <p:bldP spid="79" grpId="0"/>
      <p:bldP spid="80" grpId="0"/>
      <p:bldP spid="81" grpId="0"/>
      <p:bldP spid="156" grpId="0"/>
      <p:bldP spid="17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0213" y="0"/>
            <a:ext cx="8989376" cy="1428589"/>
            <a:chOff x="551030" y="-368704"/>
            <a:chExt cx="8989376" cy="1428589"/>
          </a:xfrm>
        </p:grpSpPr>
        <p:grpSp>
          <p:nvGrpSpPr>
            <p:cNvPr id="106" name="组合 105"/>
            <p:cNvGrpSpPr/>
            <p:nvPr/>
          </p:nvGrpSpPr>
          <p:grpSpPr>
            <a:xfrm>
              <a:off x="1201631" y="-14439"/>
              <a:ext cx="8338775" cy="993807"/>
              <a:chOff x="1839058" y="649405"/>
              <a:chExt cx="8338775" cy="993807"/>
            </a:xfrm>
          </p:grpSpPr>
          <p:sp>
            <p:nvSpPr>
              <p:cNvPr id="108" name="矩形: 圆角 30"/>
              <p:cNvSpPr/>
              <p:nvPr/>
            </p:nvSpPr>
            <p:spPr>
              <a:xfrm>
                <a:off x="1839058" y="649405"/>
                <a:ext cx="8137613" cy="99380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95619" y="898641"/>
                <a:ext cx="738221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产生</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 ACK</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的建议（</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RFC1122</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2581</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7" name="图片 106"/>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4" name="表格 3"/>
          <p:cNvGraphicFramePr>
            <a:graphicFrameLocks noGrp="1"/>
          </p:cNvGraphicFramePr>
          <p:nvPr/>
        </p:nvGraphicFramePr>
        <p:xfrm>
          <a:off x="430213" y="1702337"/>
          <a:ext cx="11244336" cy="4655936"/>
        </p:xfrm>
        <a:graphic>
          <a:graphicData uri="http://schemas.openxmlformats.org/drawingml/2006/table">
            <a:tbl>
              <a:tblPr firstRow="1" bandRow="1">
                <a:tableStyleId>{BDBED569-4797-4DF1-A0F4-6AAB3CD982D8}</a:tableStyleId>
              </a:tblPr>
              <a:tblGrid>
                <a:gridCol w="5407061"/>
                <a:gridCol w="5837275"/>
              </a:tblGrid>
              <a:tr h="51686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接收方事件</a:t>
                      </a:r>
                      <a:endPar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 动作</a:t>
                      </a:r>
                      <a:endPar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endParaRPr>
                    </a:p>
                  </a:txBody>
                  <a:tcPr/>
                </a:tc>
              </a:tr>
              <a:tr h="1312050">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所期望序号的报文段按序到达。所有在期望序号及其以前的数据都已经被确认</a:t>
                      </a:r>
                      <a:endPar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endParaRP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延迟的</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。对另一个按序报文段的到达最多等待</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500ms</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。如果下一个按序报文段在这个时间间隔内没有到达，则发送一个</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endPar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endParaRPr>
                    </a:p>
                  </a:txBody>
                  <a:tcPr anchor="ctr"/>
                </a:tc>
              </a:tr>
              <a:tr h="942340">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有期望序号的报文段按序到达。另一个按序报文段等待发送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endPar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endParaRP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立即发送单个</a:t>
                      </a:r>
                      <a:r>
                        <a:rPr lang="zh-CN" altLang="en-US" sz="2000" b="1"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累积</a:t>
                      </a:r>
                      <a:r>
                        <a:rPr lang="en-US" altLang="zh-CN" sz="2000" b="1"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，以确认两个按序报文段 </a:t>
                      </a:r>
                      <a:endPar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endParaRPr>
                    </a:p>
                  </a:txBody>
                  <a:tcPr anchor="ctr"/>
                </a:tc>
              </a:tr>
              <a:tr h="942340">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比期望序号大的失序报文段到达，检测出数据流中的间隔</a:t>
                      </a:r>
                      <a:endPar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endParaRP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立即发送冗余</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，指明下一个期待字节的序号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也就是间隔的低端字节序号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endPar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endParaRPr>
                    </a:p>
                  </a:txBody>
                  <a:tcPr anchor="ctr"/>
                </a:tc>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能部分或完全填充接收数据间隔的报文段到达</a:t>
                      </a:r>
                      <a:endPar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endParaRP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倘若该报文段起始于间隔的低端，则立即发送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endPar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endParaRPr>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224914" cy="1428589"/>
            <a:chOff x="551030" y="-368704"/>
            <a:chExt cx="4224914" cy="1428589"/>
          </a:xfrm>
        </p:grpSpPr>
        <p:grpSp>
          <p:nvGrpSpPr>
            <p:cNvPr id="29" name="组合 28"/>
            <p:cNvGrpSpPr/>
            <p:nvPr/>
          </p:nvGrpSpPr>
          <p:grpSpPr>
            <a:xfrm>
              <a:off x="1201632" y="303925"/>
              <a:ext cx="3574312" cy="687997"/>
              <a:chOff x="1839059" y="967769"/>
              <a:chExt cx="3574312" cy="687997"/>
            </a:xfrm>
          </p:grpSpPr>
          <p:sp>
            <p:nvSpPr>
              <p:cNvPr id="31" name="矩形: 圆角 30"/>
              <p:cNvSpPr/>
              <p:nvPr/>
            </p:nvSpPr>
            <p:spPr>
              <a:xfrm>
                <a:off x="1839059" y="967769"/>
                <a:ext cx="357431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262727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29529" y="1703501"/>
            <a:ext cx="3732921" cy="476221"/>
            <a:chOff x="1403750" y="3593123"/>
            <a:chExt cx="3732921"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超时周期往往太长</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6" name="Text Box 79"/>
          <p:cNvSpPr txBox="1">
            <a:spLocks noChangeArrowheads="1"/>
          </p:cNvSpPr>
          <p:nvPr/>
        </p:nvSpPr>
        <p:spPr bwMode="auto">
          <a:xfrm>
            <a:off x="1211710" y="2360966"/>
            <a:ext cx="4213085"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增加重发丢失分组的延时</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7" name="组合 56"/>
          <p:cNvGrpSpPr/>
          <p:nvPr/>
        </p:nvGrpSpPr>
        <p:grpSpPr>
          <a:xfrm>
            <a:off x="629528" y="2952779"/>
            <a:ext cx="5340106" cy="476221"/>
            <a:chOff x="1403750" y="3593123"/>
            <a:chExt cx="5340106" cy="476221"/>
          </a:xfrm>
        </p:grpSpPr>
        <p:grpSp>
          <p:nvGrpSpPr>
            <p:cNvPr id="58" name="组合 57"/>
            <p:cNvGrpSpPr/>
            <p:nvPr/>
          </p:nvGrpSpPr>
          <p:grpSpPr>
            <a:xfrm>
              <a:off x="1403750" y="3593123"/>
              <a:ext cx="490436" cy="476221"/>
              <a:chOff x="1403750" y="3593123"/>
              <a:chExt cx="808892" cy="785446"/>
            </a:xfrm>
          </p:grpSpPr>
          <p:sp>
            <p:nvSpPr>
              <p:cNvPr id="60" name="对话气泡: 椭圆形 5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9" name="Text Box 79"/>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通过重复的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检测丢失报文段</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2" name="Text Box 79"/>
          <p:cNvSpPr txBox="1">
            <a:spLocks noChangeArrowheads="1"/>
          </p:cNvSpPr>
          <p:nvPr/>
        </p:nvSpPr>
        <p:spPr bwMode="auto">
          <a:xfrm>
            <a:off x="1211710" y="3555983"/>
            <a:ext cx="7411159" cy="9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发送方常要连续发送大量报文段</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如果一个报文段丢失，会引起很多连续的重复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5" name="Group 4"/>
          <p:cNvGrpSpPr/>
          <p:nvPr/>
        </p:nvGrpSpPr>
        <p:grpSpPr bwMode="auto">
          <a:xfrm>
            <a:off x="398040" y="4785629"/>
            <a:ext cx="11395919" cy="1505387"/>
            <a:chOff x="811" y="2704"/>
            <a:chExt cx="4169" cy="428"/>
          </a:xfrm>
        </p:grpSpPr>
        <p:sp>
          <p:nvSpPr>
            <p:cNvPr id="26" name="Rectangle 5"/>
            <p:cNvSpPr>
              <a:spLocks noChangeArrowheads="1"/>
            </p:cNvSpPr>
            <p:nvPr/>
          </p:nvSpPr>
          <p:spPr bwMode="auto">
            <a:xfrm>
              <a:off x="811" y="2704"/>
              <a:ext cx="4169" cy="428"/>
            </a:xfrm>
            <a:prstGeom prst="rect">
              <a:avLst/>
            </a:prstGeom>
            <a:solidFill>
              <a:srgbClr val="CCECFF"/>
            </a:solidFill>
            <a:ln w="2857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 name="Text Box 6"/>
            <p:cNvSpPr txBox="1">
              <a:spLocks noChangeArrowheads="1"/>
            </p:cNvSpPr>
            <p:nvPr/>
          </p:nvSpPr>
          <p:spPr bwMode="auto">
            <a:xfrm>
              <a:off x="877" y="2722"/>
              <a:ext cx="403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如果发送收到一个数据的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个重复</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，它会认为确认数据之后的报文段丢失</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8" name="Text Box 79"/>
          <p:cNvSpPr txBox="1">
            <a:spLocks noChangeArrowheads="1"/>
          </p:cNvSpPr>
          <p:nvPr/>
        </p:nvSpPr>
        <p:spPr bwMode="auto">
          <a:xfrm>
            <a:off x="578450" y="5449483"/>
            <a:ext cx="620473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C00000"/>
              </a:buClr>
              <a:buFont typeface="Wingdings" panose="05000000000000000000" pitchFamily="2" charset="2"/>
              <a:buChar char="p"/>
            </a:pP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快速重传</a:t>
            </a:r>
            <a:r>
              <a:rPr kumimoji="1"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在超时到来之前重传报文段</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p:cNvGrpSpPr/>
          <p:nvPr/>
        </p:nvGrpSpPr>
        <p:grpSpPr>
          <a:xfrm>
            <a:off x="6253798" y="-688340"/>
            <a:ext cx="5056187" cy="1428589"/>
            <a:chOff x="551030" y="-368704"/>
            <a:chExt cx="5056187" cy="1428589"/>
          </a:xfrm>
        </p:grpSpPr>
        <p:grpSp>
          <p:nvGrpSpPr>
            <p:cNvPr id="3" name="组合 2"/>
            <p:cNvGrpSpPr/>
            <p:nvPr/>
          </p:nvGrpSpPr>
          <p:grpSpPr>
            <a:xfrm>
              <a:off x="1201632" y="303925"/>
              <a:ext cx="4405585" cy="687997"/>
              <a:chOff x="1839059" y="967769"/>
              <a:chExt cx="4405585" cy="687997"/>
            </a:xfrm>
          </p:grpSpPr>
          <p:sp>
            <p:nvSpPr>
              <p:cNvPr id="4"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 name="文本框 4"/>
              <p:cNvSpPr txBox="1"/>
              <p:nvPr/>
            </p:nvSpPr>
            <p:spPr>
              <a:xfrm>
                <a:off x="2786094" y="1009435"/>
                <a:ext cx="32490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快速重传示例</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0" name="Line 11"/>
          <p:cNvSpPr>
            <a:spLocks noChangeShapeType="1"/>
          </p:cNvSpPr>
          <p:nvPr/>
        </p:nvSpPr>
        <p:spPr bwMode="auto">
          <a:xfrm>
            <a:off x="11170486" y="1354101"/>
            <a:ext cx="11329" cy="397986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4"/>
          <p:cNvSpPr>
            <a:spLocks noChangeShapeType="1"/>
          </p:cNvSpPr>
          <p:nvPr/>
        </p:nvSpPr>
        <p:spPr bwMode="auto">
          <a:xfrm>
            <a:off x="8656103" y="2116101"/>
            <a:ext cx="2522538" cy="58046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5"/>
          <p:cNvSpPr>
            <a:spLocks noChangeShapeType="1"/>
          </p:cNvSpPr>
          <p:nvPr/>
        </p:nvSpPr>
        <p:spPr bwMode="auto">
          <a:xfrm>
            <a:off x="8656103" y="2573301"/>
            <a:ext cx="2511423" cy="59718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6"/>
          <p:cNvSpPr>
            <a:spLocks noChangeShapeType="1"/>
          </p:cNvSpPr>
          <p:nvPr/>
        </p:nvSpPr>
        <p:spPr bwMode="auto">
          <a:xfrm>
            <a:off x="8656103" y="2344701"/>
            <a:ext cx="2525712" cy="58079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20"/>
          <p:cNvSpPr txBox="1">
            <a:spLocks noChangeArrowheads="1"/>
          </p:cNvSpPr>
          <p:nvPr/>
        </p:nvSpPr>
        <p:spPr bwMode="auto">
          <a:xfrm>
            <a:off x="10332130" y="2149534"/>
            <a:ext cx="28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X</a:t>
            </a:r>
            <a:endParaRPr lang="en-US" altLang="zh-CN" sz="9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7" name="组合 6"/>
          <p:cNvGrpSpPr/>
          <p:nvPr/>
        </p:nvGrpSpPr>
        <p:grpSpPr>
          <a:xfrm>
            <a:off x="8656103" y="1653792"/>
            <a:ext cx="2533650" cy="595659"/>
            <a:chOff x="2446485" y="2425200"/>
            <a:chExt cx="2533650" cy="595659"/>
          </a:xfrm>
        </p:grpSpPr>
        <p:sp>
          <p:nvSpPr>
            <p:cNvPr id="17" name="Line 3"/>
            <p:cNvSpPr>
              <a:spLocks noChangeShapeType="1"/>
            </p:cNvSpPr>
            <p:nvPr/>
          </p:nvSpPr>
          <p:spPr bwMode="auto">
            <a:xfrm>
              <a:off x="2446485" y="2430309"/>
              <a:ext cx="2533650" cy="5905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40"/>
            <p:cNvSpPr txBox="1">
              <a:spLocks noChangeArrowheads="1"/>
            </p:cNvSpPr>
            <p:nvPr/>
          </p:nvSpPr>
          <p:spPr bwMode="auto">
            <a:xfrm rot="775343">
              <a:off x="2722422" y="2425200"/>
              <a:ext cx="1877437" cy="307777"/>
            </a:xfrm>
            <a:prstGeom prst="rect">
              <a:avLst/>
            </a:prstGeom>
            <a:noFill/>
            <a:ln w="9525">
              <a:no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Seq=92, 8 bytes of data</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8" name="Group 78"/>
          <p:cNvGrpSpPr/>
          <p:nvPr/>
        </p:nvGrpSpPr>
        <p:grpSpPr bwMode="auto">
          <a:xfrm>
            <a:off x="8270340" y="1631913"/>
            <a:ext cx="400050" cy="3524250"/>
            <a:chOff x="396" y="868"/>
            <a:chExt cx="252" cy="2220"/>
          </a:xfrm>
        </p:grpSpPr>
        <p:sp>
          <p:nvSpPr>
            <p:cNvPr id="9" name="Text Box 50"/>
            <p:cNvSpPr txBox="1">
              <a:spLocks noChangeArrowheads="1"/>
            </p:cNvSpPr>
            <p:nvPr/>
          </p:nvSpPr>
          <p:spPr bwMode="auto">
            <a:xfrm rot="10800000">
              <a:off x="396" y="1793"/>
              <a:ext cx="252" cy="40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timeout</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0" name="Group 51"/>
            <p:cNvGrpSpPr/>
            <p:nvPr/>
          </p:nvGrpSpPr>
          <p:grpSpPr bwMode="auto">
            <a:xfrm>
              <a:off x="488" y="868"/>
              <a:ext cx="66" cy="893"/>
              <a:chOff x="3099" y="1749"/>
              <a:chExt cx="66" cy="320"/>
            </a:xfrm>
          </p:grpSpPr>
          <p:sp>
            <p:nvSpPr>
              <p:cNvPr id="11" name="Line 52"/>
              <p:cNvSpPr>
                <a:spLocks noChangeShapeType="1"/>
              </p:cNvSpPr>
              <p:nvPr/>
            </p:nvSpPr>
            <p:spPr bwMode="auto">
              <a:xfrm flipV="1">
                <a:off x="3129" y="1749"/>
                <a:ext cx="0" cy="32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2" name="Line 53"/>
              <p:cNvSpPr>
                <a:spLocks noChangeShapeType="1"/>
              </p:cNvSpPr>
              <p:nvPr/>
            </p:nvSpPr>
            <p:spPr bwMode="auto">
              <a:xfrm>
                <a:off x="3099" y="1752"/>
                <a:ext cx="6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13" name="Group 54"/>
            <p:cNvGrpSpPr/>
            <p:nvPr/>
          </p:nvGrpSpPr>
          <p:grpSpPr bwMode="auto">
            <a:xfrm rot="10800000">
              <a:off x="482" y="2224"/>
              <a:ext cx="66" cy="864"/>
              <a:chOff x="3102" y="1749"/>
              <a:chExt cx="66" cy="320"/>
            </a:xfrm>
          </p:grpSpPr>
          <p:sp>
            <p:nvSpPr>
              <p:cNvPr id="14" name="Line 55"/>
              <p:cNvSpPr>
                <a:spLocks noChangeShapeType="1"/>
              </p:cNvSpPr>
              <p:nvPr/>
            </p:nvSpPr>
            <p:spPr bwMode="auto">
              <a:xfrm flipV="1">
                <a:off x="3132" y="1749"/>
                <a:ext cx="0" cy="32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 name="Line 56"/>
              <p:cNvSpPr>
                <a:spLocks noChangeShapeType="1"/>
              </p:cNvSpPr>
              <p:nvPr/>
            </p:nvSpPr>
            <p:spPr bwMode="auto">
              <a:xfrm>
                <a:off x="3102" y="1752"/>
                <a:ext cx="6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grpSp>
        <p:nvGrpSpPr>
          <p:cNvPr id="16" name="组合 15"/>
          <p:cNvGrpSpPr/>
          <p:nvPr/>
        </p:nvGrpSpPr>
        <p:grpSpPr>
          <a:xfrm>
            <a:off x="8678855" y="2725373"/>
            <a:ext cx="2476695" cy="811665"/>
            <a:chOff x="2469237" y="3496781"/>
            <a:chExt cx="2476695" cy="811665"/>
          </a:xfrm>
        </p:grpSpPr>
        <p:sp>
          <p:nvSpPr>
            <p:cNvPr id="18" name="Line 17"/>
            <p:cNvSpPr>
              <a:spLocks noChangeShapeType="1"/>
            </p:cNvSpPr>
            <p:nvPr/>
          </p:nvSpPr>
          <p:spPr bwMode="auto">
            <a:xfrm flipH="1">
              <a:off x="2469237" y="3496781"/>
              <a:ext cx="2476695" cy="81166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71"/>
            <p:cNvGrpSpPr/>
            <p:nvPr/>
          </p:nvGrpSpPr>
          <p:grpSpPr bwMode="auto">
            <a:xfrm rot="20510533">
              <a:off x="2547572" y="3834850"/>
              <a:ext cx="977900" cy="307975"/>
              <a:chOff x="32" y="1825"/>
              <a:chExt cx="616" cy="194"/>
            </a:xfrm>
          </p:grpSpPr>
          <p:sp>
            <p:nvSpPr>
              <p:cNvPr id="21" name="Rectangle 66"/>
              <p:cNvSpPr>
                <a:spLocks noChangeArrowheads="1"/>
              </p:cNvSpPr>
              <p:nvPr/>
            </p:nvSpPr>
            <p:spPr bwMode="auto">
              <a:xfrm>
                <a:off x="101" y="1859"/>
                <a:ext cx="471" cy="127"/>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Text Box 67"/>
              <p:cNvSpPr txBox="1">
                <a:spLocks noChangeArrowheads="1"/>
              </p:cNvSpPr>
              <p:nvPr/>
            </p:nvSpPr>
            <p:spPr bwMode="auto">
              <a:xfrm>
                <a:off x="32" y="1825"/>
                <a:ext cx="6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grpSp>
        <p:nvGrpSpPr>
          <p:cNvPr id="35" name="组合 34"/>
          <p:cNvGrpSpPr/>
          <p:nvPr/>
        </p:nvGrpSpPr>
        <p:grpSpPr>
          <a:xfrm>
            <a:off x="8595492" y="1846883"/>
            <a:ext cx="2056973" cy="454955"/>
            <a:chOff x="2385874" y="2618291"/>
            <a:chExt cx="2056973" cy="454955"/>
          </a:xfrm>
        </p:grpSpPr>
        <p:sp>
          <p:nvSpPr>
            <p:cNvPr id="36" name="Line 9"/>
            <p:cNvSpPr>
              <a:spLocks noChangeShapeType="1"/>
            </p:cNvSpPr>
            <p:nvPr/>
          </p:nvSpPr>
          <p:spPr bwMode="auto">
            <a:xfrm>
              <a:off x="2446485" y="2658909"/>
              <a:ext cx="1757362" cy="41433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Text Box 83"/>
            <p:cNvSpPr txBox="1">
              <a:spLocks noChangeArrowheads="1"/>
            </p:cNvSpPr>
            <p:nvPr/>
          </p:nvSpPr>
          <p:spPr bwMode="auto">
            <a:xfrm rot="783382">
              <a:off x="2385874" y="2618291"/>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Seq=100, 20 bytes of data</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37" name="组合 36"/>
          <p:cNvGrpSpPr/>
          <p:nvPr/>
        </p:nvGrpSpPr>
        <p:grpSpPr>
          <a:xfrm>
            <a:off x="8670390" y="4105758"/>
            <a:ext cx="2508251" cy="590550"/>
            <a:chOff x="2460772" y="4877166"/>
            <a:chExt cx="2508251" cy="590550"/>
          </a:xfrm>
        </p:grpSpPr>
        <p:sp>
          <p:nvSpPr>
            <p:cNvPr id="38" name="Line 24"/>
            <p:cNvSpPr>
              <a:spLocks noChangeShapeType="1"/>
            </p:cNvSpPr>
            <p:nvPr/>
          </p:nvSpPr>
          <p:spPr bwMode="auto">
            <a:xfrm>
              <a:off x="2460772" y="4877166"/>
              <a:ext cx="2508251" cy="5905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Text Box 86"/>
            <p:cNvSpPr txBox="1">
              <a:spLocks noChangeArrowheads="1"/>
            </p:cNvSpPr>
            <p:nvPr/>
          </p:nvSpPr>
          <p:spPr bwMode="auto">
            <a:xfrm rot="774605">
              <a:off x="2729745" y="4911670"/>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Seq=100, 20 bytes of data</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8" name="组合 77"/>
          <p:cNvGrpSpPr/>
          <p:nvPr/>
        </p:nvGrpSpPr>
        <p:grpSpPr>
          <a:xfrm>
            <a:off x="8038578" y="807551"/>
            <a:ext cx="1432543" cy="546550"/>
            <a:chOff x="4771056" y="1571440"/>
            <a:chExt cx="1432543" cy="546550"/>
          </a:xfrm>
        </p:grpSpPr>
        <p:sp>
          <p:nvSpPr>
            <p:cNvPr id="79" name="Text Box 33"/>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组合 79"/>
            <p:cNvGrpSpPr/>
            <p:nvPr/>
          </p:nvGrpSpPr>
          <p:grpSpPr>
            <a:xfrm>
              <a:off x="4771056" y="1571440"/>
              <a:ext cx="892401" cy="546550"/>
              <a:chOff x="5083678" y="4067561"/>
              <a:chExt cx="1631108" cy="998970"/>
            </a:xfrm>
            <a:noFill/>
          </p:grpSpPr>
          <p:pic>
            <p:nvPicPr>
              <p:cNvPr id="81" name="图片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82" name="图片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83" name="组合 82"/>
          <p:cNvGrpSpPr/>
          <p:nvPr/>
        </p:nvGrpSpPr>
        <p:grpSpPr>
          <a:xfrm>
            <a:off x="10355094" y="785811"/>
            <a:ext cx="1490682" cy="546550"/>
            <a:chOff x="6744141" y="1570726"/>
            <a:chExt cx="1490682" cy="546550"/>
          </a:xfrm>
        </p:grpSpPr>
        <p:sp>
          <p:nvSpPr>
            <p:cNvPr id="84" name="Text Box 41"/>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5" name="组合 84"/>
            <p:cNvGrpSpPr/>
            <p:nvPr/>
          </p:nvGrpSpPr>
          <p:grpSpPr>
            <a:xfrm>
              <a:off x="7342422" y="1570726"/>
              <a:ext cx="892401" cy="546550"/>
              <a:chOff x="5083678" y="4067561"/>
              <a:chExt cx="1631108" cy="998970"/>
            </a:xfrm>
            <a:noFill/>
          </p:grpSpPr>
          <p:pic>
            <p:nvPicPr>
              <p:cNvPr id="86" name="图片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87" name="图片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39" name="组合 38"/>
          <p:cNvGrpSpPr/>
          <p:nvPr/>
        </p:nvGrpSpPr>
        <p:grpSpPr>
          <a:xfrm>
            <a:off x="8581480" y="2265540"/>
            <a:ext cx="2578108" cy="835210"/>
            <a:chOff x="2371862" y="3036948"/>
            <a:chExt cx="2578108" cy="835210"/>
          </a:xfrm>
        </p:grpSpPr>
        <p:grpSp>
          <p:nvGrpSpPr>
            <p:cNvPr id="48" name="Group 41"/>
            <p:cNvGrpSpPr/>
            <p:nvPr/>
          </p:nvGrpSpPr>
          <p:grpSpPr bwMode="auto">
            <a:xfrm rot="20610405">
              <a:off x="2371862" y="3463694"/>
              <a:ext cx="993775" cy="307975"/>
              <a:chOff x="4172" y="2266"/>
              <a:chExt cx="626" cy="194"/>
            </a:xfrm>
          </p:grpSpPr>
          <p:sp>
            <p:nvSpPr>
              <p:cNvPr id="49" name="Rectangle 42"/>
              <p:cNvSpPr>
                <a:spLocks noChangeArrowheads="1"/>
              </p:cNvSpPr>
              <p:nvPr/>
            </p:nvSpPr>
            <p:spPr bwMode="auto">
              <a:xfrm>
                <a:off x="4265" y="2274"/>
                <a:ext cx="471" cy="155"/>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0" name="Text Box 43"/>
              <p:cNvSpPr txBox="1">
                <a:spLocks noChangeArrowheads="1"/>
              </p:cNvSpPr>
              <p:nvPr/>
            </p:nvSpPr>
            <p:spPr bwMode="auto">
              <a:xfrm rot="21533267">
                <a:off x="4172" y="2266"/>
                <a:ext cx="62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0" name="Line 12"/>
            <p:cNvSpPr>
              <a:spLocks noChangeShapeType="1"/>
            </p:cNvSpPr>
            <p:nvPr/>
          </p:nvSpPr>
          <p:spPr bwMode="auto">
            <a:xfrm flipH="1">
              <a:off x="2443308" y="3036948"/>
              <a:ext cx="2506662" cy="83521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 name="组合 40"/>
          <p:cNvGrpSpPr/>
          <p:nvPr/>
        </p:nvGrpSpPr>
        <p:grpSpPr>
          <a:xfrm>
            <a:off x="8656102" y="3199295"/>
            <a:ext cx="2503487" cy="883717"/>
            <a:chOff x="2446484" y="3970703"/>
            <a:chExt cx="2503487" cy="883717"/>
          </a:xfrm>
        </p:grpSpPr>
        <p:grpSp>
          <p:nvGrpSpPr>
            <p:cNvPr id="65" name="Group 75"/>
            <p:cNvGrpSpPr/>
            <p:nvPr/>
          </p:nvGrpSpPr>
          <p:grpSpPr bwMode="auto">
            <a:xfrm rot="20394347">
              <a:off x="2755700" y="4302988"/>
              <a:ext cx="954088" cy="307975"/>
              <a:chOff x="32" y="1825"/>
              <a:chExt cx="601" cy="194"/>
            </a:xfrm>
          </p:grpSpPr>
          <p:sp>
            <p:nvSpPr>
              <p:cNvPr id="66" name="Rectangle 76"/>
              <p:cNvSpPr>
                <a:spLocks noChangeArrowheads="1"/>
              </p:cNvSpPr>
              <p:nvPr/>
            </p:nvSpPr>
            <p:spPr bwMode="auto">
              <a:xfrm>
                <a:off x="101" y="1859"/>
                <a:ext cx="471" cy="127"/>
              </a:xfrm>
              <a:prstGeom prst="rect">
                <a:avLst/>
              </a:prstGeom>
              <a:solidFill>
                <a:srgbClr val="F9F0E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7" name="Text Box 77"/>
              <p:cNvSpPr txBox="1">
                <a:spLocks noChangeArrowheads="1"/>
              </p:cNvSpPr>
              <p:nvPr/>
            </p:nvSpPr>
            <p:spPr bwMode="auto">
              <a:xfrm>
                <a:off x="32" y="1825"/>
                <a:ext cx="60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2" name="Line 19"/>
            <p:cNvSpPr>
              <a:spLocks noChangeShapeType="1"/>
            </p:cNvSpPr>
            <p:nvPr/>
          </p:nvSpPr>
          <p:spPr bwMode="auto">
            <a:xfrm flipH="1">
              <a:off x="2446484" y="3970703"/>
              <a:ext cx="2503487" cy="88371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 name="Line 10"/>
          <p:cNvSpPr>
            <a:spLocks noChangeShapeType="1"/>
          </p:cNvSpPr>
          <p:nvPr/>
        </p:nvSpPr>
        <p:spPr bwMode="auto">
          <a:xfrm flipH="1">
            <a:off x="8652928" y="1354101"/>
            <a:ext cx="3175" cy="399415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4" name="组合 43"/>
          <p:cNvGrpSpPr/>
          <p:nvPr/>
        </p:nvGrpSpPr>
        <p:grpSpPr>
          <a:xfrm>
            <a:off x="8656103" y="2954301"/>
            <a:ext cx="2506662" cy="887412"/>
            <a:chOff x="2446485" y="3725709"/>
            <a:chExt cx="2506662" cy="887412"/>
          </a:xfrm>
        </p:grpSpPr>
        <p:grpSp>
          <p:nvGrpSpPr>
            <p:cNvPr id="45" name="Group 72"/>
            <p:cNvGrpSpPr/>
            <p:nvPr/>
          </p:nvGrpSpPr>
          <p:grpSpPr bwMode="auto">
            <a:xfrm rot="20440767">
              <a:off x="2660687" y="4099558"/>
              <a:ext cx="974725" cy="307975"/>
              <a:chOff x="32" y="1825"/>
              <a:chExt cx="614" cy="194"/>
            </a:xfrm>
          </p:grpSpPr>
          <p:sp>
            <p:nvSpPr>
              <p:cNvPr id="63" name="Rectangle 73"/>
              <p:cNvSpPr>
                <a:spLocks noChangeArrowheads="1"/>
              </p:cNvSpPr>
              <p:nvPr/>
            </p:nvSpPr>
            <p:spPr bwMode="auto">
              <a:xfrm>
                <a:off x="101" y="1859"/>
                <a:ext cx="471" cy="127"/>
              </a:xfrm>
              <a:prstGeom prst="rect">
                <a:avLst/>
              </a:prstGeom>
              <a:solidFill>
                <a:srgbClr val="FAF1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Text Box 74"/>
              <p:cNvSpPr txBox="1">
                <a:spLocks noChangeArrowheads="1"/>
              </p:cNvSpPr>
              <p:nvPr/>
            </p:nvSpPr>
            <p:spPr bwMode="auto">
              <a:xfrm>
                <a:off x="32" y="1825"/>
                <a:ext cx="61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6" name="Line 18"/>
            <p:cNvSpPr>
              <a:spLocks noChangeShapeType="1"/>
            </p:cNvSpPr>
            <p:nvPr/>
          </p:nvSpPr>
          <p:spPr bwMode="auto">
            <a:xfrm flipH="1">
              <a:off x="2446485" y="3725709"/>
              <a:ext cx="2506662" cy="88741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xEl>
                                              <p:pRg st="0" end="0"/>
                                            </p:txEl>
                                          </p:spTgt>
                                        </p:tgtEl>
                                        <p:attrNameLst>
                                          <p:attrName>style.visibility</p:attrName>
                                        </p:attrNameLst>
                                      </p:cBhvr>
                                      <p:to>
                                        <p:strVal val="visible"/>
                                      </p:to>
                                    </p:set>
                                    <p:animEffect transition="in" filter="wipe(left)">
                                      <p:cBhvr>
                                        <p:cTn id="15" dur="500"/>
                                        <p:tgtEl>
                                          <p:spTgt spid="5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500"/>
                                        <p:tgtEl>
                                          <p:spTgt spid="57"/>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62">
                                            <p:txEl>
                                              <p:pRg st="0" end="0"/>
                                            </p:txEl>
                                          </p:spTgt>
                                        </p:tgtEl>
                                        <p:attrNameLst>
                                          <p:attrName>style.visibility</p:attrName>
                                        </p:attrNameLst>
                                      </p:cBhvr>
                                      <p:to>
                                        <p:strVal val="visible"/>
                                      </p:to>
                                    </p:set>
                                    <p:animEffect transition="in" filter="wipe(left)">
                                      <p:cBhvr>
                                        <p:cTn id="24" dur="500"/>
                                        <p:tgtEl>
                                          <p:spTgt spid="62">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2">
                                            <p:txEl>
                                              <p:pRg st="1" end="1"/>
                                            </p:txEl>
                                          </p:spTgt>
                                        </p:tgtEl>
                                        <p:attrNameLst>
                                          <p:attrName>style.visibility</p:attrName>
                                        </p:attrNameLst>
                                      </p:cBhvr>
                                      <p:to>
                                        <p:strVal val="visible"/>
                                      </p:to>
                                    </p:set>
                                    <p:animEffect transition="in" filter="wipe(left)">
                                      <p:cBhvr>
                                        <p:cTn id="28" dur="500"/>
                                        <p:tgtEl>
                                          <p:spTgt spid="6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dissolve">
                                      <p:cBhvr>
                                        <p:cTn id="33" dur="500"/>
                                        <p:tgtEl>
                                          <p:spTgt spid="2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8">
                                            <p:txEl>
                                              <p:pRg st="0" end="0"/>
                                            </p:txEl>
                                          </p:spTgt>
                                        </p:tgtEl>
                                        <p:attrNameLst>
                                          <p:attrName>style.visibility</p:attrName>
                                        </p:attrNameLst>
                                      </p:cBhvr>
                                      <p:to>
                                        <p:strVal val="visible"/>
                                      </p:to>
                                    </p:set>
                                    <p:animEffect transition="in" filter="wipe(left)">
                                      <p:cBhvr>
                                        <p:cTn id="37" dur="500"/>
                                        <p:tgtEl>
                                          <p:spTgt spid="68">
                                            <p:txEl>
                                              <p:pRg st="0" end="0"/>
                                            </p:txEl>
                                          </p:spTgt>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par>
                          <p:cTn id="42" fill="hold">
                            <p:stCondLst>
                              <p:cond delay="1500"/>
                            </p:stCondLst>
                            <p:childTnLst>
                              <p:par>
                                <p:cTn id="43" presetID="53" presetClass="entr" presetSubtype="16" fill="hold" nodeType="after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p:cTn id="45" dur="500" fill="hold"/>
                                        <p:tgtEl>
                                          <p:spTgt spid="78"/>
                                        </p:tgtEl>
                                        <p:attrNameLst>
                                          <p:attrName>ppt_w</p:attrName>
                                        </p:attrNameLst>
                                      </p:cBhvr>
                                      <p:tavLst>
                                        <p:tav tm="0">
                                          <p:val>
                                            <p:fltVal val="0"/>
                                          </p:val>
                                        </p:tav>
                                        <p:tav tm="100000">
                                          <p:val>
                                            <p:strVal val="#ppt_w"/>
                                          </p:val>
                                        </p:tav>
                                      </p:tavLst>
                                    </p:anim>
                                    <p:anim calcmode="lin" valueType="num">
                                      <p:cBhvr>
                                        <p:cTn id="46" dur="500" fill="hold"/>
                                        <p:tgtEl>
                                          <p:spTgt spid="78"/>
                                        </p:tgtEl>
                                        <p:attrNameLst>
                                          <p:attrName>ppt_h</p:attrName>
                                        </p:attrNameLst>
                                      </p:cBhvr>
                                      <p:tavLst>
                                        <p:tav tm="0">
                                          <p:val>
                                            <p:fltVal val="0"/>
                                          </p:val>
                                        </p:tav>
                                        <p:tav tm="100000">
                                          <p:val>
                                            <p:strVal val="#ppt_h"/>
                                          </p:val>
                                        </p:tav>
                                      </p:tavLst>
                                    </p:anim>
                                    <p:animEffect transition="in" filter="fade">
                                      <p:cBhvr>
                                        <p:cTn id="47" dur="500"/>
                                        <p:tgtEl>
                                          <p:spTgt spid="78"/>
                                        </p:tgtEl>
                                      </p:cBhvr>
                                    </p:animEffect>
                                  </p:childTnLst>
                                </p:cTn>
                              </p:par>
                            </p:childTnLst>
                          </p:cTn>
                        </p:par>
                        <p:par>
                          <p:cTn id="48" fill="hold">
                            <p:stCondLst>
                              <p:cond delay="2000"/>
                            </p:stCondLst>
                            <p:childTnLst>
                              <p:par>
                                <p:cTn id="49" presetID="22" presetClass="entr" presetSubtype="1" fill="hold" grpId="0"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up)">
                                      <p:cBhvr>
                                        <p:cTn id="51" dur="500"/>
                                        <p:tgtEl>
                                          <p:spTgt spid="43"/>
                                        </p:tgtEl>
                                      </p:cBhvr>
                                    </p:animEffect>
                                  </p:childTnLst>
                                </p:cTn>
                              </p:par>
                            </p:childTnLst>
                          </p:cTn>
                        </p:par>
                        <p:par>
                          <p:cTn id="52" fill="hold">
                            <p:stCondLst>
                              <p:cond delay="2500"/>
                            </p:stCondLst>
                            <p:childTnLst>
                              <p:par>
                                <p:cTn id="53" presetID="53" presetClass="entr" presetSubtype="16" fill="hold"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3000"/>
                            </p:stCondLst>
                            <p:childTnLst>
                              <p:par>
                                <p:cTn id="59" presetID="22" presetClass="entr" presetSubtype="1"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childTnLst>
                          </p:cTn>
                        </p:par>
                        <p:par>
                          <p:cTn id="62" fill="hold">
                            <p:stCondLst>
                              <p:cond delay="3500"/>
                            </p:stCondLst>
                            <p:childTnLst>
                              <p:par>
                                <p:cTn id="63" presetID="22" presetClass="entr" presetSubtype="8"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par>
                                <p:cTn id="66" presetID="16" presetClass="entr" presetSubtype="42" fill="hold"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barn(outHorizontal)">
                                      <p:cBhvr>
                                        <p:cTn id="68" dur="500"/>
                                        <p:tgtEl>
                                          <p:spTgt spid="8"/>
                                        </p:tgtEl>
                                      </p:cBhvr>
                                    </p:animEffect>
                                  </p:childTnLst>
                                </p:cTn>
                              </p:par>
                            </p:childTnLst>
                          </p:cTn>
                        </p:par>
                        <p:par>
                          <p:cTn id="69" fill="hold">
                            <p:stCondLst>
                              <p:cond delay="4000"/>
                            </p:stCondLst>
                            <p:childTnLst>
                              <p:par>
                                <p:cTn id="70" presetID="22" presetClass="entr" presetSubtype="2"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right)">
                                      <p:cBhvr>
                                        <p:cTn id="72" dur="500"/>
                                        <p:tgtEl>
                                          <p:spTgt spid="39"/>
                                        </p:tgtEl>
                                      </p:cBhvr>
                                    </p:animEffect>
                                  </p:childTnLst>
                                </p:cTn>
                              </p:par>
                            </p:childTnLst>
                          </p:cTn>
                        </p:par>
                        <p:par>
                          <p:cTn id="73" fill="hold">
                            <p:stCondLst>
                              <p:cond delay="4500"/>
                            </p:stCondLst>
                            <p:childTnLst>
                              <p:par>
                                <p:cTn id="74" presetID="22" presetClass="entr" presetSubtype="8"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childTnLst>
                          </p:cTn>
                        </p:par>
                        <p:par>
                          <p:cTn id="77" fill="hold">
                            <p:stCondLst>
                              <p:cond delay="5000"/>
                            </p:stCondLst>
                            <p:childTnLst>
                              <p:par>
                                <p:cTn id="78" presetID="10" presetClass="entr" presetSubtype="0" fill="hold" grpId="0" nodeType="after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left)">
                                      <p:cBhvr>
                                        <p:cTn id="84" dur="500"/>
                                        <p:tgtEl>
                                          <p:spTgt spid="22"/>
                                        </p:tgtEl>
                                      </p:cBhvr>
                                    </p:animEffect>
                                  </p:childTnLst>
                                </p:cTn>
                              </p:par>
                            </p:childTnLst>
                          </p:cTn>
                        </p:par>
                        <p:par>
                          <p:cTn id="85" fill="hold">
                            <p:stCondLst>
                              <p:cond delay="6000"/>
                            </p:stCondLst>
                            <p:childTnLst>
                              <p:par>
                                <p:cTn id="86" presetID="22" presetClass="entr" presetSubtype="2" fill="hold" nodeType="after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ipe(right)">
                                      <p:cBhvr>
                                        <p:cTn id="88" dur="500"/>
                                        <p:tgtEl>
                                          <p:spTgt spid="16"/>
                                        </p:tgtEl>
                                      </p:cBhvr>
                                    </p:animEffect>
                                  </p:childTnLst>
                                </p:cTn>
                              </p:par>
                            </p:childTnLst>
                          </p:cTn>
                        </p:par>
                        <p:par>
                          <p:cTn id="89" fill="hold">
                            <p:stCondLst>
                              <p:cond delay="6500"/>
                            </p:stCondLst>
                            <p:childTnLst>
                              <p:par>
                                <p:cTn id="90" presetID="22" presetClass="entr" presetSubtype="8"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left)">
                                      <p:cBhvr>
                                        <p:cTn id="92" dur="500"/>
                                        <p:tgtEl>
                                          <p:spTgt spid="24"/>
                                        </p:tgtEl>
                                      </p:cBhvr>
                                    </p:animEffect>
                                  </p:childTnLst>
                                </p:cTn>
                              </p:par>
                            </p:childTnLst>
                          </p:cTn>
                        </p:par>
                        <p:par>
                          <p:cTn id="93" fill="hold">
                            <p:stCondLst>
                              <p:cond delay="7000"/>
                            </p:stCondLst>
                            <p:childTnLst>
                              <p:par>
                                <p:cTn id="94" presetID="22" presetClass="entr" presetSubtype="2" fill="hold" nodeType="after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right)">
                                      <p:cBhvr>
                                        <p:cTn id="96" dur="500"/>
                                        <p:tgtEl>
                                          <p:spTgt spid="44"/>
                                        </p:tgtEl>
                                      </p:cBhvr>
                                    </p:animEffect>
                                  </p:childTnLst>
                                </p:cTn>
                              </p:par>
                            </p:childTnLst>
                          </p:cTn>
                        </p:par>
                        <p:par>
                          <p:cTn id="97" fill="hold">
                            <p:stCondLst>
                              <p:cond delay="7500"/>
                            </p:stCondLst>
                            <p:childTnLst>
                              <p:par>
                                <p:cTn id="98" presetID="22" presetClass="entr" presetSubtype="8"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wipe(left)">
                                      <p:cBhvr>
                                        <p:cTn id="100" dur="500"/>
                                        <p:tgtEl>
                                          <p:spTgt spid="23"/>
                                        </p:tgtEl>
                                      </p:cBhvr>
                                    </p:animEffect>
                                  </p:childTnLst>
                                </p:cTn>
                              </p:par>
                            </p:childTnLst>
                          </p:cTn>
                        </p:par>
                        <p:par>
                          <p:cTn id="101" fill="hold">
                            <p:stCondLst>
                              <p:cond delay="8000"/>
                            </p:stCondLst>
                            <p:childTnLst>
                              <p:par>
                                <p:cTn id="102" presetID="22" presetClass="entr" presetSubtype="2" fill="hold" nodeType="after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childTnLst>
                          </p:cTn>
                        </p:par>
                        <p:par>
                          <p:cTn id="105" fill="hold">
                            <p:stCondLst>
                              <p:cond delay="8500"/>
                            </p:stCondLst>
                            <p:childTnLst>
                              <p:par>
                                <p:cTn id="106" presetID="22" presetClass="entr" presetSubtype="8" fill="hold" nodeType="after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wipe(left)">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uiExpand="1" build="p"/>
      <p:bldP spid="62" grpId="0" uiExpand="1" build="p"/>
      <p:bldP spid="68" grpId="0" uiExpand="1" build="p"/>
      <p:bldP spid="20" grpId="0" bldLvl="0" animBg="1"/>
      <p:bldP spid="22" grpId="0" bldLvl="0" animBg="1"/>
      <p:bldP spid="23" grpId="0" bldLvl="0" animBg="1"/>
      <p:bldP spid="24" grpId="0" bldLvl="0" animBg="1"/>
      <p:bldP spid="34" grpId="0"/>
      <p:bldP spid="43"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7997"/>
              <a:chOff x="1839059" y="967769"/>
              <a:chExt cx="4405585" cy="687997"/>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超时间隔加倍</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743829" y="2266487"/>
            <a:ext cx="8751045" cy="476221"/>
            <a:chOff x="1403750" y="3593123"/>
            <a:chExt cx="8751045" cy="476221"/>
          </a:xfrm>
        </p:grpSpPr>
        <p:grpSp>
          <p:nvGrpSpPr>
            <p:cNvPr id="70" name="组合 69"/>
            <p:cNvGrpSpPr/>
            <p:nvPr/>
          </p:nvGrpSpPr>
          <p:grpSpPr>
            <a:xfrm>
              <a:off x="1403750" y="3593123"/>
              <a:ext cx="490436" cy="476221"/>
              <a:chOff x="1403750" y="3593123"/>
              <a:chExt cx="808892" cy="785446"/>
            </a:xfrm>
          </p:grpSpPr>
          <p:sp>
            <p:nvSpPr>
              <p:cNvPr id="73" name="对话气泡: 椭圆形 7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2" name="Text Box 79"/>
            <p:cNvSpPr txBox="1">
              <a:spLocks noChangeArrowheads="1"/>
            </p:cNvSpPr>
            <p:nvPr/>
          </p:nvSpPr>
          <p:spPr bwMode="auto">
            <a:xfrm>
              <a:off x="1985932" y="3593123"/>
              <a:ext cx="816886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每一次</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重传均将下一次超时间隔设为先前值的两倍</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5" name="组合 74"/>
          <p:cNvGrpSpPr/>
          <p:nvPr/>
        </p:nvGrpSpPr>
        <p:grpSpPr>
          <a:xfrm>
            <a:off x="743829" y="2995170"/>
            <a:ext cx="6533270" cy="476221"/>
            <a:chOff x="1403750" y="3593123"/>
            <a:chExt cx="6533270" cy="476221"/>
          </a:xfrm>
        </p:grpSpPr>
        <p:grpSp>
          <p:nvGrpSpPr>
            <p:cNvPr id="76" name="组合 75"/>
            <p:cNvGrpSpPr/>
            <p:nvPr/>
          </p:nvGrpSpPr>
          <p:grpSpPr>
            <a:xfrm>
              <a:off x="1403750" y="3593123"/>
              <a:ext cx="490436" cy="476221"/>
              <a:chOff x="1403750" y="3593123"/>
              <a:chExt cx="808892" cy="785446"/>
            </a:xfrm>
          </p:grpSpPr>
          <p:sp>
            <p:nvSpPr>
              <p:cNvPr id="88" name="对话气泡: 椭圆形 8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决定</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0" name="Text Box 79"/>
          <p:cNvSpPr txBox="1">
            <a:spLocks noChangeArrowheads="1"/>
          </p:cNvSpPr>
          <p:nvPr/>
        </p:nvSpPr>
        <p:spPr bwMode="auto">
          <a:xfrm>
            <a:off x="1326010" y="3403345"/>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8" name="组合 17"/>
          <p:cNvGrpSpPr/>
          <p:nvPr/>
        </p:nvGrpSpPr>
        <p:grpSpPr>
          <a:xfrm>
            <a:off x="743829" y="2995811"/>
            <a:ext cx="6533270" cy="476221"/>
            <a:chOff x="1403750" y="3593123"/>
            <a:chExt cx="6533270" cy="476221"/>
          </a:xfrm>
        </p:grpSpPr>
        <p:grpSp>
          <p:nvGrpSpPr>
            <p:cNvPr id="19" name="组合 18"/>
            <p:cNvGrpSpPr/>
            <p:nvPr/>
          </p:nvGrpSpPr>
          <p:grpSpPr>
            <a:xfrm>
              <a:off x="1403750" y="3593123"/>
              <a:ext cx="490436" cy="476221"/>
              <a:chOff x="1403750" y="3593123"/>
              <a:chExt cx="808892" cy="785446"/>
            </a:xfrm>
          </p:grpSpPr>
          <p:sp>
            <p:nvSpPr>
              <p:cNvPr id="21" name="对话气泡: 椭圆形 2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决定</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3" name="Text Box 79"/>
          <p:cNvSpPr txBox="1">
            <a:spLocks noChangeArrowheads="1"/>
          </p:cNvSpPr>
          <p:nvPr/>
        </p:nvSpPr>
        <p:spPr bwMode="auto">
          <a:xfrm>
            <a:off x="1326010" y="3403986"/>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0">
                                            <p:txEl>
                                              <p:pRg st="0" end="0"/>
                                            </p:txEl>
                                          </p:spTgt>
                                        </p:tgtEl>
                                        <p:attrNameLst>
                                          <p:attrName>style.visibility</p:attrName>
                                        </p:attrNameLst>
                                      </p:cBhvr>
                                      <p:to>
                                        <p:strVal val="visible"/>
                                      </p:to>
                                    </p:set>
                                    <p:animEffect transition="in" filter="wipe(left)">
                                      <p:cBhvr>
                                        <p:cTn id="19" dur="500"/>
                                        <p:tgtEl>
                                          <p:spTgt spid="9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0">
                                            <p:txEl>
                                              <p:pRg st="1" end="1"/>
                                            </p:txEl>
                                          </p:spTgt>
                                        </p:tgtEl>
                                        <p:attrNameLst>
                                          <p:attrName>style.visibility</p:attrName>
                                        </p:attrNameLst>
                                      </p:cBhvr>
                                      <p:to>
                                        <p:strVal val="visible"/>
                                      </p:to>
                                    </p:set>
                                    <p:animEffect transition="in" filter="wipe(left)">
                                      <p:cBhvr>
                                        <p:cTn id="23" dur="500"/>
                                        <p:tgtEl>
                                          <p:spTgt spid="90">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wipe(left)">
                                      <p:cBhvr>
                                        <p:cTn id="31" dur="500"/>
                                        <p:tgtEl>
                                          <p:spTgt spid="23">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3">
                                            <p:txEl>
                                              <p:pRg st="1" end="1"/>
                                            </p:txEl>
                                          </p:spTgt>
                                        </p:tgtEl>
                                        <p:attrNameLst>
                                          <p:attrName>style.visibility</p:attrName>
                                        </p:attrNameLst>
                                      </p:cBhvr>
                                      <p:to>
                                        <p:strVal val="visible"/>
                                      </p:to>
                                    </p:set>
                                    <p:animEffect transition="in" filter="wipe(left)">
                                      <p:cBhvr>
                                        <p:cTn id="35"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uiExpand="1" build="p"/>
      <p:bldP spid="2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6826"/>
              <a:chOff x="1839059" y="967769"/>
              <a:chExt cx="4405585" cy="686826"/>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860977" y="1546874"/>
            <a:ext cx="5340106" cy="476221"/>
            <a:chOff x="1403750" y="3593123"/>
            <a:chExt cx="5340106" cy="476221"/>
          </a:xfrm>
        </p:grpSpPr>
        <p:grpSp>
          <p:nvGrpSpPr>
            <p:cNvPr id="9" name="组合 8"/>
            <p:cNvGrpSpPr/>
            <p:nvPr/>
          </p:nvGrpSpPr>
          <p:grpSpPr>
            <a:xfrm>
              <a:off x="1403750" y="3593123"/>
              <a:ext cx="490436" cy="476221"/>
              <a:chOff x="1403750" y="3593123"/>
              <a:chExt cx="808892" cy="785446"/>
            </a:xfrm>
          </p:grpSpPr>
          <p:sp>
            <p:nvSpPr>
              <p:cNvPr id="11" name="对话气泡: 椭圆形 1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背景</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3" name="Text Box 79"/>
          <p:cNvSpPr txBox="1">
            <a:spLocks noChangeArrowheads="1"/>
          </p:cNvSpPr>
          <p:nvPr/>
        </p:nvSpPr>
        <p:spPr bwMode="auto">
          <a:xfrm>
            <a:off x="1450856" y="2101218"/>
            <a:ext cx="9197423" cy="18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接收方有一个缓存，所有上交的数据全部缓存在里面</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应用进程从缓冲区中读取数据可能很慢</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 name="组合 13"/>
          <p:cNvGrpSpPr/>
          <p:nvPr/>
        </p:nvGrpSpPr>
        <p:grpSpPr>
          <a:xfrm>
            <a:off x="860977" y="3290927"/>
            <a:ext cx="5340106" cy="476221"/>
            <a:chOff x="1403750" y="3593123"/>
            <a:chExt cx="5340106" cy="476221"/>
          </a:xfrm>
        </p:grpSpPr>
        <p:grpSp>
          <p:nvGrpSpPr>
            <p:cNvPr id="15" name="组合 14"/>
            <p:cNvGrpSpPr/>
            <p:nvPr/>
          </p:nvGrpSpPr>
          <p:grpSpPr>
            <a:xfrm>
              <a:off x="1403750" y="3593123"/>
              <a:ext cx="490436" cy="476221"/>
              <a:chOff x="1403750" y="3593123"/>
              <a:chExt cx="808892" cy="785446"/>
            </a:xfrm>
          </p:grpSpPr>
          <p:sp>
            <p:nvSpPr>
              <p:cNvPr id="17" name="对话气泡: 椭圆形 1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9" name="Text Box 79"/>
          <p:cNvSpPr txBox="1">
            <a:spLocks noChangeArrowheads="1"/>
          </p:cNvSpPr>
          <p:nvPr/>
        </p:nvSpPr>
        <p:spPr bwMode="auto">
          <a:xfrm>
            <a:off x="1443159" y="3850333"/>
            <a:ext cx="7948287" cy="13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发送方不会由于传得太多太快而使得接收方缓存溢出</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0" name="组合 19"/>
          <p:cNvGrpSpPr/>
          <p:nvPr/>
        </p:nvGrpSpPr>
        <p:grpSpPr>
          <a:xfrm>
            <a:off x="860977" y="4620307"/>
            <a:ext cx="5340106" cy="476221"/>
            <a:chOff x="1403750" y="3593123"/>
            <a:chExt cx="5340106" cy="476221"/>
          </a:xfrm>
        </p:grpSpPr>
        <p:grpSp>
          <p:nvGrpSpPr>
            <p:cNvPr id="21" name="组合 20"/>
            <p:cNvGrpSpPr/>
            <p:nvPr/>
          </p:nvGrpSpPr>
          <p:grpSpPr>
            <a:xfrm>
              <a:off x="1403750" y="3593123"/>
              <a:ext cx="490436" cy="476221"/>
              <a:chOff x="1403750" y="3593123"/>
              <a:chExt cx="808892" cy="785446"/>
            </a:xfrm>
          </p:grpSpPr>
          <p:sp>
            <p:nvSpPr>
              <p:cNvPr id="23" name="对话气泡: 椭圆形 2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手段</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5" name="Text Box 79"/>
          <p:cNvSpPr txBox="1">
            <a:spLocks noChangeArrowheads="1"/>
          </p:cNvSpPr>
          <p:nvPr/>
        </p:nvSpPr>
        <p:spPr bwMode="auto">
          <a:xfrm>
            <a:off x="1443159" y="5214210"/>
            <a:ext cx="10296123"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接收方在反馈时，</a:t>
            </a:r>
            <a:r>
              <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将缓冲区剩余空间的大小填充在报文段首部的窗口字段中，通知发送方</a:t>
            </a:r>
            <a:endParaRPr kumimoji="1" lang="zh-CN" altLang="en-US" sz="2400" b="1"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wipe(left)">
                                      <p:cBhvr>
                                        <p:cTn id="30" dur="500"/>
                                        <p:tgtEl>
                                          <p:spTgt spid="1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Effect transition="in" filter="wipe(left)">
                                      <p:cBhvr>
                                        <p:cTn id="3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9" grpId="0" uiExpand="1" build="p"/>
      <p:bldP spid="25"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6" descr="宽上对角线"/>
          <p:cNvSpPr>
            <a:spLocks noChangeArrowheads="1"/>
          </p:cNvSpPr>
          <p:nvPr/>
        </p:nvSpPr>
        <p:spPr bwMode="auto">
          <a:xfrm>
            <a:off x="7595621" y="2278347"/>
            <a:ext cx="2592387" cy="1067388"/>
          </a:xfrm>
          <a:prstGeom prst="rect">
            <a:avLst/>
          </a:prstGeom>
          <a:blipFill dpi="0" rotWithShape="0">
            <a:blip r:embed="rId1">
              <a:alphaModFix amt="40000"/>
            </a:blip>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缓存中的</a:t>
            </a:r>
            <a:endPar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r" eaLnBrk="1" hangingPunct="1"/>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数据</a:t>
            </a:r>
            <a:endPar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8" name="组合 27"/>
          <p:cNvGrpSpPr/>
          <p:nvPr/>
        </p:nvGrpSpPr>
        <p:grpSpPr>
          <a:xfrm>
            <a:off x="430213" y="0"/>
            <a:ext cx="5344054" cy="1428589"/>
            <a:chOff x="551030" y="-368704"/>
            <a:chExt cx="5344054" cy="1428589"/>
          </a:xfrm>
        </p:grpSpPr>
        <p:grpSp>
          <p:nvGrpSpPr>
            <p:cNvPr id="29" name="组合 28"/>
            <p:cNvGrpSpPr/>
            <p:nvPr/>
          </p:nvGrpSpPr>
          <p:grpSpPr>
            <a:xfrm>
              <a:off x="1201632" y="303925"/>
              <a:ext cx="4693452" cy="687997"/>
              <a:chOff x="1839059" y="967769"/>
              <a:chExt cx="4693452" cy="687997"/>
            </a:xfrm>
          </p:grpSpPr>
          <p:sp>
            <p:nvSpPr>
              <p:cNvPr id="31" name="矩形: 圆角 30"/>
              <p:cNvSpPr/>
              <p:nvPr/>
            </p:nvSpPr>
            <p:spPr>
              <a:xfrm>
                <a:off x="1839059" y="967769"/>
                <a:ext cx="46934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39081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515938" y="1574487"/>
            <a:ext cx="3056996" cy="526731"/>
            <a:chOff x="722008" y="1303131"/>
            <a:chExt cx="2918909" cy="502939"/>
          </a:xfrm>
        </p:grpSpPr>
        <p:sp>
          <p:nvSpPr>
            <p:cNvPr id="18" name="流程图: 手动输入 6"/>
            <p:cNvSpPr/>
            <p:nvPr/>
          </p:nvSpPr>
          <p:spPr>
            <a:xfrm rot="5400000" flipV="1">
              <a:off x="2076826" y="218309"/>
              <a:ext cx="475861" cy="26523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287889" y="1335870"/>
              <a:ext cx="210131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窗口值的计算</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2" name="组合 1"/>
          <p:cNvGrpSpPr/>
          <p:nvPr/>
        </p:nvGrpSpPr>
        <p:grpSpPr>
          <a:xfrm>
            <a:off x="7473282" y="1517971"/>
            <a:ext cx="1263650" cy="818114"/>
            <a:chOff x="2584124" y="2080587"/>
            <a:chExt cx="1263650" cy="818114"/>
          </a:xfrm>
        </p:grpSpPr>
        <p:sp>
          <p:nvSpPr>
            <p:cNvPr id="45" name="Line 7"/>
            <p:cNvSpPr>
              <a:spLocks noChangeShapeType="1"/>
            </p:cNvSpPr>
            <p:nvPr/>
          </p:nvSpPr>
          <p:spPr bwMode="auto">
            <a:xfrm>
              <a:off x="2706463" y="2395463"/>
              <a:ext cx="0" cy="50323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8"/>
            <p:cNvSpPr>
              <a:spLocks noChangeShapeType="1"/>
            </p:cNvSpPr>
            <p:nvPr/>
          </p:nvSpPr>
          <p:spPr bwMode="auto">
            <a:xfrm>
              <a:off x="3620506" y="2395463"/>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9"/>
            <p:cNvSpPr>
              <a:spLocks noChangeShapeType="1"/>
            </p:cNvSpPr>
            <p:nvPr/>
          </p:nvSpPr>
          <p:spPr bwMode="auto">
            <a:xfrm>
              <a:off x="2706464" y="2682801"/>
              <a:ext cx="838146"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10"/>
            <p:cNvSpPr txBox="1">
              <a:spLocks noChangeArrowheads="1"/>
            </p:cNvSpPr>
            <p:nvPr/>
          </p:nvSpPr>
          <p:spPr bwMode="auto">
            <a:xfrm>
              <a:off x="2584124" y="2080587"/>
              <a:ext cx="1263650"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RcvWindow</a:t>
              </a:r>
              <a:endPar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9" name="AutoShape 11"/>
          <p:cNvSpPr>
            <a:spLocks noChangeArrowheads="1"/>
          </p:cNvSpPr>
          <p:nvPr/>
        </p:nvSpPr>
        <p:spPr bwMode="auto">
          <a:xfrm>
            <a:off x="6227196" y="2625010"/>
            <a:ext cx="1368425" cy="287338"/>
          </a:xfrm>
          <a:prstGeom prst="rightArrow">
            <a:avLst>
              <a:gd name="adj1" fmla="val 50000"/>
              <a:gd name="adj2" fmla="val 119061"/>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来自</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的数据</a:t>
            </a:r>
            <a:endPar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AutoShape 12"/>
          <p:cNvSpPr>
            <a:spLocks noChangeArrowheads="1"/>
          </p:cNvSpPr>
          <p:nvPr/>
        </p:nvSpPr>
        <p:spPr bwMode="auto">
          <a:xfrm>
            <a:off x="10188008" y="2625010"/>
            <a:ext cx="1152525" cy="287338"/>
          </a:xfrm>
          <a:prstGeom prst="rightArrow">
            <a:avLst>
              <a:gd name="adj1" fmla="val 50000"/>
              <a:gd name="adj2" fmla="val 100276"/>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应用进程</a:t>
            </a:r>
            <a:endPar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 name="组合 2"/>
          <p:cNvGrpSpPr/>
          <p:nvPr/>
        </p:nvGrpSpPr>
        <p:grpSpPr>
          <a:xfrm>
            <a:off x="7595621" y="3345735"/>
            <a:ext cx="2592387" cy="554038"/>
            <a:chOff x="2706463" y="3908351"/>
            <a:chExt cx="2592387" cy="554038"/>
          </a:xfrm>
        </p:grpSpPr>
        <p:sp>
          <p:nvSpPr>
            <p:cNvPr id="51" name="Line 13"/>
            <p:cNvSpPr>
              <a:spLocks noChangeShapeType="1"/>
            </p:cNvSpPr>
            <p:nvPr/>
          </p:nvSpPr>
          <p:spPr bwMode="auto">
            <a:xfrm>
              <a:off x="2706463" y="3908351"/>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Line 14"/>
            <p:cNvSpPr>
              <a:spLocks noChangeShapeType="1"/>
            </p:cNvSpPr>
            <p:nvPr/>
          </p:nvSpPr>
          <p:spPr bwMode="auto">
            <a:xfrm>
              <a:off x="5298850" y="3908351"/>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Line 15"/>
            <p:cNvSpPr>
              <a:spLocks noChangeShapeType="1"/>
            </p:cNvSpPr>
            <p:nvPr/>
          </p:nvSpPr>
          <p:spPr bwMode="auto">
            <a:xfrm flipV="1">
              <a:off x="2706463" y="4124251"/>
              <a:ext cx="2592387"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16"/>
            <p:cNvSpPr txBox="1">
              <a:spLocks noChangeArrowheads="1"/>
            </p:cNvSpPr>
            <p:nvPr/>
          </p:nvSpPr>
          <p:spPr bwMode="auto">
            <a:xfrm>
              <a:off x="3427188" y="4124251"/>
              <a:ext cx="1096962"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RcvBuffer</a:t>
              </a:r>
              <a:endPar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3" name="Rectangle 5"/>
          <p:cNvSpPr>
            <a:spLocks noChangeArrowheads="1"/>
          </p:cNvSpPr>
          <p:nvPr/>
        </p:nvSpPr>
        <p:spPr bwMode="auto">
          <a:xfrm>
            <a:off x="7597237" y="2280790"/>
            <a:ext cx="2592387"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5"/>
          <p:cNvSpPr>
            <a:spLocks noChangeArrowheads="1"/>
          </p:cNvSpPr>
          <p:nvPr/>
        </p:nvSpPr>
        <p:spPr bwMode="auto">
          <a:xfrm>
            <a:off x="7640309" y="2280675"/>
            <a:ext cx="90022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 name="组合 10"/>
          <p:cNvGrpSpPr/>
          <p:nvPr/>
        </p:nvGrpSpPr>
        <p:grpSpPr>
          <a:xfrm>
            <a:off x="7595619" y="2281704"/>
            <a:ext cx="934639" cy="1072334"/>
            <a:chOff x="3309309" y="5127266"/>
            <a:chExt cx="934639" cy="1072334"/>
          </a:xfrm>
        </p:grpSpPr>
        <p:sp>
          <p:nvSpPr>
            <p:cNvPr id="41" name="Rectangle 5"/>
            <p:cNvSpPr>
              <a:spLocks noChangeArrowheads="1"/>
            </p:cNvSpPr>
            <p:nvPr/>
          </p:nvSpPr>
          <p:spPr bwMode="auto">
            <a:xfrm>
              <a:off x="3309309" y="5127266"/>
              <a:ext cx="93463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矩形 54"/>
            <p:cNvSpPr/>
            <p:nvPr/>
          </p:nvSpPr>
          <p:spPr>
            <a:xfrm>
              <a:off x="3362615" y="5358138"/>
              <a:ext cx="784842" cy="646331"/>
            </a:xfrm>
            <a:prstGeom prst="rect">
              <a:avLst/>
            </a:prstGeom>
          </p:spPr>
          <p:txBody>
            <a:bodyPr wrap="square">
              <a:spAutoFit/>
            </a:bodyPr>
            <a:lstStyle/>
            <a:p>
              <a:pPr algn="ct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空闲空间</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9" name="矩形 58"/>
          <p:cNvSpPr/>
          <p:nvPr/>
        </p:nvSpPr>
        <p:spPr>
          <a:xfrm>
            <a:off x="7458600" y="4203130"/>
            <a:ext cx="1263649" cy="882179"/>
          </a:xfrm>
          <a:prstGeom prst="rect">
            <a:avLst/>
          </a:prstGeom>
          <a:solidFill>
            <a:srgbClr val="00A3F8">
              <a:alpha val="43000"/>
            </a:srgb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通知窗口</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0" name="组合 59"/>
          <p:cNvGrpSpPr/>
          <p:nvPr/>
        </p:nvGrpSpPr>
        <p:grpSpPr>
          <a:xfrm>
            <a:off x="7596963" y="2277991"/>
            <a:ext cx="907860" cy="1935173"/>
            <a:chOff x="7971697" y="3714110"/>
            <a:chExt cx="907860" cy="1935173"/>
          </a:xfrm>
        </p:grpSpPr>
        <p:grpSp>
          <p:nvGrpSpPr>
            <p:cNvPr id="61" name="组合 60"/>
            <p:cNvGrpSpPr/>
            <p:nvPr/>
          </p:nvGrpSpPr>
          <p:grpSpPr>
            <a:xfrm>
              <a:off x="7971697" y="3714110"/>
              <a:ext cx="907860" cy="1075018"/>
              <a:chOff x="8445019" y="4118433"/>
              <a:chExt cx="907860" cy="1075018"/>
            </a:xfrm>
          </p:grpSpPr>
          <p:sp>
            <p:nvSpPr>
              <p:cNvPr id="63" name="Rectangle 5"/>
              <p:cNvSpPr>
                <a:spLocks noChangeArrowheads="1"/>
              </p:cNvSpPr>
              <p:nvPr/>
            </p:nvSpPr>
            <p:spPr bwMode="auto">
              <a:xfrm>
                <a:off x="8445019" y="4118433"/>
                <a:ext cx="907860" cy="1075018"/>
              </a:xfrm>
              <a:prstGeom prst="rect">
                <a:avLst/>
              </a:prstGeom>
              <a:solidFill>
                <a:srgbClr val="FF0000">
                  <a:alpha val="34000"/>
                </a:srgbClr>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矩形 63"/>
              <p:cNvSpPr/>
              <p:nvPr/>
            </p:nvSpPr>
            <p:spPr>
              <a:xfrm>
                <a:off x="8552660" y="4213203"/>
                <a:ext cx="800219" cy="830997"/>
              </a:xfrm>
              <a:prstGeom prst="rect">
                <a:avLst/>
              </a:prstGeom>
            </p:spPr>
            <p:txBody>
              <a:bodyPr wrap="none">
                <a:spAutoFit/>
              </a:bodyPr>
              <a:lstStyle/>
              <a:p>
                <a:r>
                  <a:rPr lang="zh-CN" altLang="en-US" sz="4800" b="1" dirty="0">
                    <a:solidFill>
                      <a:schemeClr val="bg1"/>
                    </a:solidFill>
                    <a:effectLst>
                      <a:outerShdw blurRad="38100" dist="38100" dir="2700000" algn="tl">
                        <a:srgbClr val="000000">
                          <a:alpha val="43137"/>
                        </a:srgbClr>
                      </a:outerShdw>
                    </a:effectLst>
                  </a:rPr>
                  <a:t>？</a:t>
                </a:r>
                <a:endParaRPr lang="zh-CN" altLang="en-US" sz="4800" b="1" dirty="0">
                  <a:solidFill>
                    <a:schemeClr val="bg1"/>
                  </a:solidFill>
                  <a:effectLst>
                    <a:outerShdw blurRad="38100" dist="38100" dir="2700000" algn="tl">
                      <a:srgbClr val="000000">
                        <a:alpha val="43137"/>
                      </a:srgbClr>
                    </a:outerShdw>
                  </a:effectLst>
                </a:endParaRPr>
              </a:p>
            </p:txBody>
          </p:sp>
        </p:grpSp>
        <p:sp>
          <p:nvSpPr>
            <p:cNvPr id="62" name="下箭头 61"/>
            <p:cNvSpPr/>
            <p:nvPr/>
          </p:nvSpPr>
          <p:spPr>
            <a:xfrm>
              <a:off x="8199970" y="4788772"/>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下箭头 64"/>
          <p:cNvSpPr/>
          <p:nvPr/>
        </p:nvSpPr>
        <p:spPr>
          <a:xfrm rot="5400000">
            <a:off x="6801941" y="4213963"/>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5016205" y="4309630"/>
            <a:ext cx="1429789" cy="669175"/>
            <a:chOff x="515938" y="4008812"/>
            <a:chExt cx="1429789" cy="669175"/>
          </a:xfrm>
        </p:grpSpPr>
        <p:sp>
          <p:nvSpPr>
            <p:cNvPr id="67" name="圆角矩形 66"/>
            <p:cNvSpPr/>
            <p:nvPr/>
          </p:nvSpPr>
          <p:spPr>
            <a:xfrm>
              <a:off x="515938" y="4008812"/>
              <a:ext cx="1429789" cy="66917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99890" y="4081789"/>
              <a:ext cx="1261884" cy="523220"/>
            </a:xfrm>
            <a:prstGeom prst="rect">
              <a:avLst/>
            </a:prstGeom>
          </p:spPr>
          <p:txBody>
            <a:bodyPr wrap="none">
              <a:spAutoFit/>
            </a:bodyPr>
            <a:lstStyle/>
            <a:p>
              <a:r>
                <a:rPr lang="zh-CN" altLang="en-US" sz="2800" b="1" dirty="0"/>
                <a:t>发送方</a:t>
              </a:r>
              <a:endParaRPr lang="zh-CN" altLang="en-US" sz="2800" b="1" dirty="0"/>
            </a:p>
          </p:txBody>
        </p:sp>
      </p:grpSp>
      <p:grpSp>
        <p:nvGrpSpPr>
          <p:cNvPr id="15" name="组合 14"/>
          <p:cNvGrpSpPr/>
          <p:nvPr/>
        </p:nvGrpSpPr>
        <p:grpSpPr>
          <a:xfrm>
            <a:off x="7801990" y="3356366"/>
            <a:ext cx="452807" cy="860511"/>
            <a:chOff x="7413123" y="4547383"/>
            <a:chExt cx="452807" cy="860511"/>
          </a:xfrm>
        </p:grpSpPr>
        <p:sp>
          <p:nvSpPr>
            <p:cNvPr id="71" name="下箭头 70"/>
            <p:cNvSpPr/>
            <p:nvPr/>
          </p:nvSpPr>
          <p:spPr>
            <a:xfrm>
              <a:off x="7413123" y="4547383"/>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424121" y="4547383"/>
              <a:ext cx="421910" cy="646331"/>
            </a:xfrm>
            <a:prstGeom prst="rect">
              <a:avLst/>
            </a:prstGeom>
          </p:spPr>
          <p:txBody>
            <a:bodyPr wrap="square">
              <a:spAutoFit/>
            </a:bodyPr>
            <a:lstStyle/>
            <a:p>
              <a:r>
                <a:rPr lang="zh-CN" altLang="en-US" dirty="0"/>
                <a:t>反馈</a:t>
              </a:r>
              <a:endParaRPr lang="zh-CN" altLang="en-US" dirty="0"/>
            </a:p>
          </p:txBody>
        </p:sp>
      </p:grpSp>
      <p:sp>
        <p:nvSpPr>
          <p:cNvPr id="22" name="圆角矩形 21"/>
          <p:cNvSpPr/>
          <p:nvPr/>
        </p:nvSpPr>
        <p:spPr>
          <a:xfrm>
            <a:off x="4858705" y="4213164"/>
            <a:ext cx="1714428" cy="860422"/>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584168" y="1348326"/>
            <a:ext cx="7387749" cy="4618892"/>
          </a:xfrm>
          <a:prstGeom prst="roundRect">
            <a:avLst/>
          </a:prstGeom>
          <a:solidFill>
            <a:schemeClr val="bg1">
              <a:alpha val="47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6217670" y="3047502"/>
            <a:ext cx="3565318" cy="797750"/>
            <a:chOff x="7952307" y="2551795"/>
            <a:chExt cx="3565318" cy="797750"/>
          </a:xfrm>
        </p:grpSpPr>
        <p:grpSp>
          <p:nvGrpSpPr>
            <p:cNvPr id="13" name="组合 12"/>
            <p:cNvGrpSpPr/>
            <p:nvPr/>
          </p:nvGrpSpPr>
          <p:grpSpPr>
            <a:xfrm>
              <a:off x="7952307" y="2551795"/>
              <a:ext cx="3565318" cy="797750"/>
              <a:chOff x="8271803" y="2580644"/>
              <a:chExt cx="3163221" cy="656467"/>
            </a:xfrm>
          </p:grpSpPr>
          <p:sp>
            <p:nvSpPr>
              <p:cNvPr id="12" name="圆角矩形 11"/>
              <p:cNvSpPr/>
              <p:nvPr/>
            </p:nvSpPr>
            <p:spPr>
              <a:xfrm>
                <a:off x="8271803" y="2580644"/>
                <a:ext cx="3163221" cy="6564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8299500" y="2619159"/>
                <a:ext cx="3091431" cy="579435"/>
              </a:xfrm>
              <a:prstGeom prst="roundRect">
                <a:avLst/>
              </a:prstGeom>
              <a:noFill/>
              <a:ln>
                <a:solidFill>
                  <a:srgbClr val="00A3F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8556175" y="2727572"/>
              <a:ext cx="2339102" cy="523220"/>
            </a:xfrm>
            <a:prstGeom prst="rect">
              <a:avLst/>
            </a:prstGeom>
          </p:spPr>
          <p:txBody>
            <a:bodyPr wrap="none">
              <a:spAutoFit/>
            </a:bodyPr>
            <a:lstStyle/>
            <a:p>
              <a:r>
                <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可变滑动窗口</a:t>
              </a:r>
              <a:endParaRPr lang="zh-CN" altLang="en-US" sz="2800" dirty="0"/>
            </a:p>
          </p:txBody>
        </p:sp>
      </p:grpSp>
      <p:sp>
        <p:nvSpPr>
          <p:cNvPr id="4" name="Text Box 18"/>
          <p:cNvSpPr txBox="1"/>
          <p:nvPr/>
        </p:nvSpPr>
        <p:spPr>
          <a:xfrm>
            <a:off x="1325880" y="5247640"/>
            <a:ext cx="6045200"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LastByteRcvd – LastByteRead ≤ RcvBuffer</a:t>
            </a:r>
            <a:endParaRPr lang="en-US" altLang="zh-CN" sz="2400" dirty="0">
              <a:latin typeface="Arial" panose="020B0604020202020204" pitchFamily="34" charset="0"/>
              <a:ea typeface="楷体" panose="02010609060101010101" pitchFamily="49" charset="-122"/>
            </a:endParaRPr>
          </a:p>
        </p:txBody>
      </p:sp>
      <p:sp>
        <p:nvSpPr>
          <p:cNvPr id="5" name="Text Box 19"/>
          <p:cNvSpPr txBox="1"/>
          <p:nvPr/>
        </p:nvSpPr>
        <p:spPr>
          <a:xfrm>
            <a:off x="28893" y="5223828"/>
            <a:ext cx="1409700" cy="457200"/>
          </a:xfrm>
          <a:prstGeom prst="rect">
            <a:avLst/>
          </a:prstGeom>
          <a:noFill/>
          <a:ln w="9525">
            <a:noFill/>
          </a:ln>
        </p:spPr>
        <p:txBody>
          <a:bodyPr wrap="none">
            <a:spAutoFit/>
          </a:bodyPr>
          <a:lstStyle/>
          <a:p>
            <a:pPr eaLnBrk="1" hangingPunct="1">
              <a:buNone/>
            </a:pPr>
            <a:r>
              <a:rPr lang="zh-CN" altLang="en-US" sz="2400" b="1" dirty="0">
                <a:solidFill>
                  <a:srgbClr val="0000FF"/>
                </a:solidFill>
                <a:latin typeface="Arial" panose="020B0604020202020204" pitchFamily="34" charset="0"/>
                <a:ea typeface="楷体" panose="02010609060101010101" pitchFamily="49" charset="-122"/>
              </a:rPr>
              <a:t>接收方：</a:t>
            </a:r>
            <a:endParaRPr lang="zh-CN" altLang="en-US" sz="2400" b="1" dirty="0">
              <a:solidFill>
                <a:srgbClr val="0000FF"/>
              </a:solidFill>
              <a:latin typeface="Arial" panose="020B0604020202020204" pitchFamily="34" charset="0"/>
              <a:ea typeface="楷体" panose="02010609060101010101" pitchFamily="49" charset="-122"/>
            </a:endParaRPr>
          </a:p>
        </p:txBody>
      </p:sp>
      <p:sp>
        <p:nvSpPr>
          <p:cNvPr id="6" name="Text Box 20"/>
          <p:cNvSpPr txBox="1"/>
          <p:nvPr/>
        </p:nvSpPr>
        <p:spPr>
          <a:xfrm>
            <a:off x="1325880" y="5750649"/>
            <a:ext cx="8278812"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RcvWindows = RcvBuffer – [LastByteRcvd - LastByteRead]</a:t>
            </a:r>
            <a:endParaRPr lang="en-US" altLang="zh-CN" sz="2400" dirty="0">
              <a:latin typeface="Arial" panose="020B0604020202020204" pitchFamily="34" charset="0"/>
              <a:ea typeface="楷体" panose="02010609060101010101" pitchFamily="49" charset="-122"/>
            </a:endParaRPr>
          </a:p>
        </p:txBody>
      </p:sp>
      <p:sp>
        <p:nvSpPr>
          <p:cNvPr id="7" name="Text Box 21"/>
          <p:cNvSpPr txBox="1"/>
          <p:nvPr/>
        </p:nvSpPr>
        <p:spPr>
          <a:xfrm>
            <a:off x="28893" y="6328728"/>
            <a:ext cx="1409700" cy="457200"/>
          </a:xfrm>
          <a:prstGeom prst="rect">
            <a:avLst/>
          </a:prstGeom>
          <a:noFill/>
          <a:ln w="9525">
            <a:noFill/>
          </a:ln>
        </p:spPr>
        <p:txBody>
          <a:bodyPr wrap="none">
            <a:spAutoFit/>
          </a:bodyPr>
          <a:lstStyle/>
          <a:p>
            <a:pPr eaLnBrk="1" hangingPunct="1">
              <a:buNone/>
            </a:pPr>
            <a:r>
              <a:rPr lang="zh-CN" altLang="en-US" sz="2400" b="1" dirty="0">
                <a:solidFill>
                  <a:srgbClr val="00CC00"/>
                </a:solidFill>
                <a:latin typeface="Arial" panose="020B0604020202020204" pitchFamily="34" charset="0"/>
                <a:ea typeface="楷体" panose="02010609060101010101" pitchFamily="49" charset="-122"/>
              </a:rPr>
              <a:t>发送方：</a:t>
            </a:r>
            <a:endParaRPr lang="zh-CN" altLang="en-US" sz="2400" b="1" dirty="0">
              <a:solidFill>
                <a:srgbClr val="00CC00"/>
              </a:solidFill>
              <a:latin typeface="Arial" panose="020B0604020202020204" pitchFamily="34" charset="0"/>
              <a:ea typeface="楷体" panose="02010609060101010101" pitchFamily="49" charset="-122"/>
            </a:endParaRPr>
          </a:p>
        </p:txBody>
      </p:sp>
      <p:sp>
        <p:nvSpPr>
          <p:cNvPr id="8" name="Text Box 22"/>
          <p:cNvSpPr txBox="1"/>
          <p:nvPr/>
        </p:nvSpPr>
        <p:spPr>
          <a:xfrm>
            <a:off x="1329204" y="6322090"/>
            <a:ext cx="6375400"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LastByteSent – LastByteAcked ≤ RcvWindow</a:t>
            </a:r>
            <a:endParaRPr lang="en-US" altLang="zh-CN" sz="2400" dirty="0">
              <a:latin typeface="Arial" panose="020B0604020202020204" pitchFamily="34" charset="0"/>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par>
                                <p:cTn id="16" presetID="10" presetClass="entr" presetSubtype="0" fill="hold" nodeType="withEffect">
                                  <p:stCondLst>
                                    <p:cond delay="3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Effect transition="in" filter="fade">
                                      <p:cBhvr>
                                        <p:cTn id="29" dur="500"/>
                                        <p:tgtEl>
                                          <p:spTgt spid="44"/>
                                        </p:tgtEl>
                                      </p:cBhvr>
                                    </p:animEffect>
                                  </p:childTnLst>
                                </p:cTn>
                              </p:par>
                            </p:childTnLst>
                          </p:cTn>
                        </p:par>
                        <p:par>
                          <p:cTn id="30" fill="hold">
                            <p:stCondLst>
                              <p:cond delay="2000"/>
                            </p:stCondLst>
                            <p:childTnLst>
                              <p:par>
                                <p:cTn id="31" presetID="16" presetClass="entr" presetSubtype="37"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outVertical)">
                                      <p:cBhvr>
                                        <p:cTn id="33" dur="500"/>
                                        <p:tgtEl>
                                          <p:spTgt spid="3"/>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par>
                                <p:cTn id="38" presetID="22" presetClass="exit" presetSubtype="2" fill="hold" grpId="1" nodeType="withEffect">
                                  <p:stCondLst>
                                    <p:cond delay="0"/>
                                  </p:stCondLst>
                                  <p:childTnLst>
                                    <p:animEffect transition="out" filter="wipe(right)">
                                      <p:cBhvr>
                                        <p:cTn id="39" dur="2000"/>
                                        <p:tgtEl>
                                          <p:spTgt spid="43"/>
                                        </p:tgtEl>
                                      </p:cBhvr>
                                    </p:animEffect>
                                    <p:set>
                                      <p:cBhvr>
                                        <p:cTn id="40" dur="1" fill="hold">
                                          <p:stCondLst>
                                            <p:cond delay="1999"/>
                                          </p:stCondLst>
                                        </p:cTn>
                                        <p:tgtEl>
                                          <p:spTgt spid="43"/>
                                        </p:tgtEl>
                                        <p:attrNameLst>
                                          <p:attrName>style.visibility</p:attrName>
                                        </p:attrNameLst>
                                      </p:cBhvr>
                                      <p:to>
                                        <p:strVal val="hidden"/>
                                      </p:to>
                                    </p:set>
                                  </p:childTnLst>
                                </p:cTn>
                              </p:par>
                            </p:childTnLst>
                          </p:cTn>
                        </p:par>
                        <p:par>
                          <p:cTn id="41" fill="hold">
                            <p:stCondLst>
                              <p:cond delay="3000"/>
                            </p:stCondLst>
                            <p:childTnLst>
                              <p:par>
                                <p:cTn id="42" presetID="16" presetClass="entr" presetSubtype="37"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arn(outVertical)">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par>
                          <p:cTn id="50" fill="hold">
                            <p:stCondLst>
                              <p:cond delay="500"/>
                            </p:stCondLst>
                            <p:childTnLst>
                              <p:par>
                                <p:cTn id="51" presetID="26" presetClass="emph" presetSubtype="0" fill="hold" nodeType="afterEffect">
                                  <p:stCondLst>
                                    <p:cond delay="0"/>
                                  </p:stCondLst>
                                  <p:childTnLst>
                                    <p:animEffect transition="out" filter="fade">
                                      <p:cBhvr>
                                        <p:cTn id="52" dur="500" tmFilter="0, 0; .2, .5; .8, .5; 1, 0"/>
                                        <p:tgtEl>
                                          <p:spTgt spid="60"/>
                                        </p:tgtEl>
                                      </p:cBhvr>
                                    </p:animEffect>
                                    <p:animScale>
                                      <p:cBhvr>
                                        <p:cTn id="53" dur="250" autoRev="1" fill="hold"/>
                                        <p:tgtEl>
                                          <p:spTgt spid="60"/>
                                        </p:tgtEl>
                                      </p:cBhvr>
                                      <p:by x="105000" y="105000"/>
                                    </p:animScale>
                                  </p:childTnLst>
                                </p:cTn>
                              </p:par>
                            </p:childTnLst>
                          </p:cTn>
                        </p:par>
                        <p:par>
                          <p:cTn id="54" fill="hold">
                            <p:stCondLst>
                              <p:cond delay="1000"/>
                            </p:stCondLst>
                            <p:childTnLst>
                              <p:par>
                                <p:cTn id="55" presetID="53" presetClass="entr" presetSubtype="16"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p:cTn id="57" dur="500" fill="hold"/>
                                        <p:tgtEl>
                                          <p:spTgt spid="59"/>
                                        </p:tgtEl>
                                        <p:attrNameLst>
                                          <p:attrName>ppt_w</p:attrName>
                                        </p:attrNameLst>
                                      </p:cBhvr>
                                      <p:tavLst>
                                        <p:tav tm="0">
                                          <p:val>
                                            <p:fltVal val="0"/>
                                          </p:val>
                                        </p:tav>
                                        <p:tav tm="100000">
                                          <p:val>
                                            <p:strVal val="#ppt_w"/>
                                          </p:val>
                                        </p:tav>
                                      </p:tavLst>
                                    </p:anim>
                                    <p:anim calcmode="lin" valueType="num">
                                      <p:cBhvr>
                                        <p:cTn id="58" dur="500" fill="hold"/>
                                        <p:tgtEl>
                                          <p:spTgt spid="59"/>
                                        </p:tgtEl>
                                        <p:attrNameLst>
                                          <p:attrName>ppt_h</p:attrName>
                                        </p:attrNameLst>
                                      </p:cBhvr>
                                      <p:tavLst>
                                        <p:tav tm="0">
                                          <p:val>
                                            <p:fltVal val="0"/>
                                          </p:val>
                                        </p:tav>
                                        <p:tav tm="100000">
                                          <p:val>
                                            <p:strVal val="#ppt_h"/>
                                          </p:val>
                                        </p:tav>
                                      </p:tavLst>
                                    </p:anim>
                                    <p:animEffect transition="in" filter="fade">
                                      <p:cBhvr>
                                        <p:cTn id="59" dur="500"/>
                                        <p:tgtEl>
                                          <p:spTgt spid="59"/>
                                        </p:tgtEl>
                                      </p:cBhvr>
                                    </p:animEffect>
                                  </p:childTnLst>
                                </p:cTn>
                              </p:par>
                            </p:childTnLst>
                          </p:cTn>
                        </p:par>
                        <p:par>
                          <p:cTn id="60" fill="hold">
                            <p:stCondLst>
                              <p:cond delay="1500"/>
                            </p:stCondLst>
                            <p:childTnLst>
                              <p:par>
                                <p:cTn id="61" presetID="22" presetClass="entr" presetSubtype="2" fill="hold" grpId="0"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right)">
                                      <p:cBhvr>
                                        <p:cTn id="63" dur="500"/>
                                        <p:tgtEl>
                                          <p:spTgt spid="65"/>
                                        </p:tgtEl>
                                      </p:cBhvr>
                                    </p:animEffect>
                                  </p:childTnLst>
                                </p:cTn>
                              </p:par>
                            </p:childTnLst>
                          </p:cTn>
                        </p:par>
                        <p:par>
                          <p:cTn id="64" fill="hold">
                            <p:stCondLst>
                              <p:cond delay="2000"/>
                            </p:stCondLst>
                            <p:childTnLst>
                              <p:par>
                                <p:cTn id="65" presetID="53" presetClass="entr" presetSubtype="16"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60"/>
                                        </p:tgtEl>
                                      </p:cBhvr>
                                    </p:animEffect>
                                    <p:set>
                                      <p:cBhvr>
                                        <p:cTn id="74" dur="1" fill="hold">
                                          <p:stCondLst>
                                            <p:cond delay="499"/>
                                          </p:stCondLst>
                                        </p:cTn>
                                        <p:tgtEl>
                                          <p:spTgt spid="60"/>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
                                        </p:tgtEl>
                                      </p:cBhvr>
                                    </p:animEffect>
                                    <p:set>
                                      <p:cBhvr>
                                        <p:cTn id="77" dur="1" fill="hold">
                                          <p:stCondLst>
                                            <p:cond delay="499"/>
                                          </p:stCondLst>
                                        </p:cTn>
                                        <p:tgtEl>
                                          <p:spTgt spid="2"/>
                                        </p:tgtEl>
                                        <p:attrNameLst>
                                          <p:attrName>style.visibility</p:attrName>
                                        </p:attrNameLst>
                                      </p:cBhvr>
                                      <p:to>
                                        <p:strVal val="hidden"/>
                                      </p:to>
                                    </p:set>
                                  </p:childTnLst>
                                </p:cTn>
                              </p:par>
                              <p:par>
                                <p:cTn id="78" presetID="10" presetClass="entr" presetSubtype="0" fill="hold" grpId="4"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par>
                                <p:cTn id="81" presetID="42" presetClass="path" presetSubtype="0" accel="33000" decel="59000" fill="hold" grpId="0" nodeType="withEffect">
                                  <p:stCondLst>
                                    <p:cond delay="0"/>
                                  </p:stCondLst>
                                  <p:childTnLst>
                                    <p:animMotion origin="layout" path="M -1.875E-6 4.81481E-6 L 0.06081 0.00023 " pathEditMode="relative" rAng="0" ptsTypes="AA">
                                      <p:cBhvr>
                                        <p:cTn id="82" dur="750" fill="hold"/>
                                        <p:tgtEl>
                                          <p:spTgt spid="69"/>
                                        </p:tgtEl>
                                        <p:attrNameLst>
                                          <p:attrName>ppt_x</p:attrName>
                                          <p:attrName>ppt_y</p:attrName>
                                        </p:attrNameLst>
                                      </p:cBhvr>
                                      <p:rCtr x="3034" y="0"/>
                                    </p:animMotion>
                                  </p:childTnLst>
                                </p:cTn>
                              </p:par>
                              <p:par>
                                <p:cTn id="83" presetID="42" presetClass="path" presetSubtype="0" accel="50000" decel="50000" fill="hold" grpId="1" nodeType="withEffect">
                                  <p:stCondLst>
                                    <p:cond delay="600"/>
                                  </p:stCondLst>
                                  <p:childTnLst>
                                    <p:animMotion origin="layout" path="M 0.06081 0.00023 L -1.875E-6 4.81481E-6 " pathEditMode="relative" rAng="0" ptsTypes="AA">
                                      <p:cBhvr>
                                        <p:cTn id="84" dur="750" fill="hold"/>
                                        <p:tgtEl>
                                          <p:spTgt spid="69"/>
                                        </p:tgtEl>
                                        <p:attrNameLst>
                                          <p:attrName>ppt_x</p:attrName>
                                          <p:attrName>ppt_y</p:attrName>
                                        </p:attrNameLst>
                                      </p:cBhvr>
                                      <p:rCtr x="-3047" y="-23"/>
                                    </p:animMotion>
                                  </p:childTnLst>
                                </p:cTn>
                              </p:par>
                              <p:par>
                                <p:cTn id="85" presetID="42" presetClass="path" presetSubtype="0" accel="50000" decel="50000" fill="hold" grpId="2" nodeType="withEffect">
                                  <p:stCondLst>
                                    <p:cond delay="1300"/>
                                  </p:stCondLst>
                                  <p:childTnLst>
                                    <p:animMotion origin="layout" path="M -1.875E-6 4.81481E-6 L 0.06081 0.00023 " pathEditMode="relative" rAng="0" ptsTypes="AA">
                                      <p:cBhvr>
                                        <p:cTn id="86" dur="750" fill="hold"/>
                                        <p:tgtEl>
                                          <p:spTgt spid="69"/>
                                        </p:tgtEl>
                                        <p:attrNameLst>
                                          <p:attrName>ppt_x</p:attrName>
                                          <p:attrName>ppt_y</p:attrName>
                                        </p:attrNameLst>
                                      </p:cBhvr>
                                      <p:rCtr x="3034" y="0"/>
                                    </p:animMotion>
                                  </p:childTnLst>
                                </p:cTn>
                              </p:par>
                              <p:par>
                                <p:cTn id="87" presetID="42" presetClass="path" presetSubtype="0" accel="50000" decel="50000" fill="hold" grpId="3" nodeType="withEffect">
                                  <p:stCondLst>
                                    <p:cond delay="1900"/>
                                  </p:stCondLst>
                                  <p:childTnLst>
                                    <p:animMotion origin="layout" path="M 0.06081 0.00023 L -1.875E-6 4.81481E-6 " pathEditMode="relative" rAng="0" ptsTypes="AA">
                                      <p:cBhvr>
                                        <p:cTn id="88" dur="750" fill="hold"/>
                                        <p:tgtEl>
                                          <p:spTgt spid="69"/>
                                        </p:tgtEl>
                                        <p:attrNameLst>
                                          <p:attrName>ppt_x</p:attrName>
                                          <p:attrName>ppt_y</p:attrName>
                                        </p:attrNameLst>
                                      </p:cBhvr>
                                      <p:rCtr x="-3047" y="-23"/>
                                    </p:animMotion>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childTnLst>
                          </p:cTn>
                        </p:par>
                        <p:par>
                          <p:cTn id="93" fill="hold">
                            <p:stCondLst>
                              <p:cond delay="1000"/>
                            </p:stCondLst>
                            <p:childTnLst>
                              <p:par>
                                <p:cTn id="94" presetID="26" presetClass="emph" presetSubtype="0" repeatCount="3000" fill="hold" nodeType="afterEffect">
                                  <p:stCondLst>
                                    <p:cond delay="0"/>
                                  </p:stCondLst>
                                  <p:childTnLst>
                                    <p:animEffect transition="out" filter="fade">
                                      <p:cBhvr>
                                        <p:cTn id="95" dur="500" tmFilter="0, 0; .2, .5; .8, .5; 1, 0"/>
                                        <p:tgtEl>
                                          <p:spTgt spid="15"/>
                                        </p:tgtEl>
                                      </p:cBhvr>
                                    </p:animEffect>
                                    <p:animScale>
                                      <p:cBhvr>
                                        <p:cTn id="96" dur="250" autoRev="1" fill="hold"/>
                                        <p:tgtEl>
                                          <p:spTgt spid="15"/>
                                        </p:tgtEl>
                                      </p:cBhvr>
                                      <p:by x="105000" y="105000"/>
                                    </p:animScale>
                                  </p:childTnLst>
                                </p:cTn>
                              </p:par>
                            </p:childTnLst>
                          </p:cTn>
                        </p:par>
                        <p:par>
                          <p:cTn id="97" fill="hold">
                            <p:stCondLst>
                              <p:cond delay="1500"/>
                            </p:stCondLst>
                            <p:childTnLst>
                              <p:par>
                                <p:cTn id="98" presetID="53" presetClass="entr" presetSubtype="16"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 calcmode="lin" valueType="num">
                                      <p:cBhvr>
                                        <p:cTn id="100" dur="500" fill="hold"/>
                                        <p:tgtEl>
                                          <p:spTgt spid="22"/>
                                        </p:tgtEl>
                                        <p:attrNameLst>
                                          <p:attrName>ppt_w</p:attrName>
                                        </p:attrNameLst>
                                      </p:cBhvr>
                                      <p:tavLst>
                                        <p:tav tm="0">
                                          <p:val>
                                            <p:fltVal val="0"/>
                                          </p:val>
                                        </p:tav>
                                        <p:tav tm="100000">
                                          <p:val>
                                            <p:strVal val="#ppt_w"/>
                                          </p:val>
                                        </p:tav>
                                      </p:tavLst>
                                    </p:anim>
                                    <p:anim calcmode="lin" valueType="num">
                                      <p:cBhvr>
                                        <p:cTn id="101" dur="500" fill="hold"/>
                                        <p:tgtEl>
                                          <p:spTgt spid="22"/>
                                        </p:tgtEl>
                                        <p:attrNameLst>
                                          <p:attrName>ppt_h</p:attrName>
                                        </p:attrNameLst>
                                      </p:cBhvr>
                                      <p:tavLst>
                                        <p:tav tm="0">
                                          <p:val>
                                            <p:fltVal val="0"/>
                                          </p:val>
                                        </p:tav>
                                        <p:tav tm="100000">
                                          <p:val>
                                            <p:strVal val="#ppt_h"/>
                                          </p:val>
                                        </p:tav>
                                      </p:tavLst>
                                    </p:anim>
                                    <p:animEffect transition="in" filter="fade">
                                      <p:cBhvr>
                                        <p:cTn id="102" dur="500"/>
                                        <p:tgtEl>
                                          <p:spTgt spid="22"/>
                                        </p:tgtEl>
                                      </p:cBhvr>
                                    </p:animEffect>
                                  </p:childTnLst>
                                </p:cTn>
                              </p:par>
                              <p:par>
                                <p:cTn id="103" presetID="6" presetClass="emph" presetSubtype="0" repeatCount="3000" fill="hold" grpId="1" nodeType="withEffect">
                                  <p:stCondLst>
                                    <p:cond delay="0"/>
                                  </p:stCondLst>
                                  <p:childTnLst>
                                    <p:animScale>
                                      <p:cBhvr>
                                        <p:cTn id="104" dur="500" fill="hold"/>
                                        <p:tgtEl>
                                          <p:spTgt spid="22"/>
                                        </p:tgtEl>
                                      </p:cBhvr>
                                      <p:by x="150000" y="150000"/>
                                    </p:animScale>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up)">
                                      <p:cBhvr>
                                        <p:cTn id="109" dur="500"/>
                                        <p:tgtEl>
                                          <p:spTgt spid="23"/>
                                        </p:tgtEl>
                                      </p:cBhvr>
                                    </p:animEffect>
                                  </p:childTnLst>
                                </p:cTn>
                              </p:par>
                              <p:par>
                                <p:cTn id="110" presetID="53" presetClass="entr" presetSubtype="16"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5"/>
                                        </p:tgtEl>
                                        <p:attrNameLst>
                                          <p:attrName>style.visibility</p:attrName>
                                        </p:attrNameLst>
                                      </p:cBhvr>
                                      <p:to>
                                        <p:strVal val="visible"/>
                                      </p:to>
                                    </p:set>
                                    <p:animEffect transition="in" filter="dissolve">
                                      <p:cBhvr>
                                        <p:cTn id="119" dur="500"/>
                                        <p:tgtEl>
                                          <p:spTgt spid="5"/>
                                        </p:tgtEl>
                                      </p:cBhvr>
                                    </p:animEffect>
                                  </p:childTnLst>
                                </p:cTn>
                              </p:par>
                            </p:childTnLst>
                          </p:cTn>
                        </p:par>
                        <p:par>
                          <p:cTn id="120" fill="hold">
                            <p:stCondLst>
                              <p:cond delay="500"/>
                            </p:stCondLst>
                            <p:childTnLst>
                              <p:par>
                                <p:cTn id="121" presetID="9" presetClass="entr" presetSubtype="0" fill="hold" grpId="0" nodeType="after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dissolve">
                                      <p:cBhvr>
                                        <p:cTn id="123" dur="500"/>
                                        <p:tgtEl>
                                          <p:spTgt spid="4"/>
                                        </p:tgtEl>
                                      </p:cBhvr>
                                    </p:animEffect>
                                  </p:childTnLst>
                                </p:cTn>
                              </p:par>
                            </p:childTnLst>
                          </p:cTn>
                        </p:par>
                        <p:par>
                          <p:cTn id="124" fill="hold">
                            <p:stCondLst>
                              <p:cond delay="1000"/>
                            </p:stCondLst>
                            <p:childTnLst>
                              <p:par>
                                <p:cTn id="125" presetID="35" presetClass="emph" presetSubtype="0" fill="hold" grpId="1" nodeType="afterEffect">
                                  <p:stCondLst>
                                    <p:cond delay="0"/>
                                  </p:stCondLst>
                                  <p:childTnLst>
                                    <p:anim calcmode="discrete" valueType="str">
                                      <p:cBhvr>
                                        <p:cTn id="12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6"/>
                                        </p:tgtEl>
                                        <p:attrNameLst>
                                          <p:attrName>style.visibility</p:attrName>
                                        </p:attrNameLst>
                                      </p:cBhvr>
                                      <p:to>
                                        <p:strVal val="visible"/>
                                      </p:to>
                                    </p:set>
                                    <p:animEffect transition="in" filter="dissolve">
                                      <p:cBhvr>
                                        <p:cTn id="131" dur="500"/>
                                        <p:tgtEl>
                                          <p:spTgt spid="6"/>
                                        </p:tgtEl>
                                      </p:cBhvr>
                                    </p:animEffect>
                                  </p:childTnLst>
                                </p:cTn>
                              </p:par>
                            </p:childTnLst>
                          </p:cTn>
                        </p:par>
                        <p:par>
                          <p:cTn id="132" fill="hold">
                            <p:stCondLst>
                              <p:cond delay="500"/>
                            </p:stCondLst>
                            <p:childTnLst>
                              <p:par>
                                <p:cTn id="133" presetID="35" presetClass="emph" presetSubtype="0" fill="hold" grpId="1" nodeType="afterEffect">
                                  <p:stCondLst>
                                    <p:cond delay="0"/>
                                  </p:stCondLst>
                                  <p:childTnLst>
                                    <p:anim calcmode="discrete" valueType="str">
                                      <p:cBhvr>
                                        <p:cTn id="134"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7"/>
                                        </p:tgtEl>
                                        <p:attrNameLst>
                                          <p:attrName>style.visibility</p:attrName>
                                        </p:attrNameLst>
                                      </p:cBhvr>
                                      <p:to>
                                        <p:strVal val="visible"/>
                                      </p:to>
                                    </p:set>
                                    <p:animEffect transition="in" filter="dissolve">
                                      <p:cBhvr>
                                        <p:cTn id="139" dur="500"/>
                                        <p:tgtEl>
                                          <p:spTgt spid="7"/>
                                        </p:tgtEl>
                                      </p:cBhvr>
                                    </p:animEffect>
                                  </p:childTnLst>
                                </p:cTn>
                              </p:par>
                            </p:childTnLst>
                          </p:cTn>
                        </p:par>
                        <p:par>
                          <p:cTn id="140" fill="hold">
                            <p:stCondLst>
                              <p:cond delay="500"/>
                            </p:stCondLst>
                            <p:childTnLst>
                              <p:par>
                                <p:cTn id="141" presetID="9" presetClass="entr" presetSubtype="0" fill="hold" grpId="0" nodeType="afterEffect">
                                  <p:stCondLst>
                                    <p:cond delay="0"/>
                                  </p:stCondLst>
                                  <p:childTnLst>
                                    <p:set>
                                      <p:cBhvr>
                                        <p:cTn id="142" dur="1" fill="hold">
                                          <p:stCondLst>
                                            <p:cond delay="0"/>
                                          </p:stCondLst>
                                        </p:cTn>
                                        <p:tgtEl>
                                          <p:spTgt spid="8"/>
                                        </p:tgtEl>
                                        <p:attrNameLst>
                                          <p:attrName>style.visibility</p:attrName>
                                        </p:attrNameLst>
                                      </p:cBhvr>
                                      <p:to>
                                        <p:strVal val="visible"/>
                                      </p:to>
                                    </p:set>
                                    <p:animEffect transition="in" filter="dissolve">
                                      <p:cBhvr>
                                        <p:cTn id="143" dur="500"/>
                                        <p:tgtEl>
                                          <p:spTgt spid="8"/>
                                        </p:tgtEl>
                                      </p:cBhvr>
                                    </p:animEffect>
                                  </p:childTnLst>
                                </p:cTn>
                              </p:par>
                            </p:childTnLst>
                          </p:cTn>
                        </p:par>
                        <p:par>
                          <p:cTn id="144" fill="hold">
                            <p:stCondLst>
                              <p:cond delay="1000"/>
                            </p:stCondLst>
                            <p:childTnLst>
                              <p:par>
                                <p:cTn id="145" presetID="35" presetClass="emph" presetSubtype="0" fill="hold" grpId="1" nodeType="afterEffect">
                                  <p:stCondLst>
                                    <p:cond delay="0"/>
                                  </p:stCondLst>
                                  <p:childTnLst>
                                    <p:anim calcmode="discrete" valueType="str">
                                      <p:cBhvr>
                                        <p:cTn id="14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9" grpId="0" bldLvl="0" animBg="1"/>
      <p:bldP spid="50" grpId="0" bldLvl="0" animBg="1"/>
      <p:bldP spid="43" grpId="0" bldLvl="0" animBg="1"/>
      <p:bldP spid="43" grpId="1" bldLvl="0" animBg="1"/>
      <p:bldP spid="69" grpId="0" bldLvl="0" animBg="1"/>
      <p:bldP spid="69" grpId="1" bldLvl="0" animBg="1"/>
      <p:bldP spid="69" grpId="2" bldLvl="0" animBg="1"/>
      <p:bldP spid="69" grpId="3" bldLvl="0" animBg="1"/>
      <p:bldP spid="69" grpId="4" bldLvl="0" animBg="1"/>
      <p:bldP spid="59" grpId="0" bldLvl="0" animBg="1"/>
      <p:bldP spid="65" grpId="0" bldLvl="0" animBg="1"/>
      <p:bldP spid="22" grpId="0" bldLvl="0" animBg="1"/>
      <p:bldP spid="22" grpId="1" bldLvl="0" animBg="1"/>
      <p:bldP spid="23" grpId="0" bldLvl="0" animBg="1"/>
      <p:bldP spid="4" grpId="0"/>
      <p:bldP spid="4" grpId="1"/>
      <p:bldP spid="5" grpId="0"/>
      <p:bldP spid="6" grpId="0"/>
      <p:bldP spid="6" grpId="1"/>
      <p:bldP spid="7" grpId="0"/>
      <p:bldP spid="8" grpId="0"/>
      <p:bldP spid="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44054" cy="1428589"/>
            <a:chOff x="551030" y="-368704"/>
            <a:chExt cx="5344054" cy="1428589"/>
          </a:xfrm>
        </p:grpSpPr>
        <p:grpSp>
          <p:nvGrpSpPr>
            <p:cNvPr id="29" name="组合 28"/>
            <p:cNvGrpSpPr/>
            <p:nvPr/>
          </p:nvGrpSpPr>
          <p:grpSpPr>
            <a:xfrm>
              <a:off x="1201632" y="303925"/>
              <a:ext cx="4693452" cy="687997"/>
              <a:chOff x="1839059" y="967769"/>
              <a:chExt cx="4693452" cy="687997"/>
            </a:xfrm>
          </p:grpSpPr>
          <p:sp>
            <p:nvSpPr>
              <p:cNvPr id="31" name="矩形: 圆角 30"/>
              <p:cNvSpPr/>
              <p:nvPr/>
            </p:nvSpPr>
            <p:spPr>
              <a:xfrm>
                <a:off x="1839059" y="967769"/>
                <a:ext cx="46934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39081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955683" y="1863107"/>
            <a:ext cx="5340106" cy="476221"/>
            <a:chOff x="1403750" y="3593123"/>
            <a:chExt cx="5340106" cy="476221"/>
          </a:xfrm>
        </p:grpSpPr>
        <p:grpSp>
          <p:nvGrpSpPr>
            <p:cNvPr id="9" name="组合 8"/>
            <p:cNvGrpSpPr/>
            <p:nvPr/>
          </p:nvGrpSpPr>
          <p:grpSpPr>
            <a:xfrm>
              <a:off x="1403750" y="3593123"/>
              <a:ext cx="490436" cy="476221"/>
              <a:chOff x="1403750" y="3593123"/>
              <a:chExt cx="808892" cy="785446"/>
            </a:xfrm>
          </p:grpSpPr>
          <p:sp>
            <p:nvSpPr>
              <p:cNvPr id="11" name="对话气泡: 椭圆形 1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一种特殊的情况</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3" name="Text Box 79"/>
          <p:cNvSpPr txBox="1">
            <a:spLocks noChangeArrowheads="1"/>
          </p:cNvSpPr>
          <p:nvPr/>
        </p:nvSpPr>
        <p:spPr bwMode="auto">
          <a:xfrm>
            <a:off x="1537970" y="2366010"/>
            <a:ext cx="9909810" cy="145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接收方通知发送方</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RcvWindow</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，且接收方无任何数据传送给发送方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发送方持续向接受方发送只有一个字节数据的报文段，目的是试探</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749200" cy="1428589"/>
            <a:chOff x="551030" y="-368704"/>
            <a:chExt cx="5749200" cy="1428589"/>
          </a:xfrm>
        </p:grpSpPr>
        <p:grpSp>
          <p:nvGrpSpPr>
            <p:cNvPr id="29" name="组合 28"/>
            <p:cNvGrpSpPr/>
            <p:nvPr/>
          </p:nvGrpSpPr>
          <p:grpSpPr>
            <a:xfrm>
              <a:off x="1201632" y="303925"/>
              <a:ext cx="5098598" cy="687997"/>
              <a:chOff x="1839059" y="967769"/>
              <a:chExt cx="5098598" cy="687997"/>
            </a:xfrm>
          </p:grpSpPr>
          <p:sp>
            <p:nvSpPr>
              <p:cNvPr id="31" name="矩形: 圆角 30"/>
              <p:cNvSpPr/>
              <p:nvPr/>
            </p:nvSpPr>
            <p:spPr>
              <a:xfrm>
                <a:off x="1839059" y="967769"/>
                <a:ext cx="509859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0681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连接的建立</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Group 4"/>
          <p:cNvGrpSpPr/>
          <p:nvPr/>
        </p:nvGrpSpPr>
        <p:grpSpPr bwMode="auto">
          <a:xfrm>
            <a:off x="3518218" y="3768430"/>
            <a:ext cx="4752975" cy="458788"/>
            <a:chOff x="1272" y="2366"/>
            <a:chExt cx="2994" cy="289"/>
          </a:xfrm>
        </p:grpSpPr>
        <p:sp>
          <p:nvSpPr>
            <p:cNvPr id="17" name="Line 5"/>
            <p:cNvSpPr>
              <a:spLocks noChangeShapeType="1"/>
            </p:cNvSpPr>
            <p:nvPr/>
          </p:nvSpPr>
          <p:spPr bwMode="auto">
            <a:xfrm>
              <a:off x="1272" y="2631"/>
              <a:ext cx="2994" cy="0"/>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Rectangle 6"/>
            <p:cNvSpPr>
              <a:spLocks noChangeArrowheads="1"/>
            </p:cNvSpPr>
            <p:nvPr/>
          </p:nvSpPr>
          <p:spPr bwMode="auto">
            <a:xfrm>
              <a:off x="2117" y="2366"/>
              <a:ext cx="127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SYN, SEQ = x</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 name="Group 8"/>
          <p:cNvGrpSpPr/>
          <p:nvPr/>
        </p:nvGrpSpPr>
        <p:grpSpPr bwMode="auto">
          <a:xfrm>
            <a:off x="3538856" y="4344697"/>
            <a:ext cx="4908549" cy="457200"/>
            <a:chOff x="1285" y="2729"/>
            <a:chExt cx="3092" cy="288"/>
          </a:xfrm>
        </p:grpSpPr>
        <p:sp>
          <p:nvSpPr>
            <p:cNvPr id="21" name="Line 9"/>
            <p:cNvSpPr>
              <a:spLocks noChangeShapeType="1"/>
            </p:cNvSpPr>
            <p:nvPr/>
          </p:nvSpPr>
          <p:spPr bwMode="auto">
            <a:xfrm rot="13037" flipH="1">
              <a:off x="1285" y="3000"/>
              <a:ext cx="2995" cy="2"/>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Rectangle 10"/>
            <p:cNvSpPr>
              <a:spLocks noChangeArrowheads="1"/>
            </p:cNvSpPr>
            <p:nvPr/>
          </p:nvSpPr>
          <p:spPr bwMode="auto">
            <a:xfrm rot="470" flipH="1">
              <a:off x="1387" y="2729"/>
              <a:ext cx="29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SYN,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SEQ = y,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x </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Group 11"/>
          <p:cNvGrpSpPr/>
          <p:nvPr/>
        </p:nvGrpSpPr>
        <p:grpSpPr bwMode="auto">
          <a:xfrm>
            <a:off x="3538856" y="4990810"/>
            <a:ext cx="4754562" cy="458788"/>
            <a:chOff x="1285" y="3136"/>
            <a:chExt cx="2995" cy="289"/>
          </a:xfrm>
        </p:grpSpPr>
        <p:sp>
          <p:nvSpPr>
            <p:cNvPr id="24" name="Line 12"/>
            <p:cNvSpPr>
              <a:spLocks noChangeShapeType="1"/>
            </p:cNvSpPr>
            <p:nvPr/>
          </p:nvSpPr>
          <p:spPr bwMode="auto">
            <a:xfrm>
              <a:off x="1285" y="3383"/>
              <a:ext cx="2995" cy="0"/>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13"/>
            <p:cNvSpPr>
              <a:spLocks noChangeArrowheads="1"/>
            </p:cNvSpPr>
            <p:nvPr/>
          </p:nvSpPr>
          <p:spPr bwMode="auto">
            <a:xfrm>
              <a:off x="1442" y="3136"/>
              <a:ext cx="269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endParaRPr>
            </a:p>
          </p:txBody>
        </p:sp>
      </p:grpSp>
      <p:sp>
        <p:nvSpPr>
          <p:cNvPr id="26" name="Rectangle 14"/>
          <p:cNvSpPr>
            <a:spLocks noChangeArrowheads="1"/>
          </p:cNvSpPr>
          <p:nvPr/>
        </p:nvSpPr>
        <p:spPr bwMode="auto">
          <a:xfrm>
            <a:off x="7626668" y="337473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ea typeface="思源黑体 CN Normal" panose="020B0400000000000000" pitchFamily="34" charset="-122"/>
                <a:cs typeface="Times New Roman" panose="02020603050405020304" pitchFamily="18" charset="0"/>
              </a:rPr>
              <a:t>被动打开</a:t>
            </a:r>
            <a:endParaRPr kumimoji="1"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Rectangle 15"/>
          <p:cNvSpPr>
            <a:spLocks noChangeArrowheads="1"/>
          </p:cNvSpPr>
          <p:nvPr/>
        </p:nvSpPr>
        <p:spPr bwMode="auto">
          <a:xfrm>
            <a:off x="2810193" y="337473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主动打开</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16"/>
          <p:cNvSpPr>
            <a:spLocks noChangeArrowheads="1"/>
          </p:cNvSpPr>
          <p:nvPr/>
        </p:nvSpPr>
        <p:spPr bwMode="auto">
          <a:xfrm>
            <a:off x="8321993" y="4561391"/>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Rectangle 17"/>
          <p:cNvSpPr>
            <a:spLocks noChangeArrowheads="1"/>
          </p:cNvSpPr>
          <p:nvPr/>
        </p:nvSpPr>
        <p:spPr bwMode="auto">
          <a:xfrm>
            <a:off x="2817638" y="5153373"/>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21"/>
          <p:cNvSpPr>
            <a:spLocks noChangeArrowheads="1"/>
          </p:cNvSpPr>
          <p:nvPr/>
        </p:nvSpPr>
        <p:spPr bwMode="auto">
          <a:xfrm>
            <a:off x="2202084" y="3947162"/>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连接请求</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 name="组合 2"/>
          <p:cNvGrpSpPr/>
          <p:nvPr/>
        </p:nvGrpSpPr>
        <p:grpSpPr>
          <a:xfrm>
            <a:off x="7631323" y="2184105"/>
            <a:ext cx="1381340" cy="1242032"/>
            <a:chOff x="6120317" y="1790700"/>
            <a:chExt cx="1381340" cy="1242032"/>
          </a:xfrm>
        </p:grpSpPr>
        <p:sp>
          <p:nvSpPr>
            <p:cNvPr id="19" name="Rectangle 7"/>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4" name="组合 3"/>
          <p:cNvGrpSpPr/>
          <p:nvPr/>
        </p:nvGrpSpPr>
        <p:grpSpPr>
          <a:xfrm>
            <a:off x="2857711" y="2165055"/>
            <a:ext cx="1381340" cy="1261082"/>
            <a:chOff x="1346705" y="1771650"/>
            <a:chExt cx="1381340" cy="1261082"/>
          </a:xfrm>
        </p:grpSpPr>
        <p:sp>
          <p:nvSpPr>
            <p:cNvPr id="37" name="Rectangle 20"/>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par>
                          <p:cTn id="37" fill="hold">
                            <p:stCondLst>
                              <p:cond delay="500"/>
                            </p:stCondLst>
                            <p:childTnLst>
                              <p:par>
                                <p:cTn id="38" presetID="22" presetClass="entr" presetSubtype="8" fill="hold" nodeType="afterEffect">
                                  <p:stCondLst>
                                    <p:cond delay="50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1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par>
                          <p:cTn id="46" fill="hold">
                            <p:stCondLst>
                              <p:cond delay="500"/>
                            </p:stCondLst>
                            <p:childTnLst>
                              <p:par>
                                <p:cTn id="47" presetID="22" presetClass="entr" presetSubtype="2" fill="hold" nodeType="afterEffect">
                                  <p:stCondLst>
                                    <p:cond delay="500"/>
                                  </p:stCondLst>
                                  <p:childTnLst>
                                    <p:set>
                                      <p:cBhvr>
                                        <p:cTn id="48" dur="1" fill="hold">
                                          <p:stCondLst>
                                            <p:cond delay="0"/>
                                          </p:stCondLst>
                                        </p:cTn>
                                        <p:tgtEl>
                                          <p:spTgt spid="20"/>
                                        </p:tgtEl>
                                        <p:attrNameLst>
                                          <p:attrName>style.visibility</p:attrName>
                                        </p:attrNameLst>
                                      </p:cBhvr>
                                      <p:to>
                                        <p:strVal val="visible"/>
                                      </p:to>
                                    </p:set>
                                    <p:animEffect transition="in" filter="wipe(right)">
                                      <p:cBhvr>
                                        <p:cTn id="49" dur="10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par>
                          <p:cTn id="55" fill="hold">
                            <p:stCondLst>
                              <p:cond delay="500"/>
                            </p:stCondLst>
                            <p:childTnLst>
                              <p:par>
                                <p:cTn id="56" presetID="22" presetClass="entr" presetSubtype="8" fill="hold" nodeType="afterEffect">
                                  <p:stCondLst>
                                    <p:cond delay="50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3" grpId="0"/>
      <p:bldP spid="34" grpId="0"/>
      <p:bldP spid="3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791325" cy="1428589"/>
            <a:chOff x="551030" y="-368704"/>
            <a:chExt cx="6791325" cy="1428589"/>
          </a:xfrm>
        </p:grpSpPr>
        <p:grpSp>
          <p:nvGrpSpPr>
            <p:cNvPr id="29" name="组合 28"/>
            <p:cNvGrpSpPr/>
            <p:nvPr/>
          </p:nvGrpSpPr>
          <p:grpSpPr>
            <a:xfrm>
              <a:off x="1201632" y="303925"/>
              <a:ext cx="6140723" cy="687997"/>
              <a:chOff x="1839059" y="967769"/>
              <a:chExt cx="6140723" cy="687997"/>
            </a:xfrm>
          </p:grpSpPr>
          <p:sp>
            <p:nvSpPr>
              <p:cNvPr id="31" name="矩形: 圆角 30"/>
              <p:cNvSpPr/>
              <p:nvPr/>
            </p:nvSpPr>
            <p:spPr>
              <a:xfrm>
                <a:off x="1839059" y="967769"/>
                <a:ext cx="61407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78093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连接释放的过程 </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 name="组合 2"/>
          <p:cNvGrpSpPr/>
          <p:nvPr/>
        </p:nvGrpSpPr>
        <p:grpSpPr>
          <a:xfrm>
            <a:off x="7581119" y="1802951"/>
            <a:ext cx="1381340" cy="1242032"/>
            <a:chOff x="6120317" y="1790700"/>
            <a:chExt cx="1381340" cy="1242032"/>
          </a:xfrm>
        </p:grpSpPr>
        <p:sp>
          <p:nvSpPr>
            <p:cNvPr id="19" name="Rectangle 7"/>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2" name="组合 1"/>
          <p:cNvGrpSpPr/>
          <p:nvPr/>
        </p:nvGrpSpPr>
        <p:grpSpPr>
          <a:xfrm>
            <a:off x="2807507" y="1783901"/>
            <a:ext cx="1381340" cy="1261082"/>
            <a:chOff x="1346705" y="1771650"/>
            <a:chExt cx="1381340" cy="1261082"/>
          </a:xfrm>
        </p:grpSpPr>
        <p:sp>
          <p:nvSpPr>
            <p:cNvPr id="37" name="Rectangle 20"/>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grpSp>
        <p:nvGrpSpPr>
          <p:cNvPr id="35" name="Group 3"/>
          <p:cNvGrpSpPr/>
          <p:nvPr/>
        </p:nvGrpSpPr>
        <p:grpSpPr bwMode="auto">
          <a:xfrm>
            <a:off x="3667427" y="3046432"/>
            <a:ext cx="4752975" cy="441325"/>
            <a:chOff x="1460" y="2005"/>
            <a:chExt cx="2994" cy="278"/>
          </a:xfrm>
        </p:grpSpPr>
        <p:sp>
          <p:nvSpPr>
            <p:cNvPr id="36" name="Line 4"/>
            <p:cNvSpPr>
              <a:spLocks noChangeShapeType="1"/>
            </p:cNvSpPr>
            <p:nvPr/>
          </p:nvSpPr>
          <p:spPr bwMode="auto">
            <a:xfrm>
              <a:off x="1460" y="2282"/>
              <a:ext cx="2994" cy="1"/>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5"/>
            <p:cNvSpPr>
              <a:spLocks noChangeArrowheads="1"/>
            </p:cNvSpPr>
            <p:nvPr/>
          </p:nvSpPr>
          <p:spPr bwMode="auto">
            <a:xfrm>
              <a:off x="2411" y="2005"/>
              <a:ext cx="10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FIN, SEQ = x</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2" name="Group 6"/>
          <p:cNvGrpSpPr/>
          <p:nvPr/>
        </p:nvGrpSpPr>
        <p:grpSpPr bwMode="auto">
          <a:xfrm>
            <a:off x="3689652" y="3721119"/>
            <a:ext cx="4751388" cy="468313"/>
            <a:chOff x="1474" y="2430"/>
            <a:chExt cx="2993" cy="295"/>
          </a:xfrm>
        </p:grpSpPr>
        <p:sp>
          <p:nvSpPr>
            <p:cNvPr id="43" name="Line 7"/>
            <p:cNvSpPr>
              <a:spLocks noChangeShapeType="1"/>
            </p:cNvSpPr>
            <p:nvPr/>
          </p:nvSpPr>
          <p:spPr bwMode="auto">
            <a:xfrm rot="3204" flipH="1">
              <a:off x="1474" y="2724"/>
              <a:ext cx="2993"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8"/>
            <p:cNvSpPr>
              <a:spLocks noChangeArrowheads="1"/>
            </p:cNvSpPr>
            <p:nvPr/>
          </p:nvSpPr>
          <p:spPr bwMode="auto">
            <a:xfrm rot="21592220" flipH="1">
              <a:off x="2064" y="2430"/>
              <a:ext cx="19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ACK, SEQ = y, ACK= x </a:t>
              </a:r>
              <a:r>
                <a:rPr kumimoji="1" lang="en-US" altLang="zh-CN" sz="2000" b="1">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5" name="Group 9"/>
          <p:cNvGrpSpPr/>
          <p:nvPr/>
        </p:nvGrpSpPr>
        <p:grpSpPr bwMode="auto">
          <a:xfrm>
            <a:off x="3689652" y="5597544"/>
            <a:ext cx="4751388" cy="444500"/>
            <a:chOff x="1474" y="3328"/>
            <a:chExt cx="2993" cy="280"/>
          </a:xfrm>
        </p:grpSpPr>
        <p:sp>
          <p:nvSpPr>
            <p:cNvPr id="46" name="Line 10"/>
            <p:cNvSpPr>
              <a:spLocks noChangeShapeType="1"/>
            </p:cNvSpPr>
            <p:nvPr/>
          </p:nvSpPr>
          <p:spPr bwMode="auto">
            <a:xfrm>
              <a:off x="1474" y="3606"/>
              <a:ext cx="2993" cy="2"/>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11"/>
            <p:cNvSpPr>
              <a:spLocks noChangeArrowheads="1"/>
            </p:cNvSpPr>
            <p:nvPr/>
          </p:nvSpPr>
          <p:spPr bwMode="auto">
            <a:xfrm>
              <a:off x="1783" y="3328"/>
              <a:ext cx="2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000" b="1">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endParaRPr>
            </a:p>
          </p:txBody>
        </p:sp>
      </p:grpSp>
      <p:sp>
        <p:nvSpPr>
          <p:cNvPr id="48" name="Rectangle 12"/>
          <p:cNvSpPr>
            <a:spLocks noChangeArrowheads="1"/>
          </p:cNvSpPr>
          <p:nvPr/>
        </p:nvSpPr>
        <p:spPr bwMode="auto">
          <a:xfrm>
            <a:off x="2382851" y="2932132"/>
            <a:ext cx="1208665" cy="132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endPar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endPar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endPar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9" name="Group 13"/>
          <p:cNvGrpSpPr/>
          <p:nvPr/>
        </p:nvGrpSpPr>
        <p:grpSpPr bwMode="auto">
          <a:xfrm>
            <a:off x="3700765" y="4665682"/>
            <a:ext cx="4752975" cy="471487"/>
            <a:chOff x="1481" y="2913"/>
            <a:chExt cx="2994" cy="282"/>
          </a:xfrm>
        </p:grpSpPr>
        <p:sp>
          <p:nvSpPr>
            <p:cNvPr id="50" name="Rectangle 14"/>
            <p:cNvSpPr>
              <a:spLocks noChangeArrowheads="1"/>
            </p:cNvSpPr>
            <p:nvPr/>
          </p:nvSpPr>
          <p:spPr bwMode="auto">
            <a:xfrm>
              <a:off x="1805" y="2913"/>
              <a:ext cx="2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FIN, ACK, SEQ = y, ACK = x + 1</a:t>
              </a:r>
              <a:endPar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5"/>
            <p:cNvSpPr>
              <a:spLocks noChangeShapeType="1"/>
            </p:cNvSpPr>
            <p:nvPr/>
          </p:nvSpPr>
          <p:spPr bwMode="auto">
            <a:xfrm rot="11867" flipH="1">
              <a:off x="1481" y="3194"/>
              <a:ext cx="2994"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2" name="Group 20"/>
          <p:cNvGrpSpPr/>
          <p:nvPr/>
        </p:nvGrpSpPr>
        <p:grpSpPr bwMode="auto">
          <a:xfrm>
            <a:off x="8242603" y="2500332"/>
            <a:ext cx="1339849" cy="1290637"/>
            <a:chOff x="4385" y="1661"/>
            <a:chExt cx="844" cy="813"/>
          </a:xfrm>
        </p:grpSpPr>
        <p:sp>
          <p:nvSpPr>
            <p:cNvPr id="53" name="Rectangle 21"/>
            <p:cNvSpPr>
              <a:spLocks noChangeArrowheads="1"/>
            </p:cNvSpPr>
            <p:nvPr/>
          </p:nvSpPr>
          <p:spPr bwMode="auto">
            <a:xfrm>
              <a:off x="4468" y="2030"/>
              <a:ext cx="761"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通知主机</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应用进程</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Rectangle 22"/>
            <p:cNvSpPr>
              <a:spLocks noChangeArrowheads="1"/>
            </p:cNvSpPr>
            <p:nvPr/>
          </p:nvSpPr>
          <p:spPr bwMode="auto">
            <a:xfrm>
              <a:off x="4767" y="186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①</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Line 23"/>
            <p:cNvSpPr>
              <a:spLocks noChangeShapeType="1"/>
            </p:cNvSpPr>
            <p:nvPr/>
          </p:nvSpPr>
          <p:spPr bwMode="auto">
            <a:xfrm flipH="1" flipV="1">
              <a:off x="4385" y="1661"/>
              <a:ext cx="437" cy="432"/>
            </a:xfrm>
            <a:prstGeom prst="line">
              <a:avLst/>
            </a:prstGeom>
            <a:noFill/>
            <a:ln w="28575">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Group 24"/>
          <p:cNvGrpSpPr/>
          <p:nvPr/>
        </p:nvGrpSpPr>
        <p:grpSpPr bwMode="auto">
          <a:xfrm>
            <a:off x="8393415" y="2552719"/>
            <a:ext cx="1330325" cy="3288472"/>
            <a:chOff x="4480" y="1661"/>
            <a:chExt cx="838" cy="1970"/>
          </a:xfrm>
        </p:grpSpPr>
        <p:sp>
          <p:nvSpPr>
            <p:cNvPr id="57" name="Rectangle 25"/>
            <p:cNvSpPr>
              <a:spLocks noChangeArrowheads="1"/>
            </p:cNvSpPr>
            <p:nvPr/>
          </p:nvSpPr>
          <p:spPr bwMode="auto">
            <a:xfrm>
              <a:off x="4480" y="2840"/>
              <a:ext cx="761"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endPar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endPar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endPar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Freeform 26"/>
            <p:cNvSpPr/>
            <p:nvPr/>
          </p:nvSpPr>
          <p:spPr bwMode="auto">
            <a:xfrm>
              <a:off x="4562" y="1661"/>
              <a:ext cx="660" cy="1225"/>
            </a:xfrm>
            <a:custGeom>
              <a:avLst/>
              <a:gdLst>
                <a:gd name="T0" fmla="*/ 0 w 661"/>
                <a:gd name="T1" fmla="*/ 0 h 1026"/>
                <a:gd name="T2" fmla="*/ 94269 w 661"/>
                <a:gd name="T3" fmla="*/ 13575 h 1026"/>
                <a:gd name="T4" fmla="*/ 167926 w 661"/>
                <a:gd name="T5" fmla="*/ 37390 h 1026"/>
                <a:gd name="T6" fmla="*/ 188624 w 661"/>
                <a:gd name="T7" fmla="*/ 65412 h 1026"/>
                <a:gd name="T8" fmla="*/ 169583 w 661"/>
                <a:gd name="T9" fmla="*/ 97075 h 1026"/>
                <a:gd name="T10" fmla="*/ 111397 w 661"/>
                <a:gd name="T11" fmla="*/ 123058 h 1026"/>
                <a:gd name="T12" fmla="*/ 0 60000 65536"/>
                <a:gd name="T13" fmla="*/ 0 60000 65536"/>
                <a:gd name="T14" fmla="*/ 0 60000 65536"/>
                <a:gd name="T15" fmla="*/ 0 60000 65536"/>
                <a:gd name="T16" fmla="*/ 0 60000 65536"/>
                <a:gd name="T17" fmla="*/ 0 60000 65536"/>
                <a:gd name="T18" fmla="*/ 0 w 661"/>
                <a:gd name="T19" fmla="*/ 0 h 1026"/>
                <a:gd name="T20" fmla="*/ 661 w 661"/>
                <a:gd name="T21" fmla="*/ 1026 h 1026"/>
              </a:gdLst>
              <a:ahLst/>
              <a:cxnLst>
                <a:cxn ang="T12">
                  <a:pos x="T0" y="T1"/>
                </a:cxn>
                <a:cxn ang="T13">
                  <a:pos x="T2" y="T3"/>
                </a:cxn>
                <a:cxn ang="T14">
                  <a:pos x="T4" y="T5"/>
                </a:cxn>
                <a:cxn ang="T15">
                  <a:pos x="T6" y="T7"/>
                </a:cxn>
                <a:cxn ang="T16">
                  <a:pos x="T8" y="T9"/>
                </a:cxn>
                <a:cxn ang="T17">
                  <a:pos x="T10" y="T11"/>
                </a:cxn>
              </a:cxnLst>
              <a:rect l="T18" t="T19" r="T20" b="T21"/>
              <a:pathLst>
                <a:path w="661" h="1026">
                  <a:moveTo>
                    <a:pt x="0" y="0"/>
                  </a:moveTo>
                  <a:cubicBezTo>
                    <a:pt x="55" y="19"/>
                    <a:pt x="232" y="62"/>
                    <a:pt x="330" y="114"/>
                  </a:cubicBezTo>
                  <a:cubicBezTo>
                    <a:pt x="428" y="166"/>
                    <a:pt x="533" y="240"/>
                    <a:pt x="588" y="312"/>
                  </a:cubicBezTo>
                  <a:cubicBezTo>
                    <a:pt x="643" y="384"/>
                    <a:pt x="659" y="463"/>
                    <a:pt x="660" y="546"/>
                  </a:cubicBezTo>
                  <a:cubicBezTo>
                    <a:pt x="661" y="629"/>
                    <a:pt x="639" y="730"/>
                    <a:pt x="594" y="810"/>
                  </a:cubicBezTo>
                  <a:cubicBezTo>
                    <a:pt x="549" y="890"/>
                    <a:pt x="432" y="981"/>
                    <a:pt x="390" y="1026"/>
                  </a:cubicBezTo>
                </a:path>
              </a:pathLst>
            </a:custGeom>
            <a:noFill/>
            <a:ln w="28575">
              <a:solidFill>
                <a:srgbClr val="C00000"/>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27"/>
            <p:cNvSpPr>
              <a:spLocks noChangeArrowheads="1"/>
            </p:cNvSpPr>
            <p:nvPr/>
          </p:nvSpPr>
          <p:spPr bwMode="auto">
            <a:xfrm>
              <a:off x="5041" y="1763"/>
              <a:ext cx="27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②</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0" name="Rectangle 28"/>
          <p:cNvSpPr>
            <a:spLocks noChangeArrowheads="1"/>
          </p:cNvSpPr>
          <p:nvPr/>
        </p:nvSpPr>
        <p:spPr bwMode="auto">
          <a:xfrm>
            <a:off x="8419337" y="3925907"/>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endPar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29"/>
          <p:cNvSpPr>
            <a:spLocks noChangeArrowheads="1"/>
          </p:cNvSpPr>
          <p:nvPr/>
        </p:nvSpPr>
        <p:spPr bwMode="auto">
          <a:xfrm>
            <a:off x="3046715" y="5776932"/>
            <a:ext cx="69056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endParaRPr kumimoji="1"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30"/>
          <p:cNvSpPr>
            <a:spLocks noChangeArrowheads="1"/>
          </p:cNvSpPr>
          <p:nvPr userDrawn="1"/>
        </p:nvSpPr>
        <p:spPr bwMode="auto">
          <a:xfrm>
            <a:off x="2225976" y="4375344"/>
            <a:ext cx="7493001" cy="1810027"/>
          </a:xfrm>
          <a:prstGeom prst="rect">
            <a:avLst/>
          </a:prstGeom>
          <a:no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到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的连接就释放了，连接处于</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半关闭</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相当于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向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说：</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“我已经没有数据要发送了。</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但你如果还发送数据，我仍接收。” </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6" name="组合 65"/>
          <p:cNvGrpSpPr/>
          <p:nvPr/>
        </p:nvGrpSpPr>
        <p:grpSpPr>
          <a:xfrm>
            <a:off x="4387598" y="1719273"/>
            <a:ext cx="2833940" cy="833446"/>
            <a:chOff x="5628271" y="3990399"/>
            <a:chExt cx="2290261" cy="833446"/>
          </a:xfrm>
        </p:grpSpPr>
        <p:sp>
          <p:nvSpPr>
            <p:cNvPr id="67" name="Rectangle 11"/>
            <p:cNvSpPr>
              <a:spLocks noChangeArrowheads="1"/>
            </p:cNvSpPr>
            <p:nvPr/>
          </p:nvSpPr>
          <p:spPr bwMode="auto">
            <a:xfrm>
              <a:off x="5628271" y="3990399"/>
              <a:ext cx="2290261" cy="83344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68" name="矩形 67"/>
            <p:cNvSpPr/>
            <p:nvPr/>
          </p:nvSpPr>
          <p:spPr>
            <a:xfrm>
              <a:off x="5783724" y="3992611"/>
              <a:ext cx="1979355" cy="830997"/>
            </a:xfrm>
            <a:prstGeom prst="rect">
              <a:avLst/>
            </a:prstGeom>
          </p:spPr>
          <p:txBody>
            <a:bodyPr wrap="square">
              <a:spAutoFit/>
            </a:bodyPr>
            <a:lstStyle/>
            <a:p>
              <a:pPr algn="ctr"/>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至此，整个连接已经全部释放。</a:t>
              </a:r>
              <a:endPar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1000"/>
                                        <p:tgtEl>
                                          <p:spTgt spid="35"/>
                                        </p:tgtEl>
                                      </p:cBhvr>
                                    </p:animEffect>
                                  </p:childTnLst>
                                </p:cTn>
                              </p:par>
                            </p:childTnLst>
                          </p:cTn>
                        </p:par>
                        <p:par>
                          <p:cTn id="29" fill="hold">
                            <p:stCondLst>
                              <p:cond delay="1500"/>
                            </p:stCondLst>
                            <p:childTnLst>
                              <p:par>
                                <p:cTn id="30" presetID="22" presetClass="entr" presetSubtype="4" fill="hold" nodeType="afterEffect">
                                  <p:stCondLst>
                                    <p:cond delay="50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1000"/>
                                        <p:tgtEl>
                                          <p:spTgt spid="52"/>
                                        </p:tgtEl>
                                      </p:cBhvr>
                                    </p:animEffect>
                                  </p:childTnLst>
                                </p:cTn>
                              </p:par>
                            </p:childTnLst>
                          </p:cTn>
                        </p:par>
                        <p:par>
                          <p:cTn id="33" fill="hold">
                            <p:stCondLst>
                              <p:cond delay="3000"/>
                            </p:stCondLst>
                            <p:childTnLst>
                              <p:par>
                                <p:cTn id="34" presetID="1" presetClass="entr" presetSubtype="0" fill="hold" grpId="0" nodeType="afterEffect">
                                  <p:stCondLst>
                                    <p:cond delay="500"/>
                                  </p:stCondLst>
                                  <p:childTnLst>
                                    <p:set>
                                      <p:cBhvr>
                                        <p:cTn id="35" dur="1" fill="hold">
                                          <p:stCondLst>
                                            <p:cond delay="0"/>
                                          </p:stCondLst>
                                        </p:cTn>
                                        <p:tgtEl>
                                          <p:spTgt spid="60"/>
                                        </p:tgtEl>
                                        <p:attrNameLst>
                                          <p:attrName>style.visibility</p:attrName>
                                        </p:attrNameLst>
                                      </p:cBhvr>
                                      <p:to>
                                        <p:strVal val="visible"/>
                                      </p:to>
                                    </p:set>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right)">
                                      <p:cBhvr>
                                        <p:cTn id="39" dur="1000"/>
                                        <p:tgtEl>
                                          <p:spTgt spid="4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up)">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65"/>
                                        </p:tgtEl>
                                      </p:cBhvr>
                                    </p:animEffect>
                                    <p:set>
                                      <p:cBhvr>
                                        <p:cTn id="48" dur="1" fill="hold">
                                          <p:stCondLst>
                                            <p:cond delay="499"/>
                                          </p:stCondLst>
                                        </p:cTn>
                                        <p:tgtEl>
                                          <p:spTgt spid="65"/>
                                        </p:tgtEl>
                                        <p:attrNameLst>
                                          <p:attrName>style.visibility</p:attrName>
                                        </p:attrNameLst>
                                      </p:cBhvr>
                                      <p:to>
                                        <p:strVal val="hidden"/>
                                      </p:to>
                                    </p:set>
                                  </p:childTnLst>
                                </p:cTn>
                              </p:par>
                            </p:childTnLst>
                          </p:cTn>
                        </p:par>
                        <p:par>
                          <p:cTn id="49" fill="hold">
                            <p:stCondLst>
                              <p:cond delay="500"/>
                            </p:stCondLst>
                            <p:childTnLst>
                              <p:par>
                                <p:cTn id="50" presetID="22" presetClass="entr" presetSubtype="1" fill="hold" nodeType="afterEffect">
                                  <p:stCondLst>
                                    <p:cond delay="500"/>
                                  </p:stCondLst>
                                  <p:childTnLst>
                                    <p:set>
                                      <p:cBhvr>
                                        <p:cTn id="51" dur="1" fill="hold">
                                          <p:stCondLst>
                                            <p:cond delay="0"/>
                                          </p:stCondLst>
                                        </p:cTn>
                                        <p:tgtEl>
                                          <p:spTgt spid="56"/>
                                        </p:tgtEl>
                                        <p:attrNameLst>
                                          <p:attrName>style.visibility</p:attrName>
                                        </p:attrNameLst>
                                      </p:cBhvr>
                                      <p:to>
                                        <p:strVal val="visible"/>
                                      </p:to>
                                    </p:set>
                                    <p:animEffect transition="in" filter="wipe(up)">
                                      <p:cBhvr>
                                        <p:cTn id="52" dur="1000"/>
                                        <p:tgtEl>
                                          <p:spTgt spid="56"/>
                                        </p:tgtEl>
                                      </p:cBhvr>
                                    </p:animEffect>
                                  </p:childTnLst>
                                </p:cTn>
                              </p:par>
                            </p:childTnLst>
                          </p:cTn>
                        </p:par>
                        <p:par>
                          <p:cTn id="53" fill="hold">
                            <p:stCondLst>
                              <p:cond delay="2000"/>
                            </p:stCondLst>
                            <p:childTnLst>
                              <p:par>
                                <p:cTn id="54" presetID="22" presetClass="entr" presetSubtype="2" fill="hold" nodeType="afterEffect">
                                  <p:stCondLst>
                                    <p:cond delay="500"/>
                                  </p:stCondLst>
                                  <p:childTnLst>
                                    <p:set>
                                      <p:cBhvr>
                                        <p:cTn id="55" dur="1" fill="hold">
                                          <p:stCondLst>
                                            <p:cond delay="0"/>
                                          </p:stCondLst>
                                        </p:cTn>
                                        <p:tgtEl>
                                          <p:spTgt spid="49"/>
                                        </p:tgtEl>
                                        <p:attrNameLst>
                                          <p:attrName>style.visibility</p:attrName>
                                        </p:attrNameLst>
                                      </p:cBhvr>
                                      <p:to>
                                        <p:strVal val="visible"/>
                                      </p:to>
                                    </p:set>
                                    <p:animEffect transition="in" filter="wipe(right)">
                                      <p:cBhvr>
                                        <p:cTn id="56" dur="1000"/>
                                        <p:tgtEl>
                                          <p:spTgt spid="49"/>
                                        </p:tgtEl>
                                      </p:cBhvr>
                                    </p:animEffect>
                                  </p:childTnLst>
                                </p:cTn>
                              </p:par>
                            </p:childTnLst>
                          </p:cTn>
                        </p:par>
                        <p:par>
                          <p:cTn id="57" fill="hold">
                            <p:stCondLst>
                              <p:cond delay="3500"/>
                            </p:stCondLst>
                            <p:childTnLst>
                              <p:par>
                                <p:cTn id="58" presetID="1" presetClass="entr" presetSubtype="0" fill="hold" grpId="0" nodeType="afterEffect">
                                  <p:stCondLst>
                                    <p:cond delay="500"/>
                                  </p:stCondLst>
                                  <p:childTnLst>
                                    <p:set>
                                      <p:cBhvr>
                                        <p:cTn id="59" dur="1" fill="hold">
                                          <p:stCondLst>
                                            <p:cond delay="0"/>
                                          </p:stCondLst>
                                        </p:cTn>
                                        <p:tgtEl>
                                          <p:spTgt spid="61"/>
                                        </p:tgtEl>
                                        <p:attrNameLst>
                                          <p:attrName>style.visibility</p:attrName>
                                        </p:attrNameLst>
                                      </p:cBhvr>
                                      <p:to>
                                        <p:strVal val="visible"/>
                                      </p:to>
                                    </p:set>
                                  </p:childTnLst>
                                </p:cTn>
                              </p:par>
                            </p:childTnLst>
                          </p:cTn>
                        </p:par>
                        <p:par>
                          <p:cTn id="60" fill="hold">
                            <p:stCondLst>
                              <p:cond delay="4000"/>
                            </p:stCondLst>
                            <p:childTnLst>
                              <p:par>
                                <p:cTn id="61" presetID="22" presetClass="entr" presetSubtype="8" fill="hold" nodeType="afterEffect">
                                  <p:stCondLst>
                                    <p:cond delay="50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0"/>
                                        <p:tgtEl>
                                          <p:spTgt spid="45"/>
                                        </p:tgtEl>
                                      </p:cBhvr>
                                    </p:animEffect>
                                  </p:childTnLst>
                                </p:cTn>
                              </p:par>
                            </p:childTnLst>
                          </p:cTn>
                        </p:par>
                        <p:par>
                          <p:cTn id="64" fill="hold">
                            <p:stCondLst>
                              <p:cond delay="5500"/>
                            </p:stCondLst>
                            <p:childTnLst>
                              <p:par>
                                <p:cTn id="65" presetID="53" presetClass="entr" presetSubtype="16"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0" grpId="0"/>
      <p:bldP spid="61" grpId="0"/>
      <p:bldP spid="65" grpId="0"/>
      <p:bldP spid="6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7039098" cy="1428589"/>
            <a:chOff x="551030" y="-368704"/>
            <a:chExt cx="7039098" cy="1428589"/>
          </a:xfrm>
        </p:grpSpPr>
        <p:grpSp>
          <p:nvGrpSpPr>
            <p:cNvPr id="3" name="组合 2"/>
            <p:cNvGrpSpPr/>
            <p:nvPr/>
          </p:nvGrpSpPr>
          <p:grpSpPr>
            <a:xfrm>
              <a:off x="1201631" y="303925"/>
              <a:ext cx="6388497" cy="686826"/>
              <a:chOff x="1839058" y="967769"/>
              <a:chExt cx="6388497" cy="686826"/>
            </a:xfrm>
          </p:grpSpPr>
          <p:sp>
            <p:nvSpPr>
              <p:cNvPr id="5" name="矩形: 圆角 4"/>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1080814" y="1493970"/>
            <a:ext cx="3869796" cy="526731"/>
            <a:chOff x="722008" y="1303131"/>
            <a:chExt cx="3694995" cy="502939"/>
          </a:xfrm>
        </p:grpSpPr>
        <p:sp>
          <p:nvSpPr>
            <p:cNvPr id="9" name="流程图: 手动输入 6"/>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p:cNvGrpSpPr/>
            <p:nvPr/>
          </p:nvGrpSpPr>
          <p:grpSpPr>
            <a:xfrm>
              <a:off x="722008" y="1303131"/>
              <a:ext cx="546594" cy="475865"/>
              <a:chOff x="708742" y="1296102"/>
              <a:chExt cx="454744" cy="283828"/>
            </a:xfrm>
          </p:grpSpPr>
          <p:sp>
            <p:nvSpPr>
              <p:cNvPr id="12" name="平行四边形 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端口</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4" name="组合 13"/>
          <p:cNvGrpSpPr/>
          <p:nvPr/>
        </p:nvGrpSpPr>
        <p:grpSpPr>
          <a:xfrm>
            <a:off x="1065547" y="2189504"/>
            <a:ext cx="10143558" cy="1714500"/>
            <a:chOff x="1403750" y="3593122"/>
            <a:chExt cx="10143558" cy="1714500"/>
          </a:xfrm>
        </p:grpSpPr>
        <p:grpSp>
          <p:nvGrpSpPr>
            <p:cNvPr id="15" name="组合 14"/>
            <p:cNvGrpSpPr/>
            <p:nvPr/>
          </p:nvGrpSpPr>
          <p:grpSpPr>
            <a:xfrm>
              <a:off x="1403750" y="3593123"/>
              <a:ext cx="490436" cy="476221"/>
              <a:chOff x="1403750" y="3593123"/>
              <a:chExt cx="808892" cy="785446"/>
            </a:xfrm>
          </p:grpSpPr>
          <p:sp>
            <p:nvSpPr>
              <p:cNvPr id="17" name="对话气泡: 椭圆形 1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985931" y="3593122"/>
              <a:ext cx="956137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端口的作用就是让应用层各种应用进程都能将其数据通过端口向下交付给运输层，以及</a:t>
              </a:r>
              <a:r>
                <a:rPr kumimoji="1" lang="zh-CN" altLang="en-US" sz="2400" b="1"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让运输层知道应当将其报文段中的数据向上通过端口交付给应用层相应的</a:t>
              </a:r>
              <a:r>
                <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进程</a:t>
              </a:r>
              <a:r>
                <a:rPr kumimoji="1" lang="zh-CN" altLang="en-US" sz="2400"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（或者线程）</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p:cNvGrpSpPr/>
          <p:nvPr/>
        </p:nvGrpSpPr>
        <p:grpSpPr>
          <a:xfrm>
            <a:off x="1065547" y="3913262"/>
            <a:ext cx="9527109" cy="483545"/>
            <a:chOff x="1403750" y="3585799"/>
            <a:chExt cx="9527109" cy="483545"/>
          </a:xfrm>
        </p:grpSpPr>
        <p:grpSp>
          <p:nvGrpSpPr>
            <p:cNvPr id="20" name="组合 19"/>
            <p:cNvGrpSpPr/>
            <p:nvPr/>
          </p:nvGrpSpPr>
          <p:grpSpPr>
            <a:xfrm>
              <a:off x="1403750" y="3593123"/>
              <a:ext cx="490436" cy="476221"/>
              <a:chOff x="1403750" y="3593123"/>
              <a:chExt cx="808892" cy="785446"/>
            </a:xfrm>
          </p:grpSpPr>
          <p:sp>
            <p:nvSpPr>
              <p:cNvPr id="22" name="对话气泡: 椭圆形 2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518459" y="3585799"/>
              <a:ext cx="941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从这个意义上讲，端口是用来</a:t>
              </a:r>
              <a:r>
                <a:rPr kumimoji="1" lang="zh-CN" altLang="en-US" sz="2400"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标志应用层的进程（或者线程）</a:t>
              </a:r>
              <a:endParaRPr kumimoji="1" lang="zh-CN" altLang="en-US" sz="2400" dirty="0">
                <a:solidFill>
                  <a:schemeClr val="tx1">
                    <a:lumMod val="85000"/>
                    <a:lumOff val="15000"/>
                  </a:schemeClr>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组合 23"/>
          <p:cNvGrpSpPr/>
          <p:nvPr/>
        </p:nvGrpSpPr>
        <p:grpSpPr>
          <a:xfrm>
            <a:off x="1080814" y="4822408"/>
            <a:ext cx="6207341" cy="476221"/>
            <a:chOff x="1403750" y="3593123"/>
            <a:chExt cx="6207341" cy="476221"/>
          </a:xfrm>
        </p:grpSpPr>
        <p:grpSp>
          <p:nvGrpSpPr>
            <p:cNvPr id="25" name="组合 24"/>
            <p:cNvGrpSpPr/>
            <p:nvPr/>
          </p:nvGrpSpPr>
          <p:grpSpPr>
            <a:xfrm>
              <a:off x="1403750" y="3593123"/>
              <a:ext cx="490436" cy="476221"/>
              <a:chOff x="1403750" y="3593123"/>
              <a:chExt cx="808892" cy="785446"/>
            </a:xfrm>
          </p:grpSpPr>
          <p:sp>
            <p:nvSpPr>
              <p:cNvPr id="27" name="对话气泡: 椭圆形 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p:cNvSpPr txBox="1">
              <a:spLocks noChangeArrowheads="1"/>
            </p:cNvSpPr>
            <p:nvPr/>
          </p:nvSpPr>
          <p:spPr bwMode="auto">
            <a:xfrm>
              <a:off x="1518460" y="3593123"/>
              <a:ext cx="609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端口用一个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16 bit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端口号进行标志</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573962" cy="1428589"/>
            <a:chOff x="551030" y="-368704"/>
            <a:chExt cx="7573962" cy="1428589"/>
          </a:xfrm>
        </p:grpSpPr>
        <p:grpSp>
          <p:nvGrpSpPr>
            <p:cNvPr id="29" name="组合 28"/>
            <p:cNvGrpSpPr/>
            <p:nvPr/>
          </p:nvGrpSpPr>
          <p:grpSpPr>
            <a:xfrm>
              <a:off x="1201632" y="303925"/>
              <a:ext cx="6923360" cy="687997"/>
              <a:chOff x="1839059" y="967769"/>
              <a:chExt cx="6923360" cy="687997"/>
            </a:xfrm>
          </p:grpSpPr>
          <p:sp>
            <p:nvSpPr>
              <p:cNvPr id="31" name="矩形: 圆角 30"/>
              <p:cNvSpPr/>
              <p:nvPr/>
            </p:nvSpPr>
            <p:spPr>
              <a:xfrm>
                <a:off x="1839059" y="967769"/>
                <a:ext cx="69233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5413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连接管理的状态序列</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74" name="Text Box 6"/>
          <p:cNvSpPr txBox="1">
            <a:spLocks noChangeArrowheads="1"/>
          </p:cNvSpPr>
          <p:nvPr/>
        </p:nvSpPr>
        <p:spPr bwMode="auto">
          <a:xfrm>
            <a:off x="1910599" y="5162159"/>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客户机</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7"/>
          <p:cNvSpPr txBox="1">
            <a:spLocks noChangeArrowheads="1"/>
          </p:cNvSpPr>
          <p:nvPr/>
        </p:nvSpPr>
        <p:spPr bwMode="auto">
          <a:xfrm>
            <a:off x="7472009" y="5164226"/>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矩形 1"/>
          <p:cNvSpPr/>
          <p:nvPr/>
        </p:nvSpPr>
        <p:spPr>
          <a:xfrm>
            <a:off x="2958637" y="2093240"/>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1722233" y="2812669"/>
            <a:ext cx="1223277"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TIME_WAIT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 name="矩形 12"/>
          <p:cNvSpPr/>
          <p:nvPr/>
        </p:nvSpPr>
        <p:spPr>
          <a:xfrm>
            <a:off x="3878572" y="2812668"/>
            <a:ext cx="1223277"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SYN_SENT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5" name="矩形 14"/>
          <p:cNvSpPr/>
          <p:nvPr/>
        </p:nvSpPr>
        <p:spPr>
          <a:xfrm>
            <a:off x="3697298" y="3730318"/>
            <a:ext cx="137960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ESTABLISHED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 name="矩形 15"/>
          <p:cNvSpPr/>
          <p:nvPr/>
        </p:nvSpPr>
        <p:spPr>
          <a:xfrm>
            <a:off x="1604670" y="3735580"/>
            <a:ext cx="137960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FIN_WAIT2</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7" name="矩形 16"/>
          <p:cNvSpPr/>
          <p:nvPr/>
        </p:nvSpPr>
        <p:spPr>
          <a:xfrm>
            <a:off x="2794354" y="4288891"/>
            <a:ext cx="1166479"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FIN_WAIT1</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8" name="矩形 17"/>
          <p:cNvSpPr/>
          <p:nvPr/>
        </p:nvSpPr>
        <p:spPr>
          <a:xfrm>
            <a:off x="8348849" y="2186001"/>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9" name="矩形 18"/>
          <p:cNvSpPr/>
          <p:nvPr/>
        </p:nvSpPr>
        <p:spPr>
          <a:xfrm>
            <a:off x="9442306" y="2814734"/>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LISTEN</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0" name="矩形 19"/>
          <p:cNvSpPr/>
          <p:nvPr/>
        </p:nvSpPr>
        <p:spPr>
          <a:xfrm>
            <a:off x="9298696" y="3732384"/>
            <a:ext cx="1138135"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SYN_RCVD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1" name="矩形 20"/>
          <p:cNvSpPr/>
          <p:nvPr/>
        </p:nvSpPr>
        <p:spPr>
          <a:xfrm>
            <a:off x="8090272" y="4290958"/>
            <a:ext cx="1388301"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ESTABLISHED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2" name="矩形 21"/>
          <p:cNvSpPr/>
          <p:nvPr/>
        </p:nvSpPr>
        <p:spPr>
          <a:xfrm>
            <a:off x="7078008" y="3732384"/>
            <a:ext cx="1345051"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CLOSE_WAIT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矩形 22"/>
          <p:cNvSpPr/>
          <p:nvPr/>
        </p:nvSpPr>
        <p:spPr>
          <a:xfrm>
            <a:off x="7126789" y="2814734"/>
            <a:ext cx="1188270"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LAST_ACK</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任意多边形 2"/>
          <p:cNvSpPr/>
          <p:nvPr/>
        </p:nvSpPr>
        <p:spPr>
          <a:xfrm rot="521312">
            <a:off x="3862941" y="2286661"/>
            <a:ext cx="546318" cy="4953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52093">
            <a:off x="9277888" y="2350119"/>
            <a:ext cx="543288" cy="445661"/>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6162666">
            <a:off x="9424344" y="4155903"/>
            <a:ext cx="488912" cy="244559"/>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9797183" y="3125754"/>
            <a:ext cx="0" cy="606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rot="6095191">
            <a:off x="3943549" y="4078025"/>
            <a:ext cx="418117" cy="3411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p:nvPr/>
        </p:nvCxnSpPr>
        <p:spPr>
          <a:xfrm>
            <a:off x="4376679" y="3123686"/>
            <a:ext cx="0" cy="61389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rot="11206827">
            <a:off x="7673737" y="4098082"/>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7710161" y="3120330"/>
            <a:ext cx="0" cy="60663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6" name="任意多边形 35"/>
          <p:cNvSpPr/>
          <p:nvPr/>
        </p:nvSpPr>
        <p:spPr>
          <a:xfrm rot="11206827">
            <a:off x="2352160" y="4066430"/>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flipV="1">
            <a:off x="2318315" y="3123685"/>
            <a:ext cx="0" cy="613893"/>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rot="16755208">
            <a:off x="7747022" y="2293145"/>
            <a:ext cx="529438" cy="587138"/>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6784285">
            <a:off x="2333885" y="2252078"/>
            <a:ext cx="595978" cy="580294"/>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23688" y="1811510"/>
            <a:ext cx="2471484" cy="461665"/>
          </a:xfrm>
          <a:prstGeom prst="rect">
            <a:avLst/>
          </a:prstGeom>
          <a:noFill/>
        </p:spPr>
        <p:txBody>
          <a:bodyPr wrap="square" rtlCol="0">
            <a:spAutoFit/>
          </a:bodyPr>
          <a:lstStyle/>
          <a:p>
            <a:pPr algn="ctr"/>
            <a:r>
              <a:rPr lang="zh-CN" altLang="en-US" sz="1200" b="1" dirty="0"/>
              <a:t>服务器应用程序</a:t>
            </a:r>
            <a:endParaRPr lang="en-US" altLang="zh-CN" sz="1200" b="1" dirty="0"/>
          </a:p>
          <a:p>
            <a:pPr algn="ctr"/>
            <a:r>
              <a:rPr lang="zh-CN" altLang="en-US" sz="1200" b="1" dirty="0"/>
              <a:t>创建一个监听套接字</a:t>
            </a:r>
            <a:endParaRPr lang="zh-CN" altLang="en-US" sz="1200" b="1" dirty="0"/>
          </a:p>
        </p:txBody>
      </p:sp>
      <p:sp>
        <p:nvSpPr>
          <p:cNvPr id="41" name="文本框 40"/>
          <p:cNvSpPr txBox="1"/>
          <p:nvPr/>
        </p:nvSpPr>
        <p:spPr>
          <a:xfrm>
            <a:off x="9861687" y="3206827"/>
            <a:ext cx="1268489"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SYN</a:t>
            </a:r>
            <a:r>
              <a:rPr lang="zh-CN" altLang="en-US" sz="1200" b="1" dirty="0">
                <a:solidFill>
                  <a:srgbClr val="C00000"/>
                </a:solidFill>
              </a:rPr>
              <a:t>并发送</a:t>
            </a:r>
            <a:r>
              <a:rPr lang="en-US" altLang="zh-CN" sz="1200" b="1" dirty="0">
                <a:solidFill>
                  <a:srgbClr val="C00000"/>
                </a:solidFill>
              </a:rPr>
              <a:t>SYN&amp;ACK</a:t>
            </a:r>
            <a:endParaRPr lang="zh-CN" altLang="en-US" sz="1200" b="1" dirty="0">
              <a:solidFill>
                <a:srgbClr val="C00000"/>
              </a:solidFill>
            </a:endParaRPr>
          </a:p>
        </p:txBody>
      </p:sp>
      <p:sp>
        <p:nvSpPr>
          <p:cNvPr id="47" name="文本框 46"/>
          <p:cNvSpPr txBox="1"/>
          <p:nvPr/>
        </p:nvSpPr>
        <p:spPr>
          <a:xfrm>
            <a:off x="9797183" y="4108179"/>
            <a:ext cx="1227513"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ACK</a:t>
            </a:r>
            <a:r>
              <a:rPr lang="zh-CN" altLang="en-US" sz="1200" b="1" dirty="0">
                <a:solidFill>
                  <a:srgbClr val="009FF6"/>
                </a:solidFill>
              </a:rPr>
              <a:t>，</a:t>
            </a:r>
            <a:endParaRPr lang="en-US" altLang="zh-CN" sz="1200" b="1" dirty="0">
              <a:solidFill>
                <a:srgbClr val="009FF6"/>
              </a:solidFill>
            </a:endParaRPr>
          </a:p>
          <a:p>
            <a:pPr algn="ctr"/>
            <a:r>
              <a:rPr lang="zh-CN" altLang="en-US" sz="1200" b="1" dirty="0">
                <a:solidFill>
                  <a:srgbClr val="009FF6"/>
                </a:solidFill>
              </a:rPr>
              <a:t>不发送</a:t>
            </a:r>
            <a:endParaRPr lang="zh-CN" altLang="en-US" sz="1200" b="1" dirty="0">
              <a:solidFill>
                <a:srgbClr val="009FF6"/>
              </a:solidFill>
            </a:endParaRPr>
          </a:p>
        </p:txBody>
      </p:sp>
      <p:sp>
        <p:nvSpPr>
          <p:cNvPr id="48" name="文本框 47"/>
          <p:cNvSpPr txBox="1"/>
          <p:nvPr/>
        </p:nvSpPr>
        <p:spPr>
          <a:xfrm>
            <a:off x="6807614" y="4177586"/>
            <a:ext cx="1227513"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FIN</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009FF6"/>
                </a:solidFill>
              </a:rPr>
              <a:t>发送</a:t>
            </a:r>
            <a:r>
              <a:rPr lang="en-US" altLang="zh-CN" sz="1200" b="1" dirty="0">
                <a:solidFill>
                  <a:srgbClr val="009FF6"/>
                </a:solidFill>
              </a:rPr>
              <a:t>ACK</a:t>
            </a:r>
            <a:endParaRPr lang="zh-CN" altLang="en-US" sz="1200" b="1" dirty="0">
              <a:solidFill>
                <a:srgbClr val="009FF6"/>
              </a:solidFill>
            </a:endParaRPr>
          </a:p>
        </p:txBody>
      </p:sp>
      <p:sp>
        <p:nvSpPr>
          <p:cNvPr id="49" name="文本框 48"/>
          <p:cNvSpPr txBox="1"/>
          <p:nvPr/>
        </p:nvSpPr>
        <p:spPr>
          <a:xfrm>
            <a:off x="6753255" y="3265542"/>
            <a:ext cx="1227513" cy="276999"/>
          </a:xfrm>
          <a:prstGeom prst="rect">
            <a:avLst/>
          </a:prstGeom>
          <a:noFill/>
        </p:spPr>
        <p:txBody>
          <a:bodyPr wrap="square" rtlCol="0">
            <a:spAutoFit/>
          </a:bodyPr>
          <a:lstStyle/>
          <a:p>
            <a:pPr algn="ctr"/>
            <a:r>
              <a:rPr lang="zh-CN" altLang="en-US" sz="1200" b="1" dirty="0">
                <a:solidFill>
                  <a:srgbClr val="009FF6"/>
                </a:solidFill>
              </a:rPr>
              <a:t>发送</a:t>
            </a:r>
            <a:r>
              <a:rPr lang="en-US" altLang="zh-CN" sz="1200" b="1" dirty="0">
                <a:solidFill>
                  <a:srgbClr val="009FF6"/>
                </a:solidFill>
              </a:rPr>
              <a:t>FIN</a:t>
            </a:r>
            <a:endParaRPr lang="zh-CN" altLang="en-US" sz="1200" b="1" dirty="0">
              <a:solidFill>
                <a:srgbClr val="009FF6"/>
              </a:solidFill>
            </a:endParaRPr>
          </a:p>
        </p:txBody>
      </p:sp>
      <p:sp>
        <p:nvSpPr>
          <p:cNvPr id="51" name="文本框 50"/>
          <p:cNvSpPr txBox="1"/>
          <p:nvPr/>
        </p:nvSpPr>
        <p:spPr>
          <a:xfrm>
            <a:off x="6858252" y="2132938"/>
            <a:ext cx="1227513"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ACK</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C00000"/>
                </a:solidFill>
              </a:rPr>
              <a:t>不发送</a:t>
            </a:r>
            <a:endParaRPr lang="zh-CN" altLang="en-US" sz="1200" b="1" dirty="0">
              <a:solidFill>
                <a:srgbClr val="C00000"/>
              </a:solidFill>
            </a:endParaRPr>
          </a:p>
        </p:txBody>
      </p:sp>
      <p:sp>
        <p:nvSpPr>
          <p:cNvPr id="58" name="文本框 57"/>
          <p:cNvSpPr txBox="1"/>
          <p:nvPr/>
        </p:nvSpPr>
        <p:spPr>
          <a:xfrm>
            <a:off x="3499857" y="1789868"/>
            <a:ext cx="2471484" cy="461665"/>
          </a:xfrm>
          <a:prstGeom prst="rect">
            <a:avLst/>
          </a:prstGeom>
          <a:noFill/>
        </p:spPr>
        <p:txBody>
          <a:bodyPr wrap="square" rtlCol="0">
            <a:spAutoFit/>
          </a:bodyPr>
          <a:lstStyle/>
          <a:p>
            <a:pPr algn="ctr"/>
            <a:r>
              <a:rPr lang="zh-CN" altLang="en-US" sz="1200" b="1" dirty="0"/>
              <a:t>客户机应用程序</a:t>
            </a:r>
            <a:endParaRPr lang="en-US" altLang="zh-CN" sz="1200" b="1" dirty="0"/>
          </a:p>
          <a:p>
            <a:pPr algn="ctr"/>
            <a:r>
              <a:rPr lang="zh-CN" altLang="en-US" sz="1200" b="1" dirty="0"/>
              <a:t>启动一个</a:t>
            </a:r>
            <a:r>
              <a:rPr lang="en-US" altLang="zh-CN" sz="1200" b="1" dirty="0"/>
              <a:t>TCP</a:t>
            </a:r>
            <a:r>
              <a:rPr lang="zh-CN" altLang="en-US" sz="1200" b="1" dirty="0"/>
              <a:t>链接</a:t>
            </a:r>
            <a:endParaRPr lang="zh-CN" altLang="en-US" sz="1200" b="1" dirty="0"/>
          </a:p>
        </p:txBody>
      </p:sp>
      <p:sp>
        <p:nvSpPr>
          <p:cNvPr id="59" name="文本框 58"/>
          <p:cNvSpPr txBox="1"/>
          <p:nvPr/>
        </p:nvSpPr>
        <p:spPr>
          <a:xfrm>
            <a:off x="4421698" y="3192160"/>
            <a:ext cx="1200699"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SYN&amp;ACK</a:t>
            </a:r>
            <a:r>
              <a:rPr lang="zh-CN" altLang="en-US" sz="1200" b="1" dirty="0">
                <a:solidFill>
                  <a:srgbClr val="C00000"/>
                </a:solidFill>
              </a:rPr>
              <a:t>，</a:t>
            </a:r>
            <a:endParaRPr lang="zh-CN" altLang="en-US" sz="1200" b="1" dirty="0">
              <a:solidFill>
                <a:srgbClr val="C00000"/>
              </a:solidFill>
            </a:endParaRPr>
          </a:p>
          <a:p>
            <a:pPr algn="ctr"/>
            <a:r>
              <a:rPr lang="zh-CN" altLang="en-US" sz="1200" b="1" dirty="0">
                <a:solidFill>
                  <a:srgbClr val="C00000"/>
                </a:solidFill>
              </a:rPr>
              <a:t>并</a:t>
            </a:r>
            <a:r>
              <a:rPr lang="zh-CN" altLang="en-US" sz="1200" b="1" dirty="0">
                <a:solidFill>
                  <a:srgbClr val="009FF6"/>
                </a:solidFill>
              </a:rPr>
              <a:t>发送</a:t>
            </a:r>
            <a:r>
              <a:rPr lang="en-US" altLang="zh-CN" sz="1200" b="1" dirty="0">
                <a:solidFill>
                  <a:srgbClr val="009FF6"/>
                </a:solidFill>
              </a:rPr>
              <a:t>ACK</a:t>
            </a:r>
            <a:endParaRPr lang="zh-CN" altLang="en-US" sz="1200" b="1" dirty="0">
              <a:solidFill>
                <a:srgbClr val="009FF6"/>
              </a:solidFill>
            </a:endParaRPr>
          </a:p>
        </p:txBody>
      </p:sp>
      <p:sp>
        <p:nvSpPr>
          <p:cNvPr id="60" name="文本框 59"/>
          <p:cNvSpPr txBox="1"/>
          <p:nvPr/>
        </p:nvSpPr>
        <p:spPr>
          <a:xfrm>
            <a:off x="4332513" y="4128295"/>
            <a:ext cx="752790" cy="276999"/>
          </a:xfrm>
          <a:prstGeom prst="rect">
            <a:avLst/>
          </a:prstGeom>
          <a:noFill/>
        </p:spPr>
        <p:txBody>
          <a:bodyPr wrap="square" rtlCol="0">
            <a:spAutoFit/>
          </a:bodyPr>
          <a:lstStyle/>
          <a:p>
            <a:pPr algn="ctr"/>
            <a:r>
              <a:rPr lang="zh-CN" altLang="en-US" sz="1200" b="1" dirty="0">
                <a:solidFill>
                  <a:srgbClr val="C00000"/>
                </a:solidFill>
              </a:rPr>
              <a:t>发送</a:t>
            </a:r>
            <a:r>
              <a:rPr lang="en-US" altLang="zh-CN" sz="1200" b="1" dirty="0">
                <a:solidFill>
                  <a:srgbClr val="C00000"/>
                </a:solidFill>
              </a:rPr>
              <a:t>FIN</a:t>
            </a:r>
            <a:endParaRPr lang="zh-CN" altLang="en-US" sz="1200" b="1" dirty="0">
              <a:solidFill>
                <a:srgbClr val="C00000"/>
              </a:solidFill>
            </a:endParaRPr>
          </a:p>
        </p:txBody>
      </p:sp>
      <p:sp>
        <p:nvSpPr>
          <p:cNvPr id="61" name="文本框 60"/>
          <p:cNvSpPr txBox="1"/>
          <p:nvPr/>
        </p:nvSpPr>
        <p:spPr>
          <a:xfrm>
            <a:off x="1524828" y="4177585"/>
            <a:ext cx="859239"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ACK</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C00000"/>
                </a:solidFill>
              </a:rPr>
              <a:t>不发送</a:t>
            </a:r>
            <a:endParaRPr lang="zh-CN" altLang="en-US" sz="1200" b="1" dirty="0">
              <a:solidFill>
                <a:srgbClr val="C00000"/>
              </a:solidFill>
            </a:endParaRPr>
          </a:p>
        </p:txBody>
      </p:sp>
      <p:sp>
        <p:nvSpPr>
          <p:cNvPr id="62" name="文本框 61"/>
          <p:cNvSpPr txBox="1"/>
          <p:nvPr/>
        </p:nvSpPr>
        <p:spPr>
          <a:xfrm>
            <a:off x="1468980" y="3215903"/>
            <a:ext cx="929765"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FIN</a:t>
            </a:r>
            <a:r>
              <a:rPr lang="zh-CN" altLang="en-US" sz="1200" b="1" dirty="0">
                <a:solidFill>
                  <a:srgbClr val="009FF6"/>
                </a:solidFill>
              </a:rPr>
              <a:t>，</a:t>
            </a:r>
            <a:endParaRPr lang="en-US" altLang="zh-CN" sz="1200" b="1" dirty="0">
              <a:solidFill>
                <a:srgbClr val="009FF6"/>
              </a:solidFill>
            </a:endParaRPr>
          </a:p>
          <a:p>
            <a:pPr algn="ctr"/>
            <a:r>
              <a:rPr lang="zh-CN" altLang="en-US" sz="1200" b="1" dirty="0">
                <a:solidFill>
                  <a:srgbClr val="C00000"/>
                </a:solidFill>
              </a:rPr>
              <a:t>发送</a:t>
            </a:r>
            <a:r>
              <a:rPr lang="en-US" altLang="zh-CN" sz="1200" b="1" dirty="0">
                <a:solidFill>
                  <a:srgbClr val="C00000"/>
                </a:solidFill>
              </a:rPr>
              <a:t>ACK</a:t>
            </a:r>
            <a:endParaRPr lang="zh-CN" altLang="en-US" sz="1200" b="1" dirty="0">
              <a:solidFill>
                <a:srgbClr val="C00000"/>
              </a:solidFill>
            </a:endParaRPr>
          </a:p>
        </p:txBody>
      </p:sp>
      <p:sp>
        <p:nvSpPr>
          <p:cNvPr id="64" name="文本框 63"/>
          <p:cNvSpPr txBox="1"/>
          <p:nvPr/>
        </p:nvSpPr>
        <p:spPr>
          <a:xfrm>
            <a:off x="4112855" y="2411502"/>
            <a:ext cx="1227513" cy="276999"/>
          </a:xfrm>
          <a:prstGeom prst="rect">
            <a:avLst/>
          </a:prstGeom>
          <a:noFill/>
        </p:spPr>
        <p:txBody>
          <a:bodyPr wrap="square" rtlCol="0">
            <a:spAutoFit/>
          </a:bodyPr>
          <a:lstStyle/>
          <a:p>
            <a:pPr algn="ctr"/>
            <a:r>
              <a:rPr lang="zh-CN" altLang="en-US" sz="1200" b="1" dirty="0">
                <a:solidFill>
                  <a:srgbClr val="009FF6"/>
                </a:solidFill>
              </a:rPr>
              <a:t>发送</a:t>
            </a:r>
            <a:r>
              <a:rPr lang="en-US" altLang="zh-CN" sz="1200" b="1" dirty="0">
                <a:solidFill>
                  <a:srgbClr val="009FF6"/>
                </a:solidFill>
              </a:rPr>
              <a:t>SYN</a:t>
            </a:r>
            <a:endParaRPr lang="zh-CN" altLang="en-US" sz="1200" b="1" dirty="0">
              <a:solidFill>
                <a:srgbClr val="009FF6"/>
              </a:solidFill>
            </a:endParaRPr>
          </a:p>
        </p:txBody>
      </p:sp>
      <p:sp>
        <p:nvSpPr>
          <p:cNvPr id="65" name="文本框 64"/>
          <p:cNvSpPr txBox="1"/>
          <p:nvPr/>
        </p:nvSpPr>
        <p:spPr>
          <a:xfrm>
            <a:off x="3294218" y="4552894"/>
            <a:ext cx="2471484" cy="461665"/>
          </a:xfrm>
          <a:prstGeom prst="rect">
            <a:avLst/>
          </a:prstGeom>
          <a:noFill/>
        </p:spPr>
        <p:txBody>
          <a:bodyPr wrap="square" rtlCol="0">
            <a:spAutoFit/>
          </a:bodyPr>
          <a:lstStyle/>
          <a:p>
            <a:pPr algn="ctr"/>
            <a:r>
              <a:rPr lang="zh-CN" altLang="en-US" sz="1200" b="1" dirty="0"/>
              <a:t>客户机应用程序</a:t>
            </a:r>
            <a:endParaRPr lang="en-US" altLang="zh-CN" sz="1200" b="1" dirty="0"/>
          </a:p>
          <a:p>
            <a:pPr algn="ctr"/>
            <a:r>
              <a:rPr lang="zh-CN" altLang="en-US" sz="1200" b="1" dirty="0"/>
              <a:t>启动关闭链接</a:t>
            </a:r>
            <a:endParaRPr lang="zh-CN" altLang="en-US" sz="1200" b="1" dirty="0"/>
          </a:p>
        </p:txBody>
      </p:sp>
      <p:sp>
        <p:nvSpPr>
          <p:cNvPr id="66" name="椭圆 65"/>
          <p:cNvSpPr/>
          <p:nvPr/>
        </p:nvSpPr>
        <p:spPr>
          <a:xfrm>
            <a:off x="1791456" y="1823567"/>
            <a:ext cx="628057" cy="628057"/>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2109336" y="1848599"/>
            <a:ext cx="107215" cy="568157"/>
            <a:chOff x="4037744" y="739739"/>
            <a:chExt cx="0" cy="1099335"/>
          </a:xfrm>
        </p:grpSpPr>
        <p:cxnSp>
          <p:nvCxnSpPr>
            <p:cNvPr id="68" name="直接连接符 67"/>
            <p:cNvCxnSpPr/>
            <p:nvPr/>
          </p:nvCxnSpPr>
          <p:spPr>
            <a:xfrm>
              <a:off x="4037744" y="739739"/>
              <a:ext cx="0" cy="5548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37744" y="1284269"/>
              <a:ext cx="0" cy="55480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rot="3600000">
            <a:off x="2151028" y="1994078"/>
            <a:ext cx="45719" cy="193730"/>
            <a:chOff x="4818581" y="2423711"/>
            <a:chExt cx="89042" cy="377308"/>
          </a:xfrm>
        </p:grpSpPr>
        <p:cxnSp>
          <p:nvCxnSpPr>
            <p:cNvPr id="71" name="直接连接符 70"/>
            <p:cNvCxnSpPr/>
            <p:nvPr/>
          </p:nvCxnSpPr>
          <p:spPr>
            <a:xfrm>
              <a:off x="4863102" y="2423711"/>
              <a:ext cx="0" cy="317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4818581" y="2711977"/>
              <a:ext cx="89042" cy="89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1756512" y="2037809"/>
            <a:ext cx="521297" cy="338554"/>
          </a:xfrm>
          <a:prstGeom prst="rect">
            <a:avLst/>
          </a:prstGeom>
        </p:spPr>
        <p:txBody>
          <a:bodyPr wrap="none">
            <a:spAutoFit/>
          </a:bodyPr>
          <a:lstStyle/>
          <a:p>
            <a:r>
              <a:rPr kumimoji="1" lang="en-US" altLang="zh-CN"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30 s</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22" presetClass="entr" presetSubtype="1"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22" presetClass="entr" presetSubtype="1"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right)">
                                      <p:cBhvr>
                                        <p:cTn id="71" dur="500"/>
                                        <p:tgtEl>
                                          <p:spTgt spid="25"/>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fade">
                                      <p:cBhvr>
                                        <p:cTn id="80" dur="500"/>
                                        <p:tgtEl>
                                          <p:spTgt spid="65"/>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right)">
                                      <p:cBhvr>
                                        <p:cTn id="87" dur="500"/>
                                        <p:tgtEl>
                                          <p:spTgt spid="33"/>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wipe(down)">
                                      <p:cBhvr>
                                        <p:cTn id="99" dur="500"/>
                                        <p:tgtEl>
                                          <p:spTgt spid="35"/>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down)">
                                      <p:cBhvr>
                                        <p:cTn id="111" dur="500"/>
                                        <p:tgtEl>
                                          <p:spTgt spid="36"/>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fade">
                                      <p:cBhvr>
                                        <p:cTn id="115" dur="500"/>
                                        <p:tgtEl>
                                          <p:spTgt spid="1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500"/>
                                        <p:tgtEl>
                                          <p:spTgt spid="49"/>
                                        </p:tgtEl>
                                      </p:cBhvr>
                                    </p:animEffect>
                                  </p:childTnLst>
                                </p:cTn>
                              </p:par>
                              <p:par>
                                <p:cTn id="121" presetID="22" presetClass="entr" presetSubtype="4" fill="hold" nodeType="with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wipe(down)">
                                      <p:cBhvr>
                                        <p:cTn id="123" dur="500"/>
                                        <p:tgtEl>
                                          <p:spTgt spid="8"/>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500"/>
                                        <p:tgtEl>
                                          <p:spTgt spid="2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22" presetClass="entr" presetSubtype="4"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fade">
                                      <p:cBhvr>
                                        <p:cTn id="139" dur="500"/>
                                        <p:tgtEl>
                                          <p:spTgt spid="1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500"/>
                                        <p:tgtEl>
                                          <p:spTgt spid="51"/>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left)">
                                      <p:cBhvr>
                                        <p:cTn id="147" dur="500"/>
                                        <p:tgtEl>
                                          <p:spTgt spid="3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6"/>
                                        </p:tgtEl>
                                        <p:attrNameLst>
                                          <p:attrName>style.visibility</p:attrName>
                                        </p:attrNameLst>
                                      </p:cBhvr>
                                      <p:to>
                                        <p:strVal val="visible"/>
                                      </p:to>
                                    </p:set>
                                    <p:animEffect transition="in" filter="fade">
                                      <p:cBhvr>
                                        <p:cTn id="152" dur="500"/>
                                        <p:tgtEl>
                                          <p:spTgt spid="66"/>
                                        </p:tgtEl>
                                      </p:cBhvr>
                                    </p:animEffect>
                                  </p:childTnLst>
                                </p:cTn>
                              </p:par>
                              <p:par>
                                <p:cTn id="153" presetID="10" presetClass="entr" presetSubtype="0" fill="hold" nodeType="with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fade">
                                      <p:cBhvr>
                                        <p:cTn id="155" dur="500"/>
                                        <p:tgtEl>
                                          <p:spTgt spid="67"/>
                                        </p:tgtEl>
                                      </p:cBhvr>
                                    </p:animEffect>
                                  </p:childTnLst>
                                </p:cTn>
                              </p:par>
                              <p:par>
                                <p:cTn id="156" presetID="10" presetClass="entr" presetSubtype="0" fill="hold" nodeType="withEffect">
                                  <p:stCondLst>
                                    <p:cond delay="0"/>
                                  </p:stCondLst>
                                  <p:childTnLst>
                                    <p:set>
                                      <p:cBhvr>
                                        <p:cTn id="157" dur="1" fill="hold">
                                          <p:stCondLst>
                                            <p:cond delay="0"/>
                                          </p:stCondLst>
                                        </p:cTn>
                                        <p:tgtEl>
                                          <p:spTgt spid="70"/>
                                        </p:tgtEl>
                                        <p:attrNameLst>
                                          <p:attrName>style.visibility</p:attrName>
                                        </p:attrNameLst>
                                      </p:cBhvr>
                                      <p:to>
                                        <p:strVal val="visible"/>
                                      </p:to>
                                    </p:set>
                                    <p:animEffect transition="in" filter="fade">
                                      <p:cBhvr>
                                        <p:cTn id="158" dur="500"/>
                                        <p:tgtEl>
                                          <p:spTgt spid="70"/>
                                        </p:tgtEl>
                                      </p:cBhvr>
                                    </p:animEffect>
                                  </p:childTnLst>
                                </p:cTn>
                              </p:par>
                            </p:childTnLst>
                          </p:cTn>
                        </p:par>
                        <p:par>
                          <p:cTn id="159" fill="hold">
                            <p:stCondLst>
                              <p:cond delay="500"/>
                            </p:stCondLst>
                            <p:childTnLst>
                              <p:par>
                                <p:cTn id="160" presetID="8" presetClass="emph" presetSubtype="0" fill="hold" nodeType="afterEffect">
                                  <p:stCondLst>
                                    <p:cond delay="0"/>
                                  </p:stCondLst>
                                  <p:childTnLst>
                                    <p:animRot by="10800000">
                                      <p:cBhvr>
                                        <p:cTn id="161" dur="500" fill="hold"/>
                                        <p:tgtEl>
                                          <p:spTgt spid="67"/>
                                        </p:tgtEl>
                                        <p:attrNameLst>
                                          <p:attrName>r</p:attrName>
                                        </p:attrNameLst>
                                      </p:cBhvr>
                                    </p:animRot>
                                  </p:childTnLst>
                                </p:cTn>
                              </p:par>
                              <p:par>
                                <p:cTn id="162" presetID="10" presetClass="entr" presetSubtype="0" fill="hold" grpId="0" nodeType="withEffect">
                                  <p:stCondLst>
                                    <p:cond delay="0"/>
                                  </p:stCondLst>
                                  <p:childTnLst>
                                    <p:set>
                                      <p:cBhvr>
                                        <p:cTn id="163" dur="1" fill="hold">
                                          <p:stCondLst>
                                            <p:cond delay="0"/>
                                          </p:stCondLst>
                                        </p:cTn>
                                        <p:tgtEl>
                                          <p:spTgt spid="77"/>
                                        </p:tgtEl>
                                        <p:attrNameLst>
                                          <p:attrName>style.visibility</p:attrName>
                                        </p:attrNameLst>
                                      </p:cBhvr>
                                      <p:to>
                                        <p:strVal val="visible"/>
                                      </p:to>
                                    </p:set>
                                    <p:animEffect transition="in" filter="fade">
                                      <p:cBhvr>
                                        <p:cTn id="164" dur="500"/>
                                        <p:tgtEl>
                                          <p:spTgt spid="77"/>
                                        </p:tgtEl>
                                      </p:cBhvr>
                                    </p:animEffect>
                                  </p:childTnLst>
                                </p:cTn>
                              </p:par>
                            </p:childTnLst>
                          </p:cTn>
                        </p:par>
                        <p:par>
                          <p:cTn id="165" fill="hold">
                            <p:stCondLst>
                              <p:cond delay="1000"/>
                            </p:stCondLst>
                            <p:childTnLst>
                              <p:par>
                                <p:cTn id="166" presetID="22" presetClass="entr" presetSubtype="8" fill="hold" grpId="0"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wipe(left)">
                                      <p:cBhvr>
                                        <p:cTn id="16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bldLvl="0" animBg="1"/>
      <p:bldP spid="13"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3" grpId="0" bldLvl="0" animBg="1"/>
      <p:bldP spid="24" grpId="0" bldLvl="0" animBg="1"/>
      <p:bldP spid="25" grpId="0" bldLvl="0" animBg="1"/>
      <p:bldP spid="33" grpId="0" bldLvl="0" animBg="1"/>
      <p:bldP spid="35" grpId="0" bldLvl="0" animBg="1"/>
      <p:bldP spid="36" grpId="0" bldLvl="0" animBg="1"/>
      <p:bldP spid="38" grpId="0" bldLvl="0" animBg="1"/>
      <p:bldP spid="39" grpId="0" bldLvl="0" animBg="1"/>
      <p:bldP spid="11" grpId="0"/>
      <p:bldP spid="41" grpId="0"/>
      <p:bldP spid="47" grpId="0"/>
      <p:bldP spid="48" grpId="0"/>
      <p:bldP spid="49" grpId="0"/>
      <p:bldP spid="51" grpId="0"/>
      <p:bldP spid="58" grpId="0"/>
      <p:bldP spid="59" grpId="0"/>
      <p:bldP spid="60" grpId="0"/>
      <p:bldP spid="61" grpId="0"/>
      <p:bldP spid="62" grpId="0"/>
      <p:bldP spid="64" grpId="0"/>
      <p:bldP spid="65" grpId="0"/>
      <p:bldP spid="66" grpId="0" bldLvl="0" animBg="1"/>
      <p:bldP spid="7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85746" y="2221253"/>
            <a:ext cx="6499120" cy="2249939"/>
            <a:chOff x="1309487" y="2519622"/>
            <a:chExt cx="6499120" cy="2249939"/>
          </a:xfrm>
        </p:grpSpPr>
        <p:grpSp>
          <p:nvGrpSpPr>
            <p:cNvPr id="9" name="组合 8"/>
            <p:cNvGrpSpPr/>
            <p:nvPr/>
          </p:nvGrpSpPr>
          <p:grpSpPr>
            <a:xfrm>
              <a:off x="1309487" y="2519622"/>
              <a:ext cx="6499120" cy="1694679"/>
              <a:chOff x="982118" y="1889716"/>
              <a:chExt cx="4874347" cy="1271009"/>
            </a:xfrm>
          </p:grpSpPr>
          <p:sp>
            <p:nvSpPr>
              <p:cNvPr id="11" name="矩形 10"/>
              <p:cNvSpPr/>
              <p:nvPr/>
            </p:nvSpPr>
            <p:spPr>
              <a:xfrm>
                <a:off x="1909225" y="1889716"/>
                <a:ext cx="3947240"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拥塞控制原理</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1226677" y="2663382"/>
                <a:ext cx="4625312"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rinciples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Congestion Control</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982118" y="2260670"/>
                <a:ext cx="500378"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1106187" y="3160725"/>
                <a:ext cx="461957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41833"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endParaRPr kumimoji="1" lang="en-US" altLang="zh-CN" sz="4000" b="1" dirty="0">
                <a:solidFill>
                  <a:srgbClr val="2E95D1"/>
                </a:solidFill>
                <a:latin typeface="造字工房朗倩（非商用）细体" pitchFamily="50" charset="-122"/>
                <a:ea typeface="造字工房朗倩（非商用）细体" pitchFamily="50" charset="-122"/>
              </a:endParaRP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172421" cy="1428589"/>
            <a:chOff x="551030" y="-368704"/>
            <a:chExt cx="5172421" cy="1428589"/>
          </a:xfrm>
        </p:grpSpPr>
        <p:grpSp>
          <p:nvGrpSpPr>
            <p:cNvPr id="29" name="组合 28"/>
            <p:cNvGrpSpPr/>
            <p:nvPr/>
          </p:nvGrpSpPr>
          <p:grpSpPr>
            <a:xfrm>
              <a:off x="1201632" y="303925"/>
              <a:ext cx="4521819" cy="731144"/>
              <a:chOff x="1839059" y="967769"/>
              <a:chExt cx="4521819" cy="731144"/>
            </a:xfrm>
          </p:grpSpPr>
          <p:sp>
            <p:nvSpPr>
              <p:cNvPr id="31" name="矩形: 圆角 30"/>
              <p:cNvSpPr/>
              <p:nvPr/>
            </p:nvSpPr>
            <p:spPr>
              <a:xfrm>
                <a:off x="1839059" y="967769"/>
                <a:ext cx="436335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374522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拥塞的基本知识</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10633849" cy="476221"/>
            <a:chOff x="1403750" y="3593123"/>
            <a:chExt cx="10633849"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1005166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非正式定义</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过多的源发送了过多的数据，超出了网络的处理能力”</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组合 55"/>
          <p:cNvGrpSpPr/>
          <p:nvPr/>
        </p:nvGrpSpPr>
        <p:grpSpPr>
          <a:xfrm>
            <a:off x="689825" y="443324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不同于流量控制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1" name="组合 60"/>
          <p:cNvGrpSpPr/>
          <p:nvPr/>
        </p:nvGrpSpPr>
        <p:grpSpPr>
          <a:xfrm>
            <a:off x="689825" y="2755386"/>
            <a:ext cx="7350862" cy="1347228"/>
            <a:chOff x="1403750" y="3593123"/>
            <a:chExt cx="7350862" cy="1347228"/>
          </a:xfrm>
        </p:grpSpPr>
        <p:grpSp>
          <p:nvGrpSpPr>
            <p:cNvPr id="62" name="组合 61"/>
            <p:cNvGrpSpPr/>
            <p:nvPr/>
          </p:nvGrpSpPr>
          <p:grpSpPr>
            <a:xfrm>
              <a:off x="1403750" y="3593123"/>
              <a:ext cx="490436" cy="476221"/>
              <a:chOff x="1403750" y="3593123"/>
              <a:chExt cx="808892" cy="785446"/>
            </a:xfrm>
          </p:grpSpPr>
          <p:sp>
            <p:nvSpPr>
              <p:cNvPr id="64" name="对话气泡: 椭圆形 6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3" name="Text Box 79"/>
            <p:cNvSpPr txBox="1">
              <a:spLocks noChangeArrowheads="1"/>
            </p:cNvSpPr>
            <p:nvPr/>
          </p:nvSpPr>
          <p:spPr bwMode="auto">
            <a:xfrm>
              <a:off x="1985931" y="3593123"/>
              <a:ext cx="6768681" cy="134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现象</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路由器缓冲区溢出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延时长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在路由器缓冲区排队</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custDataLst>
              <p:tags r:id="rId2"/>
            </p:custDataLst>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custDataLst>
                  <p:tags r:id="rId3"/>
                </p:custDataLst>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custDataLst>
                  <p:tags r:id="rId4"/>
                </p:custDataLst>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custDataLst>
                <p:tags r:id="rId5"/>
              </p:custDataLst>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最大可获得的吞吐量</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组合 55"/>
          <p:cNvGrpSpPr/>
          <p:nvPr>
            <p:custDataLst>
              <p:tags r:id="rId6"/>
            </p:custDataLst>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custDataLst>
                  <p:tags r:id="rId7"/>
                </p:custDataLst>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custDataLst>
                  <p:tags r:id="rId8"/>
                </p:custDataLst>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custDataLst>
                <p:tags r:id="rId9"/>
              </p:custDataLst>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出现拥塞时延时变大</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280" name="图片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08940" y="1348072"/>
            <a:ext cx="7263929" cy="292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Text Box 5"/>
          <p:cNvSpPr txBox="1">
            <a:spLocks noChangeArrowheads="1"/>
          </p:cNvSpPr>
          <p:nvPr/>
        </p:nvSpPr>
        <p:spPr bwMode="auto">
          <a:xfrm>
            <a:off x="660973" y="4342887"/>
            <a:ext cx="77919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拥塞代价：</a:t>
            </a:r>
            <a:r>
              <a:rPr lang="zh-CN" altLang="en-US" sz="2800" b="1" dirty="0">
                <a:latin typeface="思源黑体 CN Normal" panose="020B0400000000000000" pitchFamily="34" charset="-122"/>
                <a:ea typeface="思源黑体 CN Normal" panose="020B0400000000000000" pitchFamily="34" charset="-122"/>
                <a:cs typeface="Arial" panose="020B0604020202020204" pitchFamily="34" charset="0"/>
              </a:rPr>
              <a:t>分组经历的巨大排队时延</a:t>
            </a:r>
            <a:endParaRPr lang="zh-CN" altLang="en-US" sz="4800" b="1"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randombar(horizontal)">
                                      <p:cBhvr>
                                        <p:cTn id="7" dur="500"/>
                                        <p:tgtEl>
                                          <p:spTgt spid="2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left)">
                                      <p:cBhvr>
                                        <p:cTn id="19"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custDataLst>
              <p:tags r:id="rId2"/>
            </p:custDataLst>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custDataLst>
                  <p:tags r:id="rId3"/>
                </p:custDataLst>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custDataLst>
                  <p:tags r:id="rId4"/>
                </p:custDataLst>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custDataLst>
                <p:tags r:id="rId5"/>
              </p:custDataLst>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一个具有</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有限</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缓存的路由器</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组合 55"/>
          <p:cNvGrpSpPr/>
          <p:nvPr>
            <p:custDataLst>
              <p:tags r:id="rId6"/>
            </p:custDataLst>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custDataLst>
                  <p:tags r:id="rId7"/>
                </p:custDataLst>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custDataLst>
                  <p:tags r:id="rId8"/>
                </p:custDataLst>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custDataLst>
                <p:tags r:id="rId9"/>
              </p:custDataLst>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发送方对丢失的分组进行重传</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4" name="图片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57412" y="2239683"/>
            <a:ext cx="8339211" cy="46908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设计期望</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(goodput)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组合 55"/>
          <p:cNvGrpSpPr/>
          <p:nvPr/>
        </p:nvGrpSpPr>
        <p:grpSpPr>
          <a:xfrm>
            <a:off x="689825" y="2493603"/>
            <a:ext cx="7232594" cy="476221"/>
            <a:chOff x="1403750" y="3593123"/>
            <a:chExt cx="7232594"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724557"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“理想” 的重传是仅仅在丢包时才发生重传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2" name="Group 5"/>
          <p:cNvGrpSpPr/>
          <p:nvPr/>
        </p:nvGrpSpPr>
        <p:grpSpPr bwMode="auto">
          <a:xfrm>
            <a:off x="2704977" y="1662224"/>
            <a:ext cx="1385888" cy="687387"/>
            <a:chOff x="1129" y="700"/>
            <a:chExt cx="873" cy="433"/>
          </a:xfrm>
        </p:grpSpPr>
        <p:grpSp>
          <p:nvGrpSpPr>
            <p:cNvPr id="273" name="Group 6"/>
            <p:cNvGrpSpPr/>
            <p:nvPr/>
          </p:nvGrpSpPr>
          <p:grpSpPr bwMode="auto">
            <a:xfrm>
              <a:off x="1129" y="704"/>
              <a:ext cx="364" cy="429"/>
              <a:chOff x="1129" y="704"/>
              <a:chExt cx="364" cy="429"/>
            </a:xfrm>
          </p:grpSpPr>
          <p:sp>
            <p:nvSpPr>
              <p:cNvPr id="278" name="Text Box 7"/>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9" name="Text Box 8"/>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74" name="Group 9"/>
            <p:cNvGrpSpPr/>
            <p:nvPr/>
          </p:nvGrpSpPr>
          <p:grpSpPr bwMode="auto">
            <a:xfrm>
              <a:off x="1541" y="700"/>
              <a:ext cx="461" cy="413"/>
              <a:chOff x="1645" y="788"/>
              <a:chExt cx="461" cy="413"/>
            </a:xfrm>
          </p:grpSpPr>
          <p:sp>
            <p:nvSpPr>
              <p:cNvPr id="276" name="Text Box 10"/>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7" name="Text Box 11"/>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out</a:t>
                </a:r>
                <a:endParaRPr lang="en-US" altLang="zh-CN" sz="2000">
                  <a:latin typeface="Times New Roman" panose="02020603050405020304" pitchFamily="18" charset="0"/>
                </a:endParaRPr>
              </a:p>
            </p:txBody>
          </p:sp>
        </p:grpSp>
        <p:sp>
          <p:nvSpPr>
            <p:cNvPr id="275" name="Text Box 12"/>
            <p:cNvSpPr txBox="1">
              <a:spLocks noChangeArrowheads="1"/>
            </p:cNvSpPr>
            <p:nvPr/>
          </p:nvSpPr>
          <p:spPr bwMode="auto">
            <a:xfrm>
              <a:off x="1360" y="75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a:t>
              </a:r>
              <a:endParaRPr lang="en-US" altLang="zh-CN" sz="2000">
                <a:latin typeface="Times New Roman" panose="02020603050405020304" pitchFamily="18" charset="0"/>
              </a:endParaRPr>
            </a:p>
          </p:txBody>
        </p:sp>
      </p:grpSp>
      <p:grpSp>
        <p:nvGrpSpPr>
          <p:cNvPr id="280" name="Group 13"/>
          <p:cNvGrpSpPr/>
          <p:nvPr/>
        </p:nvGrpSpPr>
        <p:grpSpPr bwMode="auto">
          <a:xfrm>
            <a:off x="7035510" y="2470663"/>
            <a:ext cx="1385887" cy="687387"/>
            <a:chOff x="2461" y="1256"/>
            <a:chExt cx="873" cy="433"/>
          </a:xfrm>
        </p:grpSpPr>
        <p:grpSp>
          <p:nvGrpSpPr>
            <p:cNvPr id="281" name="Group 14"/>
            <p:cNvGrpSpPr/>
            <p:nvPr/>
          </p:nvGrpSpPr>
          <p:grpSpPr bwMode="auto">
            <a:xfrm>
              <a:off x="2461" y="1256"/>
              <a:ext cx="873" cy="433"/>
              <a:chOff x="1129" y="700"/>
              <a:chExt cx="873" cy="433"/>
            </a:xfrm>
          </p:grpSpPr>
          <p:grpSp>
            <p:nvGrpSpPr>
              <p:cNvPr id="283" name="Group 15"/>
              <p:cNvGrpSpPr/>
              <p:nvPr/>
            </p:nvGrpSpPr>
            <p:grpSpPr bwMode="auto">
              <a:xfrm>
                <a:off x="1129" y="704"/>
                <a:ext cx="364" cy="429"/>
                <a:chOff x="1129" y="704"/>
                <a:chExt cx="364" cy="429"/>
              </a:xfrm>
            </p:grpSpPr>
            <p:sp>
              <p:nvSpPr>
                <p:cNvPr id="288" name="Text Box 16"/>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9" name="Text Box 17"/>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84" name="Group 18"/>
              <p:cNvGrpSpPr/>
              <p:nvPr/>
            </p:nvGrpSpPr>
            <p:grpSpPr bwMode="auto">
              <a:xfrm>
                <a:off x="1541" y="700"/>
                <a:ext cx="461" cy="413"/>
                <a:chOff x="1645" y="788"/>
                <a:chExt cx="461" cy="413"/>
              </a:xfrm>
            </p:grpSpPr>
            <p:sp>
              <p:nvSpPr>
                <p:cNvPr id="286" name="Text Box 1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7" name="Text Box 2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sp>
            <p:nvSpPr>
              <p:cNvPr id="285" name="Text Box 21"/>
              <p:cNvSpPr txBox="1">
                <a:spLocks noChangeArrowheads="1"/>
              </p:cNvSpPr>
              <p:nvPr/>
            </p:nvSpPr>
            <p:spPr bwMode="auto">
              <a:xfrm>
                <a:off x="1352" y="729"/>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FF0000"/>
                    </a:solidFill>
                  </a:rPr>
                  <a:t>&gt;</a:t>
                </a:r>
                <a:endParaRPr lang="en-US" altLang="zh-CN" sz="2000">
                  <a:latin typeface="Times New Roman" panose="02020603050405020304" pitchFamily="18" charset="0"/>
                </a:endParaRPr>
              </a:p>
            </p:txBody>
          </p:sp>
        </p:grpSp>
        <p:sp>
          <p:nvSpPr>
            <p:cNvPr id="282" name="Line 22"/>
            <p:cNvSpPr>
              <a:spLocks noChangeShapeType="1"/>
            </p:cNvSpPr>
            <p:nvPr/>
          </p:nvSpPr>
          <p:spPr bwMode="auto">
            <a:xfrm flipV="1">
              <a:off x="2660" y="1332"/>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0" name="组合 299"/>
          <p:cNvGrpSpPr/>
          <p:nvPr/>
        </p:nvGrpSpPr>
        <p:grpSpPr>
          <a:xfrm>
            <a:off x="669253" y="3181999"/>
            <a:ext cx="9863747" cy="499868"/>
            <a:chOff x="1403750" y="3569476"/>
            <a:chExt cx="9863747"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93045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对延迟到达</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而非丢失</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的分组的重传使得     比理想情况下更大于</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05" name="Group 28"/>
          <p:cNvGrpSpPr/>
          <p:nvPr/>
        </p:nvGrpSpPr>
        <p:grpSpPr bwMode="auto">
          <a:xfrm>
            <a:off x="9853550" y="3120611"/>
            <a:ext cx="731837" cy="655637"/>
            <a:chOff x="1645" y="788"/>
            <a:chExt cx="461" cy="413"/>
          </a:xfrm>
        </p:grpSpPr>
        <p:sp>
          <p:nvSpPr>
            <p:cNvPr id="306" name="Text Box 2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307" name="Text Box 3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grpSp>
        <p:nvGrpSpPr>
          <p:cNvPr id="308" name="Group 46"/>
          <p:cNvGrpSpPr/>
          <p:nvPr/>
        </p:nvGrpSpPr>
        <p:grpSpPr bwMode="auto">
          <a:xfrm>
            <a:off x="430213" y="4030654"/>
            <a:ext cx="2373313" cy="2514600"/>
            <a:chOff x="161" y="778"/>
            <a:chExt cx="1495" cy="1584"/>
          </a:xfrm>
        </p:grpSpPr>
        <p:sp>
          <p:nvSpPr>
            <p:cNvPr id="309" name="Line 47"/>
            <p:cNvSpPr>
              <a:spLocks noChangeShapeType="1"/>
            </p:cNvSpPr>
            <p:nvPr/>
          </p:nvSpPr>
          <p:spPr bwMode="auto">
            <a:xfrm>
              <a:off x="527" y="778"/>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48"/>
            <p:cNvSpPr>
              <a:spLocks noChangeShapeType="1"/>
            </p:cNvSpPr>
            <p:nvPr/>
          </p:nvSpPr>
          <p:spPr bwMode="auto">
            <a:xfrm rot="5400000">
              <a:off x="1090" y="1296"/>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Text Box 49"/>
            <p:cNvSpPr txBox="1">
              <a:spLocks noChangeArrowheads="1"/>
            </p:cNvSpPr>
            <p:nvPr/>
          </p:nvSpPr>
          <p:spPr bwMode="auto">
            <a:xfrm>
              <a:off x="306" y="8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endParaRPr lang="en-US" altLang="zh-CN" sz="1000">
                <a:cs typeface="Arial" panose="020B0604020202020204" pitchFamily="34" charset="0"/>
              </a:endParaRPr>
            </a:p>
          </p:txBody>
        </p:sp>
        <p:sp>
          <p:nvSpPr>
            <p:cNvPr id="312" name="Line 50"/>
            <p:cNvSpPr>
              <a:spLocks noChangeShapeType="1"/>
            </p:cNvSpPr>
            <p:nvPr/>
          </p:nvSpPr>
          <p:spPr bwMode="auto">
            <a:xfrm rot="5400000">
              <a:off x="1012" y="427"/>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51"/>
            <p:cNvSpPr>
              <a:spLocks noChangeShapeType="1"/>
            </p:cNvSpPr>
            <p:nvPr/>
          </p:nvSpPr>
          <p:spPr bwMode="auto">
            <a:xfrm rot="10800000">
              <a:off x="1515" y="926"/>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4" name="Text Box 52"/>
            <p:cNvSpPr txBox="1">
              <a:spLocks noChangeArrowheads="1"/>
            </p:cNvSpPr>
            <p:nvPr/>
          </p:nvSpPr>
          <p:spPr bwMode="auto">
            <a:xfrm>
              <a:off x="1382" y="1842"/>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endParaRPr lang="en-US" altLang="zh-CN" sz="1000">
                <a:cs typeface="Arial" panose="020B0604020202020204" pitchFamily="34" charset="0"/>
              </a:endParaRPr>
            </a:p>
          </p:txBody>
        </p:sp>
        <p:sp>
          <p:nvSpPr>
            <p:cNvPr id="315" name="Line 53"/>
            <p:cNvSpPr>
              <a:spLocks noChangeShapeType="1"/>
            </p:cNvSpPr>
            <p:nvPr/>
          </p:nvSpPr>
          <p:spPr bwMode="auto">
            <a:xfrm flipV="1">
              <a:off x="523" y="920"/>
              <a:ext cx="992" cy="941"/>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16" name="Group 54"/>
            <p:cNvGrpSpPr/>
            <p:nvPr/>
          </p:nvGrpSpPr>
          <p:grpSpPr bwMode="auto">
            <a:xfrm>
              <a:off x="930" y="1888"/>
              <a:ext cx="219" cy="173"/>
              <a:chOff x="806" y="2056"/>
              <a:chExt cx="219" cy="173"/>
            </a:xfrm>
          </p:grpSpPr>
          <p:sp>
            <p:nvSpPr>
              <p:cNvPr id="319" name="Text Box 55"/>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endParaRPr lang="en-US" altLang="zh-CN" sz="1200" baseline="-25000">
                  <a:cs typeface="Arial" panose="020B0604020202020204" pitchFamily="34" charset="0"/>
                </a:endParaRPr>
              </a:p>
            </p:txBody>
          </p:sp>
          <p:sp>
            <p:nvSpPr>
              <p:cNvPr id="320" name="Line 56"/>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17" name="Text Box 57"/>
            <p:cNvSpPr txBox="1">
              <a:spLocks noChangeArrowheads="1"/>
            </p:cNvSpPr>
            <p:nvPr/>
          </p:nvSpPr>
          <p:spPr bwMode="auto">
            <a:xfrm rot="-5400000">
              <a:off x="118" y="1272"/>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endParaRPr lang="en-US" altLang="zh-CN" sz="1200" baseline="-25000">
                <a:cs typeface="Arial" panose="020B0604020202020204" pitchFamily="34" charset="0"/>
              </a:endParaRPr>
            </a:p>
          </p:txBody>
        </p:sp>
        <p:sp>
          <p:nvSpPr>
            <p:cNvPr id="318" name="Text Box 58"/>
            <p:cNvSpPr txBox="1">
              <a:spLocks noChangeArrowheads="1"/>
            </p:cNvSpPr>
            <p:nvPr/>
          </p:nvSpPr>
          <p:spPr bwMode="auto">
            <a:xfrm>
              <a:off x="934" y="2131"/>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cs typeface="Arial" panose="020B0604020202020204" pitchFamily="34" charset="0"/>
                </a:rPr>
                <a:t>a.</a:t>
              </a:r>
              <a:endParaRPr lang="en-US" altLang="zh-CN" dirty="0">
                <a:cs typeface="Arial" panose="020B0604020202020204" pitchFamily="34" charset="0"/>
              </a:endParaRPr>
            </a:p>
          </p:txBody>
        </p:sp>
      </p:grpSp>
      <p:grpSp>
        <p:nvGrpSpPr>
          <p:cNvPr id="321" name="Group 75"/>
          <p:cNvGrpSpPr/>
          <p:nvPr/>
        </p:nvGrpSpPr>
        <p:grpSpPr bwMode="auto">
          <a:xfrm>
            <a:off x="8856600" y="4030654"/>
            <a:ext cx="2143125" cy="2514600"/>
            <a:chOff x="3979" y="1570"/>
            <a:chExt cx="1350" cy="1584"/>
          </a:xfrm>
        </p:grpSpPr>
        <p:sp>
          <p:nvSpPr>
            <p:cNvPr id="322" name="Line 59"/>
            <p:cNvSpPr>
              <a:spLocks noChangeShapeType="1"/>
            </p:cNvSpPr>
            <p:nvPr/>
          </p:nvSpPr>
          <p:spPr bwMode="auto">
            <a:xfrm>
              <a:off x="4200"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3" name="Line 60"/>
            <p:cNvSpPr>
              <a:spLocks noChangeShapeType="1"/>
            </p:cNvSpPr>
            <p:nvPr/>
          </p:nvSpPr>
          <p:spPr bwMode="auto">
            <a:xfrm rot="5400000">
              <a:off x="4763"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4" name="Text Box 61"/>
            <p:cNvSpPr txBox="1">
              <a:spLocks noChangeArrowheads="1"/>
            </p:cNvSpPr>
            <p:nvPr/>
          </p:nvSpPr>
          <p:spPr bwMode="auto">
            <a:xfrm>
              <a:off x="3979"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endParaRPr lang="en-US" altLang="zh-CN" sz="1000">
                <a:cs typeface="Arial" panose="020B0604020202020204" pitchFamily="34" charset="0"/>
              </a:endParaRPr>
            </a:p>
          </p:txBody>
        </p:sp>
        <p:sp>
          <p:nvSpPr>
            <p:cNvPr id="325" name="Line 62"/>
            <p:cNvSpPr>
              <a:spLocks noChangeShapeType="1"/>
            </p:cNvSpPr>
            <p:nvPr/>
          </p:nvSpPr>
          <p:spPr bwMode="auto">
            <a:xfrm rot="5400000">
              <a:off x="4677" y="1671"/>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6" name="Line 63"/>
            <p:cNvSpPr>
              <a:spLocks noChangeShapeType="1"/>
            </p:cNvSpPr>
            <p:nvPr/>
          </p:nvSpPr>
          <p:spPr bwMode="auto">
            <a:xfrm rot="10800000">
              <a:off x="5184" y="2166"/>
              <a:ext cx="4" cy="484"/>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 name="Text Box 64"/>
            <p:cNvSpPr txBox="1">
              <a:spLocks noChangeArrowheads="1"/>
            </p:cNvSpPr>
            <p:nvPr/>
          </p:nvSpPr>
          <p:spPr bwMode="auto">
            <a:xfrm>
              <a:off x="5055"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endParaRPr lang="en-US" altLang="zh-CN" sz="1000">
                <a:cs typeface="Arial" panose="020B0604020202020204" pitchFamily="34" charset="0"/>
              </a:endParaRPr>
            </a:p>
          </p:txBody>
        </p:sp>
        <p:sp>
          <p:nvSpPr>
            <p:cNvPr id="328" name="Line 65"/>
            <p:cNvSpPr>
              <a:spLocks noChangeShapeType="1"/>
            </p:cNvSpPr>
            <p:nvPr/>
          </p:nvSpPr>
          <p:spPr bwMode="auto">
            <a:xfrm flipV="1">
              <a:off x="4196" y="2164"/>
              <a:ext cx="992" cy="489"/>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29" name="Group 66"/>
            <p:cNvGrpSpPr/>
            <p:nvPr/>
          </p:nvGrpSpPr>
          <p:grpSpPr bwMode="auto">
            <a:xfrm>
              <a:off x="4603" y="2680"/>
              <a:ext cx="219" cy="173"/>
              <a:chOff x="806" y="2056"/>
              <a:chExt cx="219" cy="173"/>
            </a:xfrm>
          </p:grpSpPr>
          <p:sp>
            <p:nvSpPr>
              <p:cNvPr id="332" name="Text Box 67"/>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endParaRPr lang="en-US" altLang="zh-CN" sz="1200" baseline="-25000">
                  <a:cs typeface="Arial" panose="020B0604020202020204" pitchFamily="34" charset="0"/>
                </a:endParaRPr>
              </a:p>
            </p:txBody>
          </p:sp>
          <p:sp>
            <p:nvSpPr>
              <p:cNvPr id="333" name="Line 68"/>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30" name="Text Box 70"/>
            <p:cNvSpPr txBox="1">
              <a:spLocks noChangeArrowheads="1"/>
            </p:cNvSpPr>
            <p:nvPr/>
          </p:nvSpPr>
          <p:spPr bwMode="auto">
            <a:xfrm>
              <a:off x="4607" y="292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c.</a:t>
              </a:r>
              <a:endParaRPr lang="en-US" altLang="zh-CN">
                <a:cs typeface="Arial" panose="020B0604020202020204" pitchFamily="34" charset="0"/>
              </a:endParaRPr>
            </a:p>
          </p:txBody>
        </p:sp>
        <p:sp>
          <p:nvSpPr>
            <p:cNvPr id="331" name="Text Box 71"/>
            <p:cNvSpPr txBox="1">
              <a:spLocks noChangeArrowheads="1"/>
            </p:cNvSpPr>
            <p:nvPr/>
          </p:nvSpPr>
          <p:spPr bwMode="auto">
            <a:xfrm>
              <a:off x="3991" y="2094"/>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R/4</a:t>
              </a:r>
              <a:endParaRPr lang="en-US" altLang="zh-CN" sz="1000">
                <a:cs typeface="Arial" panose="020B0604020202020204" pitchFamily="34" charset="0"/>
              </a:endParaRPr>
            </a:p>
          </p:txBody>
        </p:sp>
      </p:grpSp>
      <p:grpSp>
        <p:nvGrpSpPr>
          <p:cNvPr id="334" name="Group 74"/>
          <p:cNvGrpSpPr/>
          <p:nvPr/>
        </p:nvGrpSpPr>
        <p:grpSpPr bwMode="auto">
          <a:xfrm>
            <a:off x="4419899" y="3974525"/>
            <a:ext cx="2960687" cy="2514600"/>
            <a:chOff x="2149" y="1570"/>
            <a:chExt cx="1865" cy="1584"/>
          </a:xfrm>
        </p:grpSpPr>
        <p:sp>
          <p:nvSpPr>
            <p:cNvPr id="335" name="Line 34"/>
            <p:cNvSpPr>
              <a:spLocks noChangeShapeType="1"/>
            </p:cNvSpPr>
            <p:nvPr/>
          </p:nvSpPr>
          <p:spPr bwMode="auto">
            <a:xfrm>
              <a:off x="2508"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35"/>
            <p:cNvSpPr>
              <a:spLocks noChangeShapeType="1"/>
            </p:cNvSpPr>
            <p:nvPr/>
          </p:nvSpPr>
          <p:spPr bwMode="auto">
            <a:xfrm rot="5400000">
              <a:off x="3078"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Text Box 36"/>
            <p:cNvSpPr txBox="1">
              <a:spLocks noChangeArrowheads="1"/>
            </p:cNvSpPr>
            <p:nvPr/>
          </p:nvSpPr>
          <p:spPr bwMode="auto">
            <a:xfrm>
              <a:off x="2294"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endParaRPr lang="en-US" altLang="zh-CN" sz="1000">
                <a:cs typeface="Arial" panose="020B0604020202020204" pitchFamily="34" charset="0"/>
              </a:endParaRPr>
            </a:p>
          </p:txBody>
        </p:sp>
        <p:sp>
          <p:nvSpPr>
            <p:cNvPr id="338" name="Line 37"/>
            <p:cNvSpPr>
              <a:spLocks noChangeShapeType="1"/>
            </p:cNvSpPr>
            <p:nvPr/>
          </p:nvSpPr>
          <p:spPr bwMode="auto">
            <a:xfrm rot="5400000">
              <a:off x="3000" y="12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39" name="Line 38"/>
            <p:cNvSpPr>
              <a:spLocks noChangeShapeType="1"/>
            </p:cNvSpPr>
            <p:nvPr/>
          </p:nvSpPr>
          <p:spPr bwMode="auto">
            <a:xfrm rot="10800000">
              <a:off x="3503" y="1718"/>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40" name="Text Box 39"/>
            <p:cNvSpPr txBox="1">
              <a:spLocks noChangeArrowheads="1"/>
            </p:cNvSpPr>
            <p:nvPr/>
          </p:nvSpPr>
          <p:spPr bwMode="auto">
            <a:xfrm>
              <a:off x="3370"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endParaRPr lang="en-US" altLang="zh-CN" sz="1000">
                <a:cs typeface="Arial" panose="020B0604020202020204" pitchFamily="34" charset="0"/>
              </a:endParaRPr>
            </a:p>
          </p:txBody>
        </p:sp>
        <p:sp>
          <p:nvSpPr>
            <p:cNvPr id="341" name="Freeform 40"/>
            <p:cNvSpPr/>
            <p:nvPr/>
          </p:nvSpPr>
          <p:spPr bwMode="auto">
            <a:xfrm>
              <a:off x="2515" y="2016"/>
              <a:ext cx="969" cy="634"/>
            </a:xfrm>
            <a:custGeom>
              <a:avLst/>
              <a:gdLst>
                <a:gd name="T0" fmla="*/ 0 w 969"/>
                <a:gd name="T1" fmla="*/ 634 h 634"/>
                <a:gd name="T2" fmla="*/ 573 w 969"/>
                <a:gd name="T3" fmla="*/ 144 h 634"/>
                <a:gd name="T4" fmla="*/ 969 w 969"/>
                <a:gd name="T5" fmla="*/ 0 h 634"/>
                <a:gd name="T6" fmla="*/ 0 60000 65536"/>
                <a:gd name="T7" fmla="*/ 0 60000 65536"/>
                <a:gd name="T8" fmla="*/ 0 60000 65536"/>
                <a:gd name="T9" fmla="*/ 0 w 969"/>
                <a:gd name="T10" fmla="*/ 0 h 634"/>
                <a:gd name="T11" fmla="*/ 969 w 969"/>
                <a:gd name="T12" fmla="*/ 634 h 634"/>
              </a:gdLst>
              <a:ahLst/>
              <a:cxnLst>
                <a:cxn ang="T6">
                  <a:pos x="T0" y="T1"/>
                </a:cxn>
                <a:cxn ang="T7">
                  <a:pos x="T2" y="T3"/>
                </a:cxn>
                <a:cxn ang="T8">
                  <a:pos x="T4" y="T5"/>
                </a:cxn>
              </a:cxnLst>
              <a:rect l="T9" t="T10" r="T11" b="T12"/>
              <a:pathLst>
                <a:path w="969" h="634">
                  <a:moveTo>
                    <a:pt x="0" y="634"/>
                  </a:moveTo>
                  <a:cubicBezTo>
                    <a:pt x="95" y="552"/>
                    <a:pt x="412" y="250"/>
                    <a:pt x="573" y="144"/>
                  </a:cubicBezTo>
                  <a:cubicBezTo>
                    <a:pt x="734" y="38"/>
                    <a:pt x="887" y="30"/>
                    <a:pt x="969" y="0"/>
                  </a:cubicBezTo>
                </a:path>
              </a:pathLst>
            </a:cu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42" name="Group 41"/>
            <p:cNvGrpSpPr/>
            <p:nvPr/>
          </p:nvGrpSpPr>
          <p:grpSpPr bwMode="auto">
            <a:xfrm>
              <a:off x="2918" y="2680"/>
              <a:ext cx="219" cy="173"/>
              <a:chOff x="806" y="2056"/>
              <a:chExt cx="219" cy="173"/>
            </a:xfrm>
          </p:grpSpPr>
          <p:sp>
            <p:nvSpPr>
              <p:cNvPr id="348" name="Text Box 42"/>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endParaRPr lang="en-US" altLang="zh-CN" sz="1200" baseline="-25000">
                  <a:cs typeface="Arial" panose="020B0604020202020204" pitchFamily="34" charset="0"/>
                </a:endParaRPr>
              </a:p>
            </p:txBody>
          </p:sp>
          <p:sp>
            <p:nvSpPr>
              <p:cNvPr id="349" name="Line 43"/>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43" name="Text Box 44"/>
            <p:cNvSpPr txBox="1">
              <a:spLocks noChangeArrowheads="1"/>
            </p:cNvSpPr>
            <p:nvPr/>
          </p:nvSpPr>
          <p:spPr bwMode="auto">
            <a:xfrm rot="-5400000">
              <a:off x="2106"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endParaRPr lang="en-US" altLang="zh-CN" sz="1200" baseline="-25000">
                <a:cs typeface="Arial" panose="020B0604020202020204" pitchFamily="34" charset="0"/>
              </a:endParaRPr>
            </a:p>
          </p:txBody>
        </p:sp>
        <p:sp>
          <p:nvSpPr>
            <p:cNvPr id="344" name="Text Box 45"/>
            <p:cNvSpPr txBox="1">
              <a:spLocks noChangeArrowheads="1"/>
            </p:cNvSpPr>
            <p:nvPr/>
          </p:nvSpPr>
          <p:spPr bwMode="auto">
            <a:xfrm>
              <a:off x="2922" y="292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b.</a:t>
              </a:r>
              <a:endParaRPr lang="en-US" altLang="zh-CN">
                <a:cs typeface="Arial" panose="020B0604020202020204" pitchFamily="34" charset="0"/>
              </a:endParaRPr>
            </a:p>
          </p:txBody>
        </p:sp>
        <p:sp>
          <p:nvSpPr>
            <p:cNvPr id="345" name="Text Box 69"/>
            <p:cNvSpPr txBox="1">
              <a:spLocks noChangeArrowheads="1"/>
            </p:cNvSpPr>
            <p:nvPr/>
          </p:nvSpPr>
          <p:spPr bwMode="auto">
            <a:xfrm rot="-5400000">
              <a:off x="3798"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endParaRPr lang="en-US" altLang="zh-CN" sz="1200" baseline="-25000">
                <a:cs typeface="Arial" panose="020B0604020202020204" pitchFamily="34" charset="0"/>
              </a:endParaRPr>
            </a:p>
          </p:txBody>
        </p:sp>
        <p:sp>
          <p:nvSpPr>
            <p:cNvPr id="346" name="Text Box 72"/>
            <p:cNvSpPr txBox="1">
              <a:spLocks noChangeArrowheads="1"/>
            </p:cNvSpPr>
            <p:nvPr/>
          </p:nvSpPr>
          <p:spPr bwMode="auto">
            <a:xfrm>
              <a:off x="2298" y="19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R/3</a:t>
              </a:r>
              <a:endParaRPr lang="en-US" altLang="zh-CN" sz="1000">
                <a:cs typeface="Arial" panose="020B0604020202020204" pitchFamily="34" charset="0"/>
              </a:endParaRPr>
            </a:p>
          </p:txBody>
        </p:sp>
        <p:sp>
          <p:nvSpPr>
            <p:cNvPr id="347" name="Line 73"/>
            <p:cNvSpPr>
              <a:spLocks noChangeShapeType="1"/>
            </p:cNvSpPr>
            <p:nvPr/>
          </p:nvSpPr>
          <p:spPr bwMode="auto">
            <a:xfrm rot="5400000">
              <a:off x="3000" y="15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5" name="Group 23"/>
          <p:cNvGrpSpPr/>
          <p:nvPr/>
        </p:nvGrpSpPr>
        <p:grpSpPr bwMode="auto">
          <a:xfrm>
            <a:off x="6600826" y="3024036"/>
            <a:ext cx="577850" cy="681038"/>
            <a:chOff x="3663" y="2092"/>
            <a:chExt cx="364" cy="429"/>
          </a:xfrm>
        </p:grpSpPr>
        <p:grpSp>
          <p:nvGrpSpPr>
            <p:cNvPr id="86" name="Group 24"/>
            <p:cNvGrpSpPr/>
            <p:nvPr/>
          </p:nvGrpSpPr>
          <p:grpSpPr bwMode="auto">
            <a:xfrm>
              <a:off x="3663" y="2092"/>
              <a:ext cx="364" cy="429"/>
              <a:chOff x="1129" y="704"/>
              <a:chExt cx="364" cy="429"/>
            </a:xfrm>
          </p:grpSpPr>
          <p:sp>
            <p:nvSpPr>
              <p:cNvPr id="88" name="Text Box 25"/>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89" name="Text Box 26"/>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in</a:t>
                </a:r>
                <a:endParaRPr lang="en-US" altLang="zh-CN" sz="2000" dirty="0">
                  <a:latin typeface="Times New Roman" panose="02020603050405020304" pitchFamily="18" charset="0"/>
                </a:endParaRPr>
              </a:p>
            </p:txBody>
          </p:sp>
        </p:grpSp>
        <p:sp>
          <p:nvSpPr>
            <p:cNvPr id="87" name="Line 27"/>
            <p:cNvSpPr>
              <a:spLocks noChangeShapeType="1"/>
            </p:cNvSpPr>
            <p:nvPr/>
          </p:nvSpPr>
          <p:spPr bwMode="auto">
            <a:xfrm flipV="1">
              <a:off x="3862" y="2164"/>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wipe(left)">
                                      <p:cBhvr>
                                        <p:cTn id="10" dur="500"/>
                                        <p:tgtEl>
                                          <p:spTgt spid="272"/>
                                        </p:tgtEl>
                                      </p:cBhvr>
                                    </p:animEffect>
                                  </p:childTnLst>
                                </p:cTn>
                              </p:par>
                              <p:par>
                                <p:cTn id="11" presetID="9" presetClass="entr" presetSubtype="0" fill="hold" nodeType="withEffect">
                                  <p:stCondLst>
                                    <p:cond delay="0"/>
                                  </p:stCondLst>
                                  <p:childTnLst>
                                    <p:set>
                                      <p:cBhvr>
                                        <p:cTn id="12" dur="1" fill="hold">
                                          <p:stCondLst>
                                            <p:cond delay="0"/>
                                          </p:stCondLst>
                                        </p:cTn>
                                        <p:tgtEl>
                                          <p:spTgt spid="308"/>
                                        </p:tgtEl>
                                        <p:attrNameLst>
                                          <p:attrName>style.visibility</p:attrName>
                                        </p:attrNameLst>
                                      </p:cBhvr>
                                      <p:to>
                                        <p:strVal val="visible"/>
                                      </p:to>
                                    </p:set>
                                    <p:animEffect transition="in" filter="dissolve">
                                      <p:cBhvr>
                                        <p:cTn id="13" dur="500"/>
                                        <p:tgtEl>
                                          <p:spTgt spid="308"/>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par>
                                <p:cTn id="18" presetID="9" presetClass="entr" presetSubtype="0" fill="hold" nodeType="withEffect">
                                  <p:stCondLst>
                                    <p:cond delay="0"/>
                                  </p:stCondLst>
                                  <p:childTnLst>
                                    <p:set>
                                      <p:cBhvr>
                                        <p:cTn id="19" dur="1" fill="hold">
                                          <p:stCondLst>
                                            <p:cond delay="0"/>
                                          </p:stCondLst>
                                        </p:cTn>
                                        <p:tgtEl>
                                          <p:spTgt spid="280"/>
                                        </p:tgtEl>
                                        <p:attrNameLst>
                                          <p:attrName>style.visibility</p:attrName>
                                        </p:attrNameLst>
                                      </p:cBhvr>
                                      <p:to>
                                        <p:strVal val="visible"/>
                                      </p:to>
                                    </p:set>
                                    <p:animEffect transition="in" filter="dissolve">
                                      <p:cBhvr>
                                        <p:cTn id="20" dur="500"/>
                                        <p:tgtEl>
                                          <p:spTgt spid="280"/>
                                        </p:tgtEl>
                                      </p:cBhvr>
                                    </p:animEffect>
                                  </p:childTnLst>
                                </p:cTn>
                              </p:par>
                              <p:par>
                                <p:cTn id="21" presetID="9" presetClass="entr" presetSubtype="0" fill="hold" nodeType="withEffect">
                                  <p:stCondLst>
                                    <p:cond delay="0"/>
                                  </p:stCondLst>
                                  <p:childTnLst>
                                    <p:set>
                                      <p:cBhvr>
                                        <p:cTn id="22" dur="1" fill="hold">
                                          <p:stCondLst>
                                            <p:cond delay="0"/>
                                          </p:stCondLst>
                                        </p:cTn>
                                        <p:tgtEl>
                                          <p:spTgt spid="334"/>
                                        </p:tgtEl>
                                        <p:attrNameLst>
                                          <p:attrName>style.visibility</p:attrName>
                                        </p:attrNameLst>
                                      </p:cBhvr>
                                      <p:to>
                                        <p:strVal val="visible"/>
                                      </p:to>
                                    </p:set>
                                    <p:animEffect transition="in" filter="dissolve">
                                      <p:cBhvr>
                                        <p:cTn id="23" dur="500"/>
                                        <p:tgtEl>
                                          <p:spTgt spid="334"/>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1500"/>
                            </p:stCondLst>
                            <p:childTnLst>
                              <p:par>
                                <p:cTn id="29" presetID="9" presetClass="entr" presetSubtype="0"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par>
                                <p:cTn id="32" presetID="9" presetClass="entr" presetSubtype="0" fill="hold" nodeType="withEffect">
                                  <p:stCondLst>
                                    <p:cond delay="0"/>
                                  </p:stCondLst>
                                  <p:childTnLst>
                                    <p:set>
                                      <p:cBhvr>
                                        <p:cTn id="33" dur="1" fill="hold">
                                          <p:stCondLst>
                                            <p:cond delay="0"/>
                                          </p:stCondLst>
                                        </p:cTn>
                                        <p:tgtEl>
                                          <p:spTgt spid="305"/>
                                        </p:tgtEl>
                                        <p:attrNameLst>
                                          <p:attrName>style.visibility</p:attrName>
                                        </p:attrNameLst>
                                      </p:cBhvr>
                                      <p:to>
                                        <p:strVal val="visible"/>
                                      </p:to>
                                    </p:set>
                                    <p:animEffect transition="in" filter="dissolve">
                                      <p:cBhvr>
                                        <p:cTn id="34" dur="500"/>
                                        <p:tgtEl>
                                          <p:spTgt spid="305"/>
                                        </p:tgtEl>
                                      </p:cBhvr>
                                    </p:animEffect>
                                  </p:childTnLst>
                                </p:cTn>
                              </p:par>
                              <p:par>
                                <p:cTn id="35" presetID="9" presetClass="entr" presetSubtype="0" fill="hold" nodeType="withEffect">
                                  <p:stCondLst>
                                    <p:cond delay="0"/>
                                  </p:stCondLst>
                                  <p:childTnLst>
                                    <p:set>
                                      <p:cBhvr>
                                        <p:cTn id="36" dur="1" fill="hold">
                                          <p:stCondLst>
                                            <p:cond delay="0"/>
                                          </p:stCondLst>
                                        </p:cTn>
                                        <p:tgtEl>
                                          <p:spTgt spid="321"/>
                                        </p:tgtEl>
                                        <p:attrNameLst>
                                          <p:attrName>style.visibility</p:attrName>
                                        </p:attrNameLst>
                                      </p:cBhvr>
                                      <p:to>
                                        <p:strVal val="visible"/>
                                      </p:to>
                                    </p:set>
                                    <p:animEffect transition="in" filter="dissolve">
                                      <p:cBhvr>
                                        <p:cTn id="37"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647875" y="2614776"/>
            <a:ext cx="11218060" cy="19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发送方必须重传以补偿因为缓存溢出而丢失的分组</a:t>
            </a:r>
            <a:endPar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发送方在遇到大时延时所进行的不必要重传会引起路由器转发不必要的分组拷贝而占用其链路带宽</a:t>
            </a:r>
            <a:endPar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598026" y="1813152"/>
            <a:ext cx="281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拥塞的“开销” </a:t>
            </a:r>
            <a:endPar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3">
                                            <p:txEl>
                                              <p:pRg st="2" end="2"/>
                                            </p:txEl>
                                          </p:spTgt>
                                        </p:tgtEl>
                                        <p:attrNameLst>
                                          <p:attrName>style.visibility</p:attrName>
                                        </p:attrNameLst>
                                      </p:cBhvr>
                                      <p:to>
                                        <p:strVal val="visible"/>
                                      </p:to>
                                    </p:set>
                                    <p:animEffect transition="in" filter="wipe(left)">
                                      <p:cBhvr>
                                        <p:cTn id="15"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四个发送方</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组合 55"/>
          <p:cNvGrpSpPr/>
          <p:nvPr/>
        </p:nvGrpSpPr>
        <p:grpSpPr>
          <a:xfrm>
            <a:off x="689825" y="2493603"/>
            <a:ext cx="7501666" cy="476221"/>
            <a:chOff x="1403750" y="3593123"/>
            <a:chExt cx="7501666"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93629"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多跳路径</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00" name="组合 299"/>
          <p:cNvGrpSpPr/>
          <p:nvPr/>
        </p:nvGrpSpPr>
        <p:grpSpPr>
          <a:xfrm>
            <a:off x="669253" y="3181999"/>
            <a:ext cx="7470994" cy="499868"/>
            <a:chOff x="1403750" y="3569476"/>
            <a:chExt cx="7470994"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736" y="1362154"/>
            <a:ext cx="9241128" cy="5198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0"/>
                                        </p:tgtEl>
                                        <p:attrNameLst>
                                          <p:attrName>style.visibility</p:attrName>
                                        </p:attrNameLst>
                                      </p:cBhvr>
                                      <p:to>
                                        <p:strVal val="visible"/>
                                      </p:to>
                                    </p:set>
                                    <p:animEffect transition="in" filter="wipe(left)">
                                      <p:cBhvr>
                                        <p:cTn id="19" dur="500"/>
                                        <p:tgtEl>
                                          <p:spTgt spid="300"/>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778437" y="5680505"/>
            <a:ext cx="11169014" cy="53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当分组被丢弃时，该分组曾用到的所有“上游”传输容量被浪费了！</a:t>
            </a:r>
            <a:endPar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728588" y="4943490"/>
            <a:ext cx="46304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拥塞的另一个”开销”</a:t>
            </a:r>
            <a:r>
              <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 </a:t>
            </a:r>
            <a:endPar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pic>
        <p:nvPicPr>
          <p:cNvPr id="9" name="Picture 4" descr="congestion_perf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6339" y="1699316"/>
            <a:ext cx="44211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3">
                                            <p:txEl>
                                              <p:pRg st="0" end="0"/>
                                            </p:txEl>
                                          </p:spTgt>
                                        </p:tgtEl>
                                        <p:attrNameLst>
                                          <p:attrName>style.visibility</p:attrName>
                                        </p:attrNameLst>
                                      </p:cBhvr>
                                      <p:to>
                                        <p:strVal val="visible"/>
                                      </p:to>
                                    </p:set>
                                    <p:animEffect transition="in" filter="wipe(left)">
                                      <p:cBhvr>
                                        <p:cTn id="17"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926995" y="2027927"/>
            <a:ext cx="5480619" cy="2220279"/>
            <a:chOff x="2748306" y="2519622"/>
            <a:chExt cx="5480619" cy="2220279"/>
          </a:xfrm>
        </p:grpSpPr>
        <p:grpSp>
          <p:nvGrpSpPr>
            <p:cNvPr id="9" name="组合 8"/>
            <p:cNvGrpSpPr/>
            <p:nvPr/>
          </p:nvGrpSpPr>
          <p:grpSpPr>
            <a:xfrm>
              <a:off x="2748306" y="2519622"/>
              <a:ext cx="5480619" cy="1694679"/>
              <a:chOff x="2061229" y="1889716"/>
              <a:chExt cx="4110470" cy="1271009"/>
            </a:xfrm>
          </p:grpSpPr>
          <p:sp>
            <p:nvSpPr>
              <p:cNvPr id="11" name="矩形 10"/>
              <p:cNvSpPr/>
              <p:nvPr/>
            </p:nvSpPr>
            <p:spPr>
              <a:xfrm>
                <a:off x="2067923" y="1889716"/>
                <a:ext cx="3629842" cy="907171"/>
              </a:xfrm>
              <a:prstGeom prst="rect">
                <a:avLst/>
              </a:prstGeom>
            </p:spPr>
            <p:txBody>
              <a:bodyPr wrap="non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拥塞控制</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2384212" y="2645573"/>
                <a:ext cx="3787487" cy="438581"/>
              </a:xfrm>
              <a:prstGeom prst="rect">
                <a:avLst/>
              </a:prstGeom>
            </p:spPr>
            <p:txBody>
              <a:bodyPr wrap="square">
                <a:spAutoFit/>
              </a:bodyPr>
              <a:lstStyle/>
              <a:p>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CP Congestion Control</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061229" y="2276241"/>
                <a:ext cx="514805"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2178108" y="3160725"/>
                <a:ext cx="342900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357572" y="403201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endParaRPr kumimoji="1" lang="en-US" altLang="zh-CN" sz="4000" b="1" dirty="0">
                <a:solidFill>
                  <a:srgbClr val="2E95D1"/>
                </a:solidFill>
                <a:latin typeface="造字工房朗倩（非商用）细体" pitchFamily="50" charset="-122"/>
                <a:ea typeface="造字工房朗倩（非商用）细体" pitchFamily="50" charset="-122"/>
              </a:endParaRP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1"/>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30213" y="0"/>
            <a:ext cx="7039098" cy="1428589"/>
            <a:chOff x="551030" y="-368704"/>
            <a:chExt cx="7039098" cy="1428589"/>
          </a:xfrm>
        </p:grpSpPr>
        <p:grpSp>
          <p:nvGrpSpPr>
            <p:cNvPr id="16" name="组合 15"/>
            <p:cNvGrpSpPr/>
            <p:nvPr/>
          </p:nvGrpSpPr>
          <p:grpSpPr>
            <a:xfrm>
              <a:off x="1201631" y="303925"/>
              <a:ext cx="6388497" cy="686826"/>
              <a:chOff x="1839058" y="967769"/>
              <a:chExt cx="6388497" cy="686826"/>
            </a:xfrm>
          </p:grpSpPr>
          <p:sp>
            <p:nvSpPr>
              <p:cNvPr id="18" name="矩形: 圆角 17"/>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9" name="文本框 18"/>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0" name="组合 19"/>
          <p:cNvGrpSpPr/>
          <p:nvPr/>
        </p:nvGrpSpPr>
        <p:grpSpPr>
          <a:xfrm>
            <a:off x="3525325" y="1558696"/>
            <a:ext cx="5236745" cy="3042767"/>
            <a:chOff x="703264" y="1946585"/>
            <a:chExt cx="10972799" cy="4161037"/>
          </a:xfrm>
        </p:grpSpPr>
        <p:sp>
          <p:nvSpPr>
            <p:cNvPr id="21" name="任意多边形: 形状 20"/>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2" name="组合 21"/>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3" name="任意多边形: 形状 22"/>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4" name="任意多边形: 形状 23"/>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5" name="Text Box 79"/>
          <p:cNvSpPr txBox="1">
            <a:spLocks noChangeArrowheads="1"/>
          </p:cNvSpPr>
          <p:nvPr/>
        </p:nvSpPr>
        <p:spPr bwMode="auto">
          <a:xfrm>
            <a:off x="3881231" y="2905018"/>
            <a:ext cx="4697981" cy="10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将两者结合起来，可以在互联网上唯一的标识通信双方的一个端点，即应用进程，这两者的组合称为</a:t>
            </a:r>
            <a:r>
              <a:rPr kumimoji="1" lang="zh-CN" altLang="en-US" dirty="0">
                <a:solidFill>
                  <a:srgbClr val="009FF6"/>
                </a:solidFill>
                <a:latin typeface="思源黑体 CN Normal" panose="020B0400000000000000" pitchFamily="34" charset="-122"/>
                <a:ea typeface="思源黑体 CN Normal" panose="020B0400000000000000" pitchFamily="34" charset="-122"/>
              </a:rPr>
              <a:t>套接字</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endPar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26" name="Text Box 79"/>
          <p:cNvSpPr txBox="1">
            <a:spLocks noChangeArrowheads="1"/>
          </p:cNvSpPr>
          <p:nvPr/>
        </p:nvSpPr>
        <p:spPr bwMode="auto">
          <a:xfrm>
            <a:off x="5633693" y="1881967"/>
            <a:ext cx="1020008" cy="38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造字工房朗倩（非商用）常规体" pitchFamily="50" charset="-122"/>
                <a:ea typeface="造字工房朗倩（非商用）常规体" pitchFamily="50" charset="-122"/>
              </a:rPr>
              <a:t>套接字</a:t>
            </a:r>
            <a:endParaRPr kumimoji="1" lang="zh-CN" altLang="en-US" sz="2000" dirty="0">
              <a:solidFill>
                <a:schemeClr val="tx1">
                  <a:lumMod val="85000"/>
                  <a:lumOff val="15000"/>
                </a:schemeClr>
              </a:solidFill>
              <a:latin typeface="造字工房朗倩（非商用）常规体" pitchFamily="50" charset="-122"/>
              <a:ea typeface="造字工房朗倩（非商用）常规体" pitchFamily="50" charset="-122"/>
            </a:endParaRPr>
          </a:p>
        </p:txBody>
      </p:sp>
      <p:grpSp>
        <p:nvGrpSpPr>
          <p:cNvPr id="27" name="组合 26"/>
          <p:cNvGrpSpPr/>
          <p:nvPr/>
        </p:nvGrpSpPr>
        <p:grpSpPr>
          <a:xfrm>
            <a:off x="3400870" y="4714529"/>
            <a:ext cx="2742828" cy="1090065"/>
            <a:chOff x="1328615" y="3011805"/>
            <a:chExt cx="2742828" cy="1090065"/>
          </a:xfrm>
        </p:grpSpPr>
        <p:sp>
          <p:nvSpPr>
            <p:cNvPr id="28" name="Text Box 6"/>
            <p:cNvSpPr txBox="1">
              <a:spLocks noChangeArrowheads="1"/>
            </p:cNvSpPr>
            <p:nvPr/>
          </p:nvSpPr>
          <p:spPr bwMode="auto">
            <a:xfrm>
              <a:off x="2156073" y="3011805"/>
              <a:ext cx="14486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地址</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29" name="组合 28"/>
            <p:cNvGrpSpPr/>
            <p:nvPr/>
          </p:nvGrpSpPr>
          <p:grpSpPr>
            <a:xfrm>
              <a:off x="1328615" y="3517095"/>
              <a:ext cx="2742828" cy="584775"/>
              <a:chOff x="1263767" y="4127662"/>
              <a:chExt cx="2742828" cy="584775"/>
            </a:xfrm>
          </p:grpSpPr>
          <p:sp>
            <p:nvSpPr>
              <p:cNvPr id="30" name="矩形: 圆角 29"/>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808196" y="4189216"/>
                <a:ext cx="172354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131.6.23.13</a:t>
                </a:r>
                <a:r>
                  <a:rPr kumimoji="1" lang="en-US" altLang="zh-CN" sz="2400" dirty="0">
                    <a:solidFill>
                      <a:srgbClr val="333399"/>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kumimoji="1" lang="en-US" altLang="zh-CN" sz="2400" dirty="0">
                  <a:solidFill>
                    <a:srgbClr val="333399"/>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32" name="组合 31"/>
          <p:cNvGrpSpPr/>
          <p:nvPr/>
        </p:nvGrpSpPr>
        <p:grpSpPr>
          <a:xfrm>
            <a:off x="7044409" y="4714529"/>
            <a:ext cx="1298598" cy="1088173"/>
            <a:chOff x="4972154" y="3011805"/>
            <a:chExt cx="1298598" cy="1088173"/>
          </a:xfrm>
        </p:grpSpPr>
        <p:sp>
          <p:nvSpPr>
            <p:cNvPr id="33" name="Text Box 9"/>
            <p:cNvSpPr txBox="1">
              <a:spLocks noChangeArrowheads="1"/>
            </p:cNvSpPr>
            <p:nvPr/>
          </p:nvSpPr>
          <p:spPr bwMode="auto">
            <a:xfrm>
              <a:off x="5076993" y="3011805"/>
              <a:ext cx="1115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端口号</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34" name="组合 33"/>
            <p:cNvGrpSpPr/>
            <p:nvPr/>
          </p:nvGrpSpPr>
          <p:grpSpPr>
            <a:xfrm>
              <a:off x="4972154" y="3515203"/>
              <a:ext cx="1298598" cy="584775"/>
              <a:chOff x="1985882" y="4127662"/>
              <a:chExt cx="1298598" cy="584775"/>
            </a:xfrm>
          </p:grpSpPr>
          <p:sp>
            <p:nvSpPr>
              <p:cNvPr id="35" name="矩形: 圆角 34"/>
              <p:cNvSpPr/>
              <p:nvPr/>
            </p:nvSpPr>
            <p:spPr>
              <a:xfrm>
                <a:off x="1985882" y="4127662"/>
                <a:ext cx="129859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269861" y="4189216"/>
                <a:ext cx="80021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1500</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37" name="Group 4"/>
          <p:cNvGrpSpPr/>
          <p:nvPr/>
        </p:nvGrpSpPr>
        <p:grpSpPr bwMode="auto">
          <a:xfrm>
            <a:off x="3628987" y="5236852"/>
            <a:ext cx="5133083" cy="630195"/>
            <a:chOff x="849" y="3323"/>
            <a:chExt cx="2979" cy="333"/>
          </a:xfrm>
        </p:grpSpPr>
        <p:sp>
          <p:nvSpPr>
            <p:cNvPr id="38" name="Rectangle 11"/>
            <p:cNvSpPr>
              <a:spLocks noChangeArrowheads="1"/>
            </p:cNvSpPr>
            <p:nvPr/>
          </p:nvSpPr>
          <p:spPr bwMode="auto">
            <a:xfrm>
              <a:off x="2072" y="3323"/>
              <a:ext cx="1756" cy="29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131.6.23.13,    1500</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12"/>
            <p:cNvSpPr txBox="1">
              <a:spLocks noChangeArrowheads="1"/>
            </p:cNvSpPr>
            <p:nvPr/>
          </p:nvSpPr>
          <p:spPr bwMode="auto">
            <a:xfrm>
              <a:off x="849" y="3347"/>
              <a:ext cx="168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套接字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   </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0" name="文本框 39"/>
          <p:cNvSpPr txBox="1"/>
          <p:nvPr/>
        </p:nvSpPr>
        <p:spPr>
          <a:xfrm>
            <a:off x="4393055" y="2229563"/>
            <a:ext cx="3835400" cy="369332"/>
          </a:xfrm>
          <a:prstGeom prst="rect">
            <a:avLst/>
          </a:prstGeom>
          <a:noFill/>
        </p:spPr>
        <p:txBody>
          <a:bodyPr wrap="square" rtlCol="0">
            <a:spAutoFit/>
          </a:body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地址在互联网上唯一标识一台主机</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dirty="0"/>
          </a:p>
        </p:txBody>
      </p:sp>
      <p:sp>
        <p:nvSpPr>
          <p:cNvPr id="41" name="文本框 40"/>
          <p:cNvSpPr txBox="1"/>
          <p:nvPr/>
        </p:nvSpPr>
        <p:spPr>
          <a:xfrm>
            <a:off x="3885692" y="2580034"/>
            <a:ext cx="5122817" cy="369332"/>
          </a:xfrm>
          <a:prstGeom prst="rect">
            <a:avLst/>
          </a:prstGeom>
          <a:noFill/>
        </p:spPr>
        <p:txBody>
          <a:bodyPr wrap="square" rtlCol="0">
            <a:spAutoFit/>
          </a:bodyPr>
          <a:lstStyle/>
          <a:p>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端口号在一台主机唯一标识一个应用进程，</a:t>
            </a:r>
            <a:endParaRPr lang="zh-CN" altLang="en-US" dirty="0"/>
          </a:p>
        </p:txBody>
      </p:sp>
      <p:sp>
        <p:nvSpPr>
          <p:cNvPr id="42" name="文本框 41"/>
          <p:cNvSpPr txBox="1"/>
          <p:nvPr/>
        </p:nvSpPr>
        <p:spPr>
          <a:xfrm>
            <a:off x="8532279" y="2934069"/>
            <a:ext cx="184731" cy="369332"/>
          </a:xfrm>
          <a:prstGeom prst="rect">
            <a:avLst/>
          </a:prstGeom>
          <a:noFill/>
        </p:spPr>
        <p:txBody>
          <a:bodyPr wrap="none" rtlCol="0">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500" fill="hold"/>
                                        <p:tgtEl>
                                          <p:spTgt spid="27"/>
                                        </p:tgtEl>
                                        <p:attrNameLst>
                                          <p:attrName>ppt_w</p:attrName>
                                        </p:attrNameLst>
                                      </p:cBhvr>
                                      <p:tavLst>
                                        <p:tav tm="0">
                                          <p:val>
                                            <p:fltVal val="0"/>
                                          </p:val>
                                        </p:tav>
                                        <p:tav tm="100000">
                                          <p:val>
                                            <p:strVal val="#ppt_w"/>
                                          </p:val>
                                        </p:tav>
                                      </p:tavLst>
                                    </p:anim>
                                    <p:anim calcmode="lin" valueType="num">
                                      <p:cBhvr>
                                        <p:cTn id="17" dur="500" fill="hold"/>
                                        <p:tgtEl>
                                          <p:spTgt spid="27"/>
                                        </p:tgtEl>
                                        <p:attrNameLst>
                                          <p:attrName>ppt_h</p:attrName>
                                        </p:attrNameLst>
                                      </p:cBhvr>
                                      <p:tavLst>
                                        <p:tav tm="0">
                                          <p:val>
                                            <p:fltVal val="0"/>
                                          </p:val>
                                        </p:tav>
                                        <p:tav tm="100000">
                                          <p:val>
                                            <p:strVal val="#ppt_h"/>
                                          </p:val>
                                        </p:tav>
                                      </p:tavLst>
                                    </p:anim>
                                    <p:anim calcmode="lin" valueType="num">
                                      <p:cBhvr>
                                        <p:cTn id="18" dur="500" fill="hold"/>
                                        <p:tgtEl>
                                          <p:spTgt spid="27"/>
                                        </p:tgtEl>
                                        <p:attrNameLst>
                                          <p:attrName>style.rotation</p:attrName>
                                        </p:attrNameLst>
                                      </p:cBhvr>
                                      <p:tavLst>
                                        <p:tav tm="0">
                                          <p:val>
                                            <p:fltVal val="90"/>
                                          </p:val>
                                        </p:tav>
                                        <p:tav tm="100000">
                                          <p:val>
                                            <p:fltVal val="0"/>
                                          </p:val>
                                        </p:tav>
                                      </p:tavLst>
                                    </p:anim>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500"/>
                            </p:stCondLst>
                            <p:childTnLst>
                              <p:par>
                                <p:cTn id="26" presetID="3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 calcmode="lin" valueType="num">
                                      <p:cBhvr>
                                        <p:cTn id="30" dur="500" fill="hold"/>
                                        <p:tgtEl>
                                          <p:spTgt spid="32"/>
                                        </p:tgtEl>
                                        <p:attrNameLst>
                                          <p:attrName>style.rotation</p:attrName>
                                        </p:attrNameLst>
                                      </p:cBhvr>
                                      <p:tavLst>
                                        <p:tav tm="0">
                                          <p:val>
                                            <p:fltVal val="90"/>
                                          </p:val>
                                        </p:tav>
                                        <p:tav tm="100000">
                                          <p:val>
                                            <p:fltVal val="0"/>
                                          </p:val>
                                        </p:tav>
                                      </p:tavLst>
                                    </p:anim>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63" presetClass="path" presetSubtype="0" accel="50000" decel="50000" fill="hold" nodeType="afterEffect">
                                  <p:stCondLst>
                                    <p:cond delay="0"/>
                                  </p:stCondLst>
                                  <p:childTnLst>
                                    <p:animMotion origin="layout" path="M -3.75E-6 -1.85185E-6 L 0.11888 -1.85185E-6 " pathEditMode="relative" rAng="0" ptsTypes="AA">
                                      <p:cBhvr>
                                        <p:cTn id="39" dur="1000" fill="hold"/>
                                        <p:tgtEl>
                                          <p:spTgt spid="27"/>
                                        </p:tgtEl>
                                        <p:attrNameLst>
                                          <p:attrName>ppt_x</p:attrName>
                                          <p:attrName>ppt_y</p:attrName>
                                        </p:attrNameLst>
                                      </p:cBhvr>
                                      <p:rCtr x="5937" y="0"/>
                                    </p:animMotion>
                                  </p:childTnLst>
                                </p:cTn>
                              </p:par>
                              <p:par>
                                <p:cTn id="40" presetID="35" presetClass="path" presetSubtype="0" accel="50000" decel="50000" fill="hold" nodeType="withEffect">
                                  <p:stCondLst>
                                    <p:cond delay="0"/>
                                  </p:stCondLst>
                                  <p:childTnLst>
                                    <p:animMotion origin="layout" path="M 2.70833E-6 -1.85185E-6 L -0.14284 0.00301 " pathEditMode="relative" rAng="0" ptsTypes="AA">
                                      <p:cBhvr>
                                        <p:cTn id="41" dur="1000" fill="hold"/>
                                        <p:tgtEl>
                                          <p:spTgt spid="32"/>
                                        </p:tgtEl>
                                        <p:attrNameLst>
                                          <p:attrName>ppt_x</p:attrName>
                                          <p:attrName>ppt_y</p:attrName>
                                        </p:attrNameLst>
                                      </p:cBhvr>
                                      <p:rCtr x="-7148" y="139"/>
                                    </p:animMotion>
                                  </p:childTnLst>
                                </p:cTn>
                              </p:par>
                            </p:childTnLst>
                          </p:cTn>
                        </p:par>
                        <p:par>
                          <p:cTn id="42" fill="hold">
                            <p:stCondLst>
                              <p:cond delay="1500"/>
                            </p:stCondLst>
                            <p:childTnLst>
                              <p:par>
                                <p:cTn id="43" presetID="53" presetClass="exit" presetSubtype="32" fill="hold" nodeType="afterEffect">
                                  <p:stCondLst>
                                    <p:cond delay="0"/>
                                  </p:stCondLst>
                                  <p:childTnLst>
                                    <p:anim calcmode="lin" valueType="num">
                                      <p:cBhvr>
                                        <p:cTn id="44" dur="500"/>
                                        <p:tgtEl>
                                          <p:spTgt spid="27"/>
                                        </p:tgtEl>
                                        <p:attrNameLst>
                                          <p:attrName>ppt_w</p:attrName>
                                        </p:attrNameLst>
                                      </p:cBhvr>
                                      <p:tavLst>
                                        <p:tav tm="0">
                                          <p:val>
                                            <p:strVal val="ppt_w"/>
                                          </p:val>
                                        </p:tav>
                                        <p:tav tm="100000">
                                          <p:val>
                                            <p:fltVal val="0"/>
                                          </p:val>
                                        </p:tav>
                                      </p:tavLst>
                                    </p:anim>
                                    <p:anim calcmode="lin" valueType="num">
                                      <p:cBhvr>
                                        <p:cTn id="45" dur="500"/>
                                        <p:tgtEl>
                                          <p:spTgt spid="27"/>
                                        </p:tgtEl>
                                        <p:attrNameLst>
                                          <p:attrName>ppt_h</p:attrName>
                                        </p:attrNameLst>
                                      </p:cBhvr>
                                      <p:tavLst>
                                        <p:tav tm="0">
                                          <p:val>
                                            <p:strVal val="ppt_h"/>
                                          </p:val>
                                        </p:tav>
                                        <p:tav tm="100000">
                                          <p:val>
                                            <p:fltVal val="0"/>
                                          </p:val>
                                        </p:tav>
                                      </p:tavLst>
                                    </p:anim>
                                    <p:animEffect transition="out" filter="fade">
                                      <p:cBhvr>
                                        <p:cTn id="46" dur="500"/>
                                        <p:tgtEl>
                                          <p:spTgt spid="27"/>
                                        </p:tgtEl>
                                      </p:cBhvr>
                                    </p:animEffect>
                                    <p:set>
                                      <p:cBhvr>
                                        <p:cTn id="47" dur="1" fill="hold">
                                          <p:stCondLst>
                                            <p:cond delay="499"/>
                                          </p:stCondLst>
                                        </p:cTn>
                                        <p:tgtEl>
                                          <p:spTgt spid="27"/>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32"/>
                                        </p:tgtEl>
                                        <p:attrNameLst>
                                          <p:attrName>ppt_w</p:attrName>
                                        </p:attrNameLst>
                                      </p:cBhvr>
                                      <p:tavLst>
                                        <p:tav tm="0">
                                          <p:val>
                                            <p:strVal val="ppt_w"/>
                                          </p:val>
                                        </p:tav>
                                        <p:tav tm="100000">
                                          <p:val>
                                            <p:fltVal val="0"/>
                                          </p:val>
                                        </p:tav>
                                      </p:tavLst>
                                    </p:anim>
                                    <p:anim calcmode="lin" valueType="num">
                                      <p:cBhvr>
                                        <p:cTn id="50" dur="500"/>
                                        <p:tgtEl>
                                          <p:spTgt spid="32"/>
                                        </p:tgtEl>
                                        <p:attrNameLst>
                                          <p:attrName>ppt_h</p:attrName>
                                        </p:attrNameLst>
                                      </p:cBhvr>
                                      <p:tavLst>
                                        <p:tav tm="0">
                                          <p:val>
                                            <p:strVal val="ppt_h"/>
                                          </p:val>
                                        </p:tav>
                                        <p:tav tm="100000">
                                          <p:val>
                                            <p:fltVal val="0"/>
                                          </p:val>
                                        </p:tav>
                                      </p:tavLst>
                                    </p:anim>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par>
                          <p:cTn id="53" fill="hold">
                            <p:stCondLst>
                              <p:cond delay="2000"/>
                            </p:stCondLst>
                            <p:childTnLst>
                              <p:par>
                                <p:cTn id="54" presetID="17" presetClass="entr" presetSubtype="10"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4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8818562" cy="1428589"/>
            <a:chOff x="551030" y="-368704"/>
            <a:chExt cx="8818562" cy="1428589"/>
          </a:xfrm>
        </p:grpSpPr>
        <p:grpSp>
          <p:nvGrpSpPr>
            <p:cNvPr id="20" name="组合 19"/>
            <p:cNvGrpSpPr/>
            <p:nvPr/>
          </p:nvGrpSpPr>
          <p:grpSpPr>
            <a:xfrm>
              <a:off x="1201632" y="303925"/>
              <a:ext cx="8167960" cy="675443"/>
              <a:chOff x="1839059" y="967769"/>
              <a:chExt cx="8167960" cy="675443"/>
            </a:xfrm>
          </p:grpSpPr>
          <p:sp>
            <p:nvSpPr>
              <p:cNvPr id="22" name="矩形: 圆角 21"/>
              <p:cNvSpPr/>
              <p:nvPr/>
            </p:nvSpPr>
            <p:spPr>
              <a:xfrm>
                <a:off x="1839059" y="967769"/>
                <a:ext cx="81679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43967" y="1051849"/>
                <a:ext cx="730991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传统的</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拥塞控制为端到端拥塞控制</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9" name="组合 38"/>
          <p:cNvGrpSpPr/>
          <p:nvPr/>
        </p:nvGrpSpPr>
        <p:grpSpPr>
          <a:xfrm>
            <a:off x="1080815" y="1755732"/>
            <a:ext cx="6778618" cy="476221"/>
            <a:chOff x="1403750" y="3593123"/>
            <a:chExt cx="6778618" cy="476221"/>
          </a:xfrm>
        </p:grpSpPr>
        <p:grpSp>
          <p:nvGrpSpPr>
            <p:cNvPr id="40" name="组合 39"/>
            <p:cNvGrpSpPr/>
            <p:nvPr/>
          </p:nvGrpSpPr>
          <p:grpSpPr>
            <a:xfrm>
              <a:off x="1403750" y="3593123"/>
              <a:ext cx="490436" cy="476221"/>
              <a:chOff x="1403750" y="3593123"/>
              <a:chExt cx="808892" cy="785446"/>
            </a:xfrm>
          </p:grpSpPr>
          <p:sp>
            <p:nvSpPr>
              <p:cNvPr id="42" name="对话气泡: 椭圆形 4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p:cNvSpPr txBox="1">
              <a:spLocks noChangeArrowheads="1"/>
            </p:cNvSpPr>
            <p:nvPr/>
          </p:nvSpPr>
          <p:spPr bwMode="auto">
            <a:xfrm>
              <a:off x="1985931" y="3593123"/>
              <a:ext cx="619643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每个发送方自动感知网络拥塞的程度</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4" name="组合 43"/>
          <p:cNvGrpSpPr/>
          <p:nvPr/>
        </p:nvGrpSpPr>
        <p:grpSpPr>
          <a:xfrm>
            <a:off x="1080815" y="2639613"/>
            <a:ext cx="7234232" cy="476221"/>
            <a:chOff x="1403750" y="3593123"/>
            <a:chExt cx="7234232" cy="476221"/>
          </a:xfrm>
        </p:grpSpPr>
        <p:grpSp>
          <p:nvGrpSpPr>
            <p:cNvPr id="45" name="组合 44"/>
            <p:cNvGrpSpPr/>
            <p:nvPr/>
          </p:nvGrpSpPr>
          <p:grpSpPr>
            <a:xfrm>
              <a:off x="1403750" y="3593123"/>
              <a:ext cx="490436" cy="476221"/>
              <a:chOff x="1403750" y="3593123"/>
              <a:chExt cx="808892" cy="785446"/>
            </a:xfrm>
          </p:grpSpPr>
          <p:sp>
            <p:nvSpPr>
              <p:cNvPr id="47" name="对话气泡: 椭圆形 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6" name="Text Box 79"/>
            <p:cNvSpPr txBox="1">
              <a:spLocks noChangeArrowheads="1"/>
            </p:cNvSpPr>
            <p:nvPr/>
          </p:nvSpPr>
          <p:spPr bwMode="auto">
            <a:xfrm>
              <a:off x="1985932" y="3593123"/>
              <a:ext cx="665205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发送方根据感知的结果限制外发的流量</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9" name="Text Box 79"/>
          <p:cNvSpPr txBox="1">
            <a:spLocks noChangeArrowheads="1"/>
          </p:cNvSpPr>
          <p:nvPr/>
        </p:nvSpPr>
        <p:spPr bwMode="auto">
          <a:xfrm>
            <a:off x="1662996" y="3608458"/>
            <a:ext cx="7309915"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如果前方路径上出现了拥塞，则降低发送速率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buClr>
                <a:srgbClr val="009FF6"/>
              </a:buClr>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如果前方路径上没有出现拥塞，则增加发送速率</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9">
                                            <p:txEl>
                                              <p:pRg st="0" end="0"/>
                                            </p:txEl>
                                          </p:spTgt>
                                        </p:tgtEl>
                                        <p:attrNameLst>
                                          <p:attrName>style.visibility</p:attrName>
                                        </p:attrNameLst>
                                      </p:cBhvr>
                                      <p:to>
                                        <p:strVal val="visible"/>
                                      </p:to>
                                    </p:set>
                                    <p:animEffect transition="in" filter="wipe(left)">
                                      <p:cBhvr>
                                        <p:cTn id="21" dur="500"/>
                                        <p:tgtEl>
                                          <p:spTgt spid="49">
                                            <p:txEl>
                                              <p:pRg st="0" end="0"/>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9">
                                            <p:txEl>
                                              <p:pRg st="2" end="2"/>
                                            </p:txEl>
                                          </p:spTgt>
                                        </p:tgtEl>
                                        <p:attrNameLst>
                                          <p:attrName>style.visibility</p:attrName>
                                        </p:attrNameLst>
                                      </p:cBhvr>
                                      <p:to>
                                        <p:strVal val="visible"/>
                                      </p:to>
                                    </p:set>
                                    <p:animEffect transition="in" filter="wipe(left)">
                                      <p:cBhvr>
                                        <p:cTn id="25" dur="500"/>
                                        <p:tgtEl>
                                          <p:spTgt spid="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8266112" cy="1428589"/>
            <a:chOff x="551030" y="-368704"/>
            <a:chExt cx="8266112" cy="1428589"/>
          </a:xfrm>
        </p:grpSpPr>
        <p:grpSp>
          <p:nvGrpSpPr>
            <p:cNvPr id="20" name="组合 19"/>
            <p:cNvGrpSpPr/>
            <p:nvPr/>
          </p:nvGrpSpPr>
          <p:grpSpPr>
            <a:xfrm>
              <a:off x="1201632" y="303925"/>
              <a:ext cx="7615510" cy="675443"/>
              <a:chOff x="1839059" y="967769"/>
              <a:chExt cx="7615510" cy="675443"/>
            </a:xfrm>
          </p:grpSpPr>
          <p:sp>
            <p:nvSpPr>
              <p:cNvPr id="22" name="矩形: 圆角 21"/>
              <p:cNvSpPr/>
              <p:nvPr/>
            </p:nvSpPr>
            <p:spPr>
              <a:xfrm>
                <a:off x="1839059" y="967769"/>
                <a:ext cx="761551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747072"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传统的</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拥塞控制需要解决的三个问题</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515938" y="1525593"/>
            <a:ext cx="6113463" cy="525530"/>
            <a:chOff x="722008" y="1303131"/>
            <a:chExt cx="5837314" cy="501792"/>
          </a:xfrm>
        </p:grpSpPr>
        <p:sp>
          <p:nvSpPr>
            <p:cNvPr id="29" name="流程图: 手动输入 6"/>
            <p:cNvSpPr/>
            <p:nvPr/>
          </p:nvSpPr>
          <p:spPr>
            <a:xfrm rot="5400000" flipV="1">
              <a:off x="3445966" y="-1330956"/>
              <a:ext cx="475861" cy="57508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0" name="组合 29"/>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Text Box 79"/>
            <p:cNvSpPr txBox="1">
              <a:spLocks noChangeArrowheads="1"/>
            </p:cNvSpPr>
            <p:nvPr/>
          </p:nvSpPr>
          <p:spPr bwMode="auto">
            <a:xfrm>
              <a:off x="1268603" y="1334723"/>
              <a:ext cx="52907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发送方如何限制外发流量的速率</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40" name="组合 39"/>
          <p:cNvGrpSpPr/>
          <p:nvPr/>
        </p:nvGrpSpPr>
        <p:grpSpPr>
          <a:xfrm>
            <a:off x="645438" y="2096937"/>
            <a:ext cx="7008428" cy="476221"/>
            <a:chOff x="1403750" y="3593123"/>
            <a:chExt cx="7008428" cy="476221"/>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 name="矩形 1"/>
          <p:cNvSpPr/>
          <p:nvPr/>
        </p:nvSpPr>
        <p:spPr>
          <a:xfrm>
            <a:off x="890656" y="2807583"/>
            <a:ext cx="5663730" cy="461665"/>
          </a:xfrm>
          <a:prstGeom prst="rect">
            <a:avLst/>
          </a:prstGeom>
        </p:spPr>
        <p:txBody>
          <a:bodyPr wrap="none">
            <a:spAutoFit/>
          </a:bodyPr>
          <a:lstStyle/>
          <a:p>
            <a:r>
              <a:rPr lang="en-US" altLang="zh-CN" sz="2400" dirty="0" err="1">
                <a:solidFill>
                  <a:srgbClr val="009FF6"/>
                </a:solidFill>
                <a:ea typeface="楷体" panose="02010609060101010101" pitchFamily="49" charset="-122"/>
                <a:cs typeface="Arial" panose="020B0604020202020204" pitchFamily="34" charset="0"/>
              </a:rPr>
              <a:t>LastByteSent</a:t>
            </a:r>
            <a:r>
              <a:rPr lang="en-US" altLang="zh-CN" sz="2400" dirty="0">
                <a:solidFill>
                  <a:srgbClr val="009FF6"/>
                </a:solidFill>
                <a:ea typeface="楷体" panose="02010609060101010101" pitchFamily="49" charset="-122"/>
                <a:cs typeface="Arial" panose="020B0604020202020204" pitchFamily="34" charset="0"/>
              </a:rPr>
              <a:t> - </a:t>
            </a:r>
            <a:r>
              <a:rPr lang="en-US" altLang="zh-CN" sz="2400" dirty="0" err="1">
                <a:solidFill>
                  <a:srgbClr val="009FF6"/>
                </a:solidFill>
                <a:ea typeface="楷体" panose="02010609060101010101" pitchFamily="49" charset="-122"/>
                <a:cs typeface="Arial" panose="020B0604020202020204" pitchFamily="34" charset="0"/>
              </a:rPr>
              <a:t>LastByteAcked</a:t>
            </a:r>
            <a:r>
              <a:rPr lang="en-US" altLang="zh-CN" sz="2400" dirty="0">
                <a:solidFill>
                  <a:srgbClr val="009FF6"/>
                </a:solidFill>
                <a:ea typeface="楷体" panose="02010609060101010101" pitchFamily="49" charset="-122"/>
                <a:cs typeface="Arial" panose="020B0604020202020204" pitchFamily="34" charset="0"/>
                <a:sym typeface="Symbol" panose="05050102010706020507" pitchFamily="18" charset="2"/>
              </a:rPr>
              <a:t>  </a:t>
            </a:r>
            <a:r>
              <a:rPr lang="en-US" altLang="zh-CN" sz="2400" dirty="0" err="1">
                <a:solidFill>
                  <a:srgbClr val="009FF6"/>
                </a:solidFill>
                <a:ea typeface="楷体" panose="02010609060101010101" pitchFamily="49" charset="-122"/>
                <a:cs typeface="Arial" panose="020B0604020202020204" pitchFamily="34" charset="0"/>
                <a:sym typeface="Symbol" panose="05050102010706020507" pitchFamily="18" charset="2"/>
              </a:rPr>
              <a:t>CongWin</a:t>
            </a:r>
            <a:endParaRPr lang="zh-CN" altLang="en-US" sz="2400" dirty="0">
              <a:solidFill>
                <a:srgbClr val="009FF6"/>
              </a:solidFill>
            </a:endParaRPr>
          </a:p>
        </p:txBody>
      </p:sp>
      <p:grpSp>
        <p:nvGrpSpPr>
          <p:cNvPr id="51" name="Group 4"/>
          <p:cNvGrpSpPr/>
          <p:nvPr/>
        </p:nvGrpSpPr>
        <p:grpSpPr bwMode="auto">
          <a:xfrm>
            <a:off x="7017487" y="2627931"/>
            <a:ext cx="4178918" cy="762000"/>
            <a:chOff x="1104" y="3564"/>
            <a:chExt cx="2563" cy="510"/>
          </a:xfrm>
        </p:grpSpPr>
        <p:sp>
          <p:nvSpPr>
            <p:cNvPr id="52" name="Text Box 5"/>
            <p:cNvSpPr txBox="1">
              <a:spLocks noChangeArrowheads="1"/>
            </p:cNvSpPr>
            <p:nvPr/>
          </p:nvSpPr>
          <p:spPr bwMode="auto">
            <a:xfrm>
              <a:off x="1362" y="3671"/>
              <a:ext cx="58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Comic Sans MS" panose="030F0702030302020204" pitchFamily="66" charset="0"/>
                </a:rPr>
                <a:t>rate =</a:t>
              </a:r>
              <a:r>
                <a:rPr lang="en-US" altLang="zh-CN" sz="1000" dirty="0">
                  <a:latin typeface="Times New Roman" panose="02020603050405020304" pitchFamily="18" charset="0"/>
                </a:rPr>
                <a:t> </a:t>
              </a:r>
              <a:endParaRPr lang="en-US" altLang="zh-CN" sz="1000" dirty="0">
                <a:latin typeface="Times New Roman" panose="02020603050405020304" pitchFamily="18" charset="0"/>
              </a:endParaRPr>
            </a:p>
          </p:txBody>
        </p:sp>
        <p:sp>
          <p:nvSpPr>
            <p:cNvPr id="53" name="Text Box 6"/>
            <p:cNvSpPr txBox="1">
              <a:spLocks noChangeArrowheads="1"/>
            </p:cNvSpPr>
            <p:nvPr/>
          </p:nvSpPr>
          <p:spPr bwMode="auto">
            <a:xfrm>
              <a:off x="1949" y="3575"/>
              <a:ext cx="78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err="1">
                  <a:latin typeface="Comic Sans MS" panose="030F0702030302020204" pitchFamily="66" charset="0"/>
                </a:rPr>
                <a:t>CongWin</a:t>
              </a:r>
              <a:r>
                <a:rPr lang="en-US" altLang="zh-CN" sz="1000" dirty="0">
                  <a:latin typeface="Times New Roman" panose="02020603050405020304" pitchFamily="18" charset="0"/>
                </a:rPr>
                <a:t> </a:t>
              </a:r>
              <a:endParaRPr lang="en-US" altLang="zh-CN" sz="1000" dirty="0">
                <a:latin typeface="Times New Roman" panose="02020603050405020304" pitchFamily="18" charset="0"/>
              </a:endParaRPr>
            </a:p>
          </p:txBody>
        </p:sp>
        <p:sp>
          <p:nvSpPr>
            <p:cNvPr id="54" name="Text Box 7"/>
            <p:cNvSpPr txBox="1">
              <a:spLocks noChangeArrowheads="1"/>
            </p:cNvSpPr>
            <p:nvPr/>
          </p:nvSpPr>
          <p:spPr bwMode="auto">
            <a:xfrm>
              <a:off x="2066" y="3797"/>
              <a:ext cx="45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RTT</a:t>
              </a:r>
              <a:r>
                <a:rPr lang="en-US" altLang="zh-CN" sz="1000">
                  <a:latin typeface="Times New Roman" panose="02020603050405020304" pitchFamily="18" charset="0"/>
                </a:rPr>
                <a:t> </a:t>
              </a:r>
              <a:endParaRPr lang="en-US" altLang="zh-CN" sz="1000">
                <a:latin typeface="Times New Roman" panose="02020603050405020304" pitchFamily="18" charset="0"/>
              </a:endParaRPr>
            </a:p>
          </p:txBody>
        </p:sp>
        <p:sp>
          <p:nvSpPr>
            <p:cNvPr id="55" name="Text Box 8"/>
            <p:cNvSpPr txBox="1">
              <a:spLocks noChangeArrowheads="1"/>
            </p:cNvSpPr>
            <p:nvPr/>
          </p:nvSpPr>
          <p:spPr bwMode="auto">
            <a:xfrm>
              <a:off x="2686" y="3695"/>
              <a:ext cx="87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Comic Sans MS" panose="030F0702030302020204" pitchFamily="66" charset="0"/>
                </a:rPr>
                <a:t>Bytes/sec</a:t>
              </a:r>
              <a:endParaRPr lang="en-US" altLang="zh-CN" sz="1000" dirty="0">
                <a:latin typeface="Times New Roman" panose="02020603050405020304" pitchFamily="18" charset="0"/>
              </a:endParaRPr>
            </a:p>
          </p:txBody>
        </p:sp>
        <p:sp>
          <p:nvSpPr>
            <p:cNvPr id="56" name="Line 9"/>
            <p:cNvSpPr>
              <a:spLocks noChangeShapeType="1"/>
            </p:cNvSpPr>
            <p:nvPr/>
          </p:nvSpPr>
          <p:spPr bwMode="auto">
            <a:xfrm flipV="1">
              <a:off x="1995" y="3804"/>
              <a:ext cx="6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Rectangle 10"/>
            <p:cNvSpPr>
              <a:spLocks noChangeArrowheads="1"/>
            </p:cNvSpPr>
            <p:nvPr/>
          </p:nvSpPr>
          <p:spPr bwMode="auto">
            <a:xfrm>
              <a:off x="1104" y="3564"/>
              <a:ext cx="2563" cy="510"/>
            </a:xfrm>
            <a:prstGeom prst="rect">
              <a:avLst/>
            </a:prstGeom>
            <a:noFill/>
            <a:ln w="19050">
              <a:solidFill>
                <a:srgbClr val="FFC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71" name="组合 70"/>
          <p:cNvGrpSpPr/>
          <p:nvPr/>
        </p:nvGrpSpPr>
        <p:grpSpPr>
          <a:xfrm>
            <a:off x="487690" y="3578689"/>
            <a:ext cx="3931909" cy="525530"/>
            <a:chOff x="722008" y="1303131"/>
            <a:chExt cx="3754302" cy="501792"/>
          </a:xfrm>
        </p:grpSpPr>
        <p:sp>
          <p:nvSpPr>
            <p:cNvPr id="72" name="流程图: 手动输入 6"/>
            <p:cNvSpPr/>
            <p:nvPr/>
          </p:nvSpPr>
          <p:spPr>
            <a:xfrm rot="5400000" flipV="1">
              <a:off x="2378810" y="-145917"/>
              <a:ext cx="475861" cy="338077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73" name="组合 72"/>
            <p:cNvGrpSpPr/>
            <p:nvPr/>
          </p:nvGrpSpPr>
          <p:grpSpPr>
            <a:xfrm>
              <a:off x="722008" y="1303131"/>
              <a:ext cx="546594" cy="475865"/>
              <a:chOff x="708742" y="1296102"/>
              <a:chExt cx="454744" cy="283828"/>
            </a:xfrm>
          </p:grpSpPr>
          <p:sp>
            <p:nvSpPr>
              <p:cNvPr id="75" name="平行四边形 7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6" name="平行四边形 7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4" name="Text Box 79"/>
            <p:cNvSpPr txBox="1">
              <a:spLocks noChangeArrowheads="1"/>
            </p:cNvSpPr>
            <p:nvPr/>
          </p:nvSpPr>
          <p:spPr bwMode="auto">
            <a:xfrm>
              <a:off x="1268602" y="1334724"/>
              <a:ext cx="3207708"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发送方如何感知拥塞</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77" name="组合 76"/>
          <p:cNvGrpSpPr/>
          <p:nvPr/>
        </p:nvGrpSpPr>
        <p:grpSpPr>
          <a:xfrm>
            <a:off x="617190" y="4150033"/>
            <a:ext cx="7008428" cy="476221"/>
            <a:chOff x="1403750" y="3593123"/>
            <a:chExt cx="7008428" cy="476221"/>
          </a:xfrm>
        </p:grpSpPr>
        <p:grpSp>
          <p:nvGrpSpPr>
            <p:cNvPr id="78" name="组合 77"/>
            <p:cNvGrpSpPr/>
            <p:nvPr/>
          </p:nvGrpSpPr>
          <p:grpSpPr>
            <a:xfrm>
              <a:off x="1403750" y="3593123"/>
              <a:ext cx="490436" cy="476221"/>
              <a:chOff x="1403750" y="3593123"/>
              <a:chExt cx="808892" cy="785446"/>
            </a:xfrm>
          </p:grpSpPr>
          <p:sp>
            <p:nvSpPr>
              <p:cNvPr id="80" name="对话气泡: 椭圆形 7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9"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2" name="组合 81"/>
          <p:cNvGrpSpPr/>
          <p:nvPr/>
        </p:nvGrpSpPr>
        <p:grpSpPr>
          <a:xfrm>
            <a:off x="617190" y="4706934"/>
            <a:ext cx="7008428" cy="476221"/>
            <a:chOff x="1403750" y="3593123"/>
            <a:chExt cx="7008428" cy="476221"/>
          </a:xfrm>
        </p:grpSpPr>
        <p:grpSp>
          <p:nvGrpSpPr>
            <p:cNvPr id="83" name="组合 82"/>
            <p:cNvGrpSpPr/>
            <p:nvPr/>
          </p:nvGrpSpPr>
          <p:grpSpPr>
            <a:xfrm>
              <a:off x="1403750" y="3593123"/>
              <a:ext cx="490436" cy="476221"/>
              <a:chOff x="1403750" y="3593123"/>
              <a:chExt cx="808892" cy="785446"/>
            </a:xfrm>
          </p:grpSpPr>
          <p:sp>
            <p:nvSpPr>
              <p:cNvPr id="85" name="对话气泡: 椭圆形 8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4"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三个冗余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7" name="组合 86"/>
          <p:cNvGrpSpPr/>
          <p:nvPr/>
        </p:nvGrpSpPr>
        <p:grpSpPr>
          <a:xfrm>
            <a:off x="406218" y="5476364"/>
            <a:ext cx="6908984" cy="547755"/>
            <a:chOff x="722008" y="1303131"/>
            <a:chExt cx="6596902" cy="523013"/>
          </a:xfrm>
        </p:grpSpPr>
        <p:sp>
          <p:nvSpPr>
            <p:cNvPr id="88" name="流程图: 手动输入 6"/>
            <p:cNvSpPr/>
            <p:nvPr/>
          </p:nvSpPr>
          <p:spPr>
            <a:xfrm rot="5400000" flipV="1">
              <a:off x="3793985" y="-1742525"/>
              <a:ext cx="475861" cy="65739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89" name="组合 88"/>
            <p:cNvGrpSpPr/>
            <p:nvPr/>
          </p:nvGrpSpPr>
          <p:grpSpPr>
            <a:xfrm>
              <a:off x="722008" y="1303131"/>
              <a:ext cx="546594" cy="475865"/>
              <a:chOff x="708742" y="1296102"/>
              <a:chExt cx="454744" cy="283828"/>
            </a:xfrm>
          </p:grpSpPr>
          <p:sp>
            <p:nvSpPr>
              <p:cNvPr id="91" name="平行四边形 9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2" name="平行四边形 9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0" name="Text Box 79"/>
            <p:cNvSpPr txBox="1">
              <a:spLocks noChangeArrowheads="1"/>
            </p:cNvSpPr>
            <p:nvPr/>
          </p:nvSpPr>
          <p:spPr bwMode="auto">
            <a:xfrm>
              <a:off x="1134922" y="1355945"/>
              <a:ext cx="618398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在感知到拥塞后，发送方如何调节发送速率</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dissolv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left)">
                                      <p:cBhvr>
                                        <p:cTn id="28" dur="500"/>
                                        <p:tgtEl>
                                          <p:spTgt spid="7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left)">
                                      <p:cBhvr>
                                        <p:cTn id="4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83130"/>
            <a:ext cx="6865937" cy="1428589"/>
            <a:chOff x="551030" y="-368704"/>
            <a:chExt cx="6865937" cy="1428589"/>
          </a:xfrm>
        </p:grpSpPr>
        <p:grpSp>
          <p:nvGrpSpPr>
            <p:cNvPr id="20" name="组合 19"/>
            <p:cNvGrpSpPr/>
            <p:nvPr/>
          </p:nvGrpSpPr>
          <p:grpSpPr>
            <a:xfrm>
              <a:off x="1201633" y="303925"/>
              <a:ext cx="6215334" cy="675443"/>
              <a:chOff x="1839060" y="967769"/>
              <a:chExt cx="6215334" cy="675443"/>
            </a:xfrm>
          </p:grpSpPr>
          <p:sp>
            <p:nvSpPr>
              <p:cNvPr id="22" name="矩形: 圆角 21"/>
              <p:cNvSpPr/>
              <p:nvPr/>
            </p:nvSpPr>
            <p:spPr>
              <a:xfrm>
                <a:off x="1839060" y="967769"/>
                <a:ext cx="621533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053620"/>
                <a:ext cx="54572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344845" y="1456493"/>
            <a:ext cx="4524991" cy="525531"/>
            <a:chOff x="722008" y="1303131"/>
            <a:chExt cx="4320594" cy="501793"/>
          </a:xfrm>
        </p:grpSpPr>
        <p:sp>
          <p:nvSpPr>
            <p:cNvPr id="29" name="流程图: 手动输入 6"/>
            <p:cNvSpPr/>
            <p:nvPr/>
          </p:nvSpPr>
          <p:spPr>
            <a:xfrm rot="5400000" flipV="1">
              <a:off x="2777669" y="-482533"/>
              <a:ext cx="475861" cy="40540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0" name="组合 29"/>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Text Box 79"/>
            <p:cNvSpPr txBox="1">
              <a:spLocks noChangeArrowheads="1"/>
            </p:cNvSpPr>
            <p:nvPr/>
          </p:nvSpPr>
          <p:spPr bwMode="auto">
            <a:xfrm>
              <a:off x="1268603" y="1334724"/>
              <a:ext cx="377399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加性增，乘性减（</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AIMD</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67" name="Group 4"/>
          <p:cNvGrpSpPr/>
          <p:nvPr/>
        </p:nvGrpSpPr>
        <p:grpSpPr bwMode="auto">
          <a:xfrm>
            <a:off x="3171293" y="3975232"/>
            <a:ext cx="12370326" cy="2729440"/>
            <a:chOff x="-3130" y="2340"/>
            <a:chExt cx="7852" cy="1831"/>
          </a:xfrm>
        </p:grpSpPr>
        <p:sp>
          <p:nvSpPr>
            <p:cNvPr id="70" name="Text Box 6"/>
            <p:cNvSpPr txBox="1">
              <a:spLocks noChangeArrowheads="1"/>
            </p:cNvSpPr>
            <p:nvPr/>
          </p:nvSpPr>
          <p:spPr bwMode="auto">
            <a:xfrm>
              <a:off x="-3130" y="2340"/>
              <a:ext cx="727" cy="331"/>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拥塞窗口</a:t>
              </a:r>
              <a:endParaRPr lang="zh-CN" altLang="en-US" sz="1600" b="1" dirty="0">
                <a:latin typeface="Comic Sans MS" panose="030F0702030302020204" pitchFamily="66" charset="0"/>
              </a:endParaRPr>
            </a:p>
          </p:txBody>
        </p:sp>
        <p:sp>
          <p:nvSpPr>
            <p:cNvPr id="94" name="Text Box 7"/>
            <p:cNvSpPr txBox="1">
              <a:spLocks noChangeArrowheads="1"/>
            </p:cNvSpPr>
            <p:nvPr/>
          </p:nvSpPr>
          <p:spPr bwMode="auto">
            <a:xfrm>
              <a:off x="4291" y="3841"/>
              <a:ext cx="431" cy="330"/>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时间</a:t>
              </a:r>
              <a:endParaRPr lang="zh-CN" altLang="en-US" sz="1600" b="1" dirty="0">
                <a:latin typeface="Comic Sans MS" panose="030F0702030302020204" pitchFamily="66" charset="0"/>
              </a:endParaRPr>
            </a:p>
          </p:txBody>
        </p:sp>
      </p:grpSp>
      <p:grpSp>
        <p:nvGrpSpPr>
          <p:cNvPr id="80" name="组合 79"/>
          <p:cNvGrpSpPr/>
          <p:nvPr/>
        </p:nvGrpSpPr>
        <p:grpSpPr>
          <a:xfrm>
            <a:off x="3074927" y="5105212"/>
            <a:ext cx="201625" cy="800295"/>
            <a:chOff x="2401713" y="3332518"/>
            <a:chExt cx="201625" cy="800295"/>
          </a:xfrm>
        </p:grpSpPr>
        <p:cxnSp>
          <p:nvCxnSpPr>
            <p:cNvPr id="46" name="直接连接符 45"/>
            <p:cNvCxnSpPr/>
            <p:nvPr/>
          </p:nvCxnSpPr>
          <p:spPr>
            <a:xfrm flipV="1">
              <a:off x="2401713" y="3332518"/>
              <a:ext cx="201625" cy="20222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603338" y="3332518"/>
              <a:ext cx="0" cy="80029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69" name="直接连接符 68"/>
          <p:cNvCxnSpPr/>
          <p:nvPr/>
        </p:nvCxnSpPr>
        <p:spPr>
          <a:xfrm flipV="1">
            <a:off x="3276552" y="4745900"/>
            <a:ext cx="1213583" cy="1159607"/>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490135" y="4745900"/>
            <a:ext cx="0" cy="8763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490135" y="5120550"/>
            <a:ext cx="584200" cy="50165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5074335" y="4745900"/>
            <a:ext cx="2565146" cy="1085850"/>
            <a:chOff x="4401121" y="2973206"/>
            <a:chExt cx="2565146" cy="1085850"/>
          </a:xfrm>
        </p:grpSpPr>
        <p:sp>
          <p:nvSpPr>
            <p:cNvPr id="79" name="任意多边形: 形状 78"/>
            <p:cNvSpPr/>
            <p:nvPr/>
          </p:nvSpPr>
          <p:spPr>
            <a:xfrm>
              <a:off x="4401121" y="2973206"/>
              <a:ext cx="2025650" cy="1085850"/>
            </a:xfrm>
            <a:custGeom>
              <a:avLst/>
              <a:gdLst>
                <a:gd name="connsiteX0" fmla="*/ 0 w 2025650"/>
                <a:gd name="connsiteY0" fmla="*/ 374650 h 1085850"/>
                <a:gd name="connsiteX1" fmla="*/ 6350 w 2025650"/>
                <a:gd name="connsiteY1" fmla="*/ 1085850 h 1085850"/>
                <a:gd name="connsiteX2" fmla="*/ 1193800 w 2025650"/>
                <a:gd name="connsiteY2" fmla="*/ 0 h 1085850"/>
                <a:gd name="connsiteX3" fmla="*/ 1193800 w 2025650"/>
                <a:gd name="connsiteY3" fmla="*/ 908050 h 1085850"/>
                <a:gd name="connsiteX4" fmla="*/ 1993900 w 2025650"/>
                <a:gd name="connsiteY4" fmla="*/ 184150 h 1085850"/>
                <a:gd name="connsiteX5" fmla="*/ 2025650 w 2025650"/>
                <a:gd name="connsiteY5" fmla="*/ 97155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5650" h="1085850">
                  <a:moveTo>
                    <a:pt x="0" y="374650"/>
                  </a:moveTo>
                  <a:cubicBezTo>
                    <a:pt x="2117" y="611717"/>
                    <a:pt x="4233" y="848783"/>
                    <a:pt x="6350" y="1085850"/>
                  </a:cubicBezTo>
                  <a:lnTo>
                    <a:pt x="1193800" y="0"/>
                  </a:lnTo>
                  <a:lnTo>
                    <a:pt x="1193800" y="908050"/>
                  </a:lnTo>
                  <a:lnTo>
                    <a:pt x="1993900" y="184150"/>
                  </a:lnTo>
                  <a:lnTo>
                    <a:pt x="2025650" y="971550"/>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flipV="1">
              <a:off x="6420167" y="3484771"/>
              <a:ext cx="546100" cy="4572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1896418" y="3553056"/>
            <a:ext cx="6500447" cy="3304868"/>
            <a:chOff x="1208078" y="2301471"/>
            <a:chExt cx="6500447" cy="3304868"/>
          </a:xfrm>
        </p:grpSpPr>
        <p:cxnSp>
          <p:nvCxnSpPr>
            <p:cNvPr id="7" name="直接箭头连接符 6"/>
            <p:cNvCxnSpPr/>
            <p:nvPr/>
          </p:nvCxnSpPr>
          <p:spPr>
            <a:xfrm>
              <a:off x="2377815" y="5452451"/>
              <a:ext cx="4704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306695" y="4619331"/>
              <a:ext cx="71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306695" y="3755731"/>
              <a:ext cx="7112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305997" y="4434665"/>
              <a:ext cx="942887" cy="369332"/>
            </a:xfrm>
            <a:prstGeom prst="rect">
              <a:avLst/>
            </a:prstGeom>
            <a:noFill/>
          </p:spPr>
          <p:txBody>
            <a:bodyPr wrap="none" rtlCol="0">
              <a:spAutoFit/>
            </a:bodyPr>
            <a:lstStyle/>
            <a:p>
              <a:r>
                <a:rPr lang="en-US" altLang="zh-CN" dirty="0"/>
                <a:t>8kbytes</a:t>
              </a:r>
              <a:endParaRPr lang="zh-CN" altLang="en-US" dirty="0"/>
            </a:p>
          </p:txBody>
        </p:sp>
        <p:sp>
          <p:nvSpPr>
            <p:cNvPr id="33" name="文本框 32"/>
            <p:cNvSpPr txBox="1"/>
            <p:nvPr/>
          </p:nvSpPr>
          <p:spPr>
            <a:xfrm>
              <a:off x="1245084" y="3548850"/>
              <a:ext cx="1064715" cy="369332"/>
            </a:xfrm>
            <a:prstGeom prst="rect">
              <a:avLst/>
            </a:prstGeom>
            <a:noFill/>
          </p:spPr>
          <p:txBody>
            <a:bodyPr wrap="none" rtlCol="0">
              <a:spAutoFit/>
            </a:bodyPr>
            <a:lstStyle/>
            <a:p>
              <a:r>
                <a:rPr lang="en-US" altLang="zh-CN" dirty="0"/>
                <a:t>16kbytes</a:t>
              </a:r>
              <a:endParaRPr lang="zh-CN" altLang="en-US" dirty="0"/>
            </a:p>
          </p:txBody>
        </p:sp>
        <p:sp>
          <p:nvSpPr>
            <p:cNvPr id="36" name="文本框 35"/>
            <p:cNvSpPr txBox="1"/>
            <p:nvPr/>
          </p:nvSpPr>
          <p:spPr>
            <a:xfrm>
              <a:off x="1208078" y="2762956"/>
              <a:ext cx="1064715" cy="369332"/>
            </a:xfrm>
            <a:prstGeom prst="rect">
              <a:avLst/>
            </a:prstGeom>
            <a:noFill/>
          </p:spPr>
          <p:txBody>
            <a:bodyPr wrap="none" rtlCol="0">
              <a:spAutoFit/>
            </a:bodyPr>
            <a:lstStyle/>
            <a:p>
              <a:r>
                <a:rPr lang="en-US" altLang="zh-CN" dirty="0"/>
                <a:t>24kbytes</a:t>
              </a:r>
              <a:endParaRPr lang="zh-CN" altLang="en-US" dirty="0"/>
            </a:p>
          </p:txBody>
        </p:sp>
        <p:cxnSp>
          <p:nvCxnSpPr>
            <p:cNvPr id="42" name="直接连接符 41"/>
            <p:cNvCxnSpPr>
              <a:stCxn id="36" idx="3"/>
            </p:cNvCxnSpPr>
            <p:nvPr/>
          </p:nvCxnSpPr>
          <p:spPr>
            <a:xfrm flipH="1">
              <a:off x="2266585" y="2947622"/>
              <a:ext cx="6208" cy="0"/>
            </a:xfrm>
            <a:prstGeom prst="line">
              <a:avLst/>
            </a:prstGeom>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884318" y="2301471"/>
              <a:ext cx="881973" cy="538609"/>
            </a:xfrm>
            <a:prstGeom prst="rect">
              <a:avLst/>
            </a:prstGeom>
            <a:noFill/>
          </p:spPr>
          <p:txBody>
            <a:bodyPr wrap="none" rtlCol="0">
              <a:spAutoFit/>
            </a:bodyPr>
            <a:lstStyle/>
            <a:p>
              <a:r>
                <a:rPr lang="en-US" altLang="zh-CN" sz="1100" dirty="0"/>
                <a:t>Congestion</a:t>
              </a:r>
              <a:endParaRPr lang="en-US" altLang="zh-CN" dirty="0"/>
            </a:p>
            <a:p>
              <a:r>
                <a:rPr lang="en-US" altLang="zh-CN" dirty="0"/>
                <a:t>  </a:t>
              </a:r>
              <a:r>
                <a:rPr lang="en-US" altLang="zh-CN" sz="1200" dirty="0"/>
                <a:t>window</a:t>
              </a:r>
              <a:endParaRPr lang="zh-CN" altLang="en-US" dirty="0"/>
            </a:p>
          </p:txBody>
        </p:sp>
        <p:cxnSp>
          <p:nvCxnSpPr>
            <p:cNvPr id="86" name="直接箭头连接符 85"/>
            <p:cNvCxnSpPr/>
            <p:nvPr/>
          </p:nvCxnSpPr>
          <p:spPr>
            <a:xfrm flipH="1" flipV="1">
              <a:off x="2376171" y="2828547"/>
              <a:ext cx="10416" cy="2623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7132726" y="5267785"/>
              <a:ext cx="575799" cy="338554"/>
            </a:xfrm>
            <a:prstGeom prst="rect">
              <a:avLst/>
            </a:prstGeom>
            <a:noFill/>
          </p:spPr>
          <p:txBody>
            <a:bodyPr wrap="none" rtlCol="0">
              <a:spAutoFit/>
            </a:bodyPr>
            <a:lstStyle/>
            <a:p>
              <a:r>
                <a:rPr lang="en-US" altLang="zh-CN" sz="1600" dirty="0"/>
                <a:t>time</a:t>
              </a:r>
              <a:endParaRPr lang="zh-CN" altLang="en-US" dirty="0"/>
            </a:p>
          </p:txBody>
        </p:sp>
      </p:grpSp>
      <p:sp>
        <p:nvSpPr>
          <p:cNvPr id="446467" name="Rectangle 3"/>
          <p:cNvSpPr>
            <a:spLocks noGrp="1"/>
          </p:cNvSpPr>
          <p:nvPr/>
        </p:nvSpPr>
        <p:spPr>
          <a:xfrm>
            <a:off x="695822" y="2088425"/>
            <a:ext cx="11379638" cy="30956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lvl="2" indent="-342900"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出现丢包事件后将当前 CongWin 大小减半，可以大大减少注入到网络中的分组数</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lvl="2"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当没有丢包事件发生了，每个RTT之后将CongWin增大1个MSS，使拥塞窗口缓慢</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lvl="2" indent="0" algn="l" eaLnBrk="1" fontAlgn="auto" hangingPunct="1">
              <a:lnSpc>
                <a:spcPct val="110000"/>
              </a:lnSpc>
              <a:buClr>
                <a:srgbClr val="00A3F8"/>
              </a:buClr>
              <a:buSzTx/>
              <a:buNone/>
            </a:pP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增大，以防止网络过早出现拥塞</a:t>
            </a:r>
            <a:endPar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46467">
                                            <p:txEl>
                                              <p:pRg st="0" end="0"/>
                                            </p:txEl>
                                          </p:spTgt>
                                        </p:tgtEl>
                                        <p:attrNameLst>
                                          <p:attrName>style.visibility</p:attrName>
                                        </p:attrNameLst>
                                      </p:cBhvr>
                                      <p:to>
                                        <p:strVal val="visible"/>
                                      </p:to>
                                    </p:set>
                                    <p:anim calcmode="lin" valueType="num">
                                      <p:cBhvr additive="base">
                                        <p:cTn id="16" dur="500"/>
                                        <p:tgtEl>
                                          <p:spTgt spid="446467">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4464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46467">
                                            <p:txEl>
                                              <p:pRg st="1" end="1"/>
                                            </p:txEl>
                                          </p:spTgt>
                                        </p:tgtEl>
                                        <p:attrNameLst>
                                          <p:attrName>style.visibility</p:attrName>
                                        </p:attrNameLst>
                                      </p:cBhvr>
                                      <p:to>
                                        <p:strVal val="visible"/>
                                      </p:to>
                                    </p:set>
                                    <p:animEffect transition="in" filter="fade">
                                      <p:cBhvr>
                                        <p:cTn id="22" dur="1000"/>
                                        <p:tgtEl>
                                          <p:spTgt spid="446467">
                                            <p:txEl>
                                              <p:pRg st="1" end="1"/>
                                            </p:txEl>
                                          </p:spTgt>
                                        </p:tgtEl>
                                      </p:cBhvr>
                                    </p:animEffect>
                                    <p:anim calcmode="lin" valueType="num">
                                      <p:cBhvr>
                                        <p:cTn id="23" dur="1000" fill="hold"/>
                                        <p:tgtEl>
                                          <p:spTgt spid="446467">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446467">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46467">
                                            <p:txEl>
                                              <p:pRg st="2" end="2"/>
                                            </p:txEl>
                                          </p:spTgt>
                                        </p:tgtEl>
                                        <p:attrNameLst>
                                          <p:attrName>style.visibility</p:attrName>
                                        </p:attrNameLst>
                                      </p:cBhvr>
                                      <p:to>
                                        <p:strVal val="visible"/>
                                      </p:to>
                                    </p:set>
                                    <p:animEffect transition="in" filter="fade">
                                      <p:cBhvr>
                                        <p:cTn id="27" dur="1000"/>
                                        <p:tgtEl>
                                          <p:spTgt spid="446467">
                                            <p:txEl>
                                              <p:pRg st="2" end="2"/>
                                            </p:txEl>
                                          </p:spTgt>
                                        </p:tgtEl>
                                      </p:cBhvr>
                                    </p:animEffect>
                                    <p:anim calcmode="lin" valueType="num">
                                      <p:cBhvr>
                                        <p:cTn id="28" dur="1000" fill="hold"/>
                                        <p:tgtEl>
                                          <p:spTgt spid="44646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464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600"/>
                                        <p:tgtEl>
                                          <p:spTgt spid="67"/>
                                        </p:tgtEl>
                                      </p:cBhvr>
                                    </p:animEffect>
                                    <p:anim calcmode="lin" valueType="num">
                                      <p:cBhvr>
                                        <p:cTn id="39" dur="600" fill="hold"/>
                                        <p:tgtEl>
                                          <p:spTgt spid="67"/>
                                        </p:tgtEl>
                                        <p:attrNameLst>
                                          <p:attrName>ppt_x</p:attrName>
                                        </p:attrNameLst>
                                      </p:cBhvr>
                                      <p:tavLst>
                                        <p:tav tm="0">
                                          <p:val>
                                            <p:strVal val="#ppt_x"/>
                                          </p:val>
                                        </p:tav>
                                        <p:tav tm="100000">
                                          <p:val>
                                            <p:strVal val="#ppt_x"/>
                                          </p:val>
                                        </p:tav>
                                      </p:tavLst>
                                    </p:anim>
                                    <p:anim calcmode="lin" valueType="num">
                                      <p:cBhvr>
                                        <p:cTn id="40" dur="600" fill="hold"/>
                                        <p:tgtEl>
                                          <p:spTgt spid="67"/>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left)">
                                      <p:cBhvr>
                                        <p:cTn id="44" dur="500"/>
                                        <p:tgtEl>
                                          <p:spTgt spid="80"/>
                                        </p:tgtEl>
                                      </p:cBhvr>
                                    </p:animEffect>
                                  </p:childTnLst>
                                </p:cTn>
                              </p:par>
                            </p:childTnLst>
                          </p:cTn>
                        </p:par>
                        <p:par>
                          <p:cTn id="45" fill="hold">
                            <p:stCondLst>
                              <p:cond delay="2000"/>
                            </p:stCondLst>
                            <p:childTnLst>
                              <p:par>
                                <p:cTn id="46" presetID="22" presetClass="entr" presetSubtype="4" fill="hold"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500"/>
                                        <p:tgtEl>
                                          <p:spTgt spid="69"/>
                                        </p:tgtEl>
                                      </p:cBhvr>
                                    </p:animEffect>
                                  </p:childTnLst>
                                </p:cTn>
                              </p:par>
                            </p:childTnLst>
                          </p:cTn>
                        </p:par>
                        <p:par>
                          <p:cTn id="49" fill="hold">
                            <p:stCondLst>
                              <p:cond delay="2500"/>
                            </p:stCondLst>
                            <p:childTnLst>
                              <p:par>
                                <p:cTn id="50" presetID="22" presetClass="entr" presetSubtype="8" fill="hold"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par>
                          <p:cTn id="53" fill="hold">
                            <p:stCondLst>
                              <p:cond delay="3000"/>
                            </p:stCondLst>
                            <p:childTnLst>
                              <p:par>
                                <p:cTn id="54" presetID="22" presetClass="entr" presetSubtype="8" fill="hold"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childTnLst>
                          </p:cTn>
                        </p:par>
                        <p:par>
                          <p:cTn id="57" fill="hold">
                            <p:stCondLst>
                              <p:cond delay="3500"/>
                            </p:stCondLst>
                            <p:childTnLst>
                              <p:par>
                                <p:cTn id="58" presetID="22" presetClass="entr" presetSubtype="8" fill="hold" nodeType="after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875463" cy="1428589"/>
            <a:chOff x="551030" y="-368704"/>
            <a:chExt cx="6875463" cy="1428589"/>
          </a:xfrm>
        </p:grpSpPr>
        <p:grpSp>
          <p:nvGrpSpPr>
            <p:cNvPr id="20" name="组合 19"/>
            <p:cNvGrpSpPr/>
            <p:nvPr/>
          </p:nvGrpSpPr>
          <p:grpSpPr>
            <a:xfrm>
              <a:off x="1201633" y="303925"/>
              <a:ext cx="6224860" cy="675443"/>
              <a:chOff x="1839060" y="967769"/>
              <a:chExt cx="6224860" cy="675443"/>
            </a:xfrm>
          </p:grpSpPr>
          <p:sp>
            <p:nvSpPr>
              <p:cNvPr id="22" name="矩形: 圆角 21"/>
              <p:cNvSpPr/>
              <p:nvPr/>
            </p:nvSpPr>
            <p:spPr>
              <a:xfrm>
                <a:off x="1839060" y="967769"/>
                <a:ext cx="62248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072670"/>
                <a:ext cx="5285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64" name="组合 63"/>
          <p:cNvGrpSpPr/>
          <p:nvPr/>
        </p:nvGrpSpPr>
        <p:grpSpPr>
          <a:xfrm>
            <a:off x="795140" y="2192698"/>
            <a:ext cx="7036051" cy="514422"/>
            <a:chOff x="1403750" y="3554922"/>
            <a:chExt cx="7036051" cy="514422"/>
          </a:xfrm>
        </p:grpSpPr>
        <p:grpSp>
          <p:nvGrpSpPr>
            <p:cNvPr id="65" name="组合 64"/>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6"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建立连接时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 MSS</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2" name="Text Box 79"/>
          <p:cNvSpPr txBox="1">
            <a:spLocks noChangeArrowheads="1"/>
          </p:cNvSpPr>
          <p:nvPr/>
        </p:nvSpPr>
        <p:spPr bwMode="auto">
          <a:xfrm>
            <a:off x="1285576" y="2707120"/>
            <a:ext cx="730991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MSS = 500 bytes &amp; RTT = 200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msec</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初始速率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20 kbps</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3" name="组合 72"/>
          <p:cNvGrpSpPr/>
          <p:nvPr/>
        </p:nvGrpSpPr>
        <p:grpSpPr>
          <a:xfrm>
            <a:off x="795140" y="3607769"/>
            <a:ext cx="7036051" cy="521500"/>
            <a:chOff x="1403750" y="3547844"/>
            <a:chExt cx="7036051" cy="521500"/>
          </a:xfrm>
        </p:grpSpPr>
        <p:grpSp>
          <p:nvGrpSpPr>
            <p:cNvPr id="74" name="组合 73"/>
            <p:cNvGrpSpPr/>
            <p:nvPr/>
          </p:nvGrpSpPr>
          <p:grpSpPr>
            <a:xfrm>
              <a:off x="1403750" y="3593123"/>
              <a:ext cx="490436" cy="476221"/>
              <a:chOff x="1403750" y="3593123"/>
              <a:chExt cx="808892" cy="785446"/>
            </a:xfrm>
          </p:grpSpPr>
          <p:sp>
            <p:nvSpPr>
              <p:cNvPr id="76" name="对话气泡: 椭圆形 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5" name="Text Box 79"/>
            <p:cNvSpPr txBox="1">
              <a:spLocks noChangeArrowheads="1"/>
            </p:cNvSpPr>
            <p:nvPr/>
          </p:nvSpPr>
          <p:spPr bwMode="auto">
            <a:xfrm>
              <a:off x="2013554" y="3547844"/>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可用带宽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&gt;&gt; MSS/RTT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8" name="Text Box 79"/>
          <p:cNvSpPr txBox="1">
            <a:spLocks noChangeArrowheads="1"/>
          </p:cNvSpPr>
          <p:nvPr/>
        </p:nvSpPr>
        <p:spPr bwMode="auto">
          <a:xfrm>
            <a:off x="1285576" y="4038710"/>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初始阶段以指数的速度增加发送速率</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9" name="组合 78"/>
          <p:cNvGrpSpPr/>
          <p:nvPr/>
        </p:nvGrpSpPr>
        <p:grpSpPr>
          <a:xfrm>
            <a:off x="795140" y="4594862"/>
            <a:ext cx="11070795" cy="514422"/>
            <a:chOff x="1403750" y="3554922"/>
            <a:chExt cx="11070795" cy="514422"/>
          </a:xfrm>
        </p:grpSpPr>
        <p:grpSp>
          <p:nvGrpSpPr>
            <p:cNvPr id="80" name="组合 79"/>
            <p:cNvGrpSpPr/>
            <p:nvPr/>
          </p:nvGrpSpPr>
          <p:grpSpPr>
            <a:xfrm>
              <a:off x="1403750" y="3593123"/>
              <a:ext cx="490436" cy="476221"/>
              <a:chOff x="1403750" y="3593123"/>
              <a:chExt cx="808892" cy="785446"/>
            </a:xfrm>
          </p:grpSpPr>
          <p:sp>
            <p:nvSpPr>
              <p:cNvPr id="82" name="对话气泡: 椭圆形 8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1" name="Text Box 79"/>
            <p:cNvSpPr txBox="1">
              <a:spLocks noChangeArrowheads="1"/>
            </p:cNvSpPr>
            <p:nvPr/>
          </p:nvSpPr>
          <p:spPr bwMode="auto">
            <a:xfrm>
              <a:off x="2013554" y="3554922"/>
              <a:ext cx="104609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连接初始阶段，以指数的速度增加发送速率，直到发生一个丢包事件为止</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4" name="Text Box 79"/>
          <p:cNvSpPr txBox="1">
            <a:spLocks noChangeArrowheads="1"/>
          </p:cNvSpPr>
          <p:nvPr/>
        </p:nvSpPr>
        <p:spPr bwMode="auto">
          <a:xfrm>
            <a:off x="1285575" y="5115196"/>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每收到一次确认则将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的值增加一个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7492" name="Text Box 4"/>
          <p:cNvSpPr txBox="1"/>
          <p:nvPr/>
        </p:nvSpPr>
        <p:spPr>
          <a:xfrm>
            <a:off x="1988595" y="5887405"/>
            <a:ext cx="7787709" cy="595932"/>
          </a:xfrm>
          <a:prstGeom prst="rect">
            <a:avLst/>
          </a:prstGeom>
          <a:noFill/>
          <a:ln w="9525">
            <a:noFill/>
          </a:ln>
        </p:spPr>
        <p:txBody>
          <a:bodyPr wrap="none">
            <a:spAutoFit/>
          </a:bodyPr>
          <a:lstStyle/>
          <a:p>
            <a:pPr algn="l" eaLnBrk="1" hangingPunct="1">
              <a:lnSpc>
                <a:spcPct val="110000"/>
              </a:lnSpc>
              <a:buClrTx/>
              <a:buSzTx/>
              <a:buFontTx/>
              <a:buNone/>
            </a:pPr>
            <a:r>
              <a:rPr kumimoji="1" lang="zh-CN" altLang="en-US" sz="32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总结</a:t>
            </a:r>
            <a:r>
              <a:rPr kumimoji="1" lang="zh-CN" altLang="en-US" sz="3200" dirty="0">
                <a:latin typeface="Times New Roman" panose="02020603050405020304" pitchFamily="18" charset="0"/>
                <a:ea typeface="思源黑体 CN Normal" panose="020B0400000000000000" pitchFamily="34" charset="-122"/>
                <a:cs typeface="Times New Roman" panose="02020603050405020304" pitchFamily="18" charset="0"/>
              </a:rPr>
              <a:t>: 初始速率很低但速率的增长速度很快</a:t>
            </a:r>
            <a:endParaRPr kumimoji="1" lang="zh-CN" altLang="en-US"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2">
                                            <p:txEl>
                                              <p:pRg st="0" end="0"/>
                                            </p:txEl>
                                          </p:spTgt>
                                        </p:tgtEl>
                                        <p:attrNameLst>
                                          <p:attrName>style.visibility</p:attrName>
                                        </p:attrNameLst>
                                      </p:cBhvr>
                                      <p:to>
                                        <p:strVal val="visible"/>
                                      </p:to>
                                    </p:set>
                                    <p:animEffect transition="in" filter="wipe(left)">
                                      <p:cBhvr>
                                        <p:cTn id="16" dur="500"/>
                                        <p:tgtEl>
                                          <p:spTgt spid="72">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2">
                                            <p:txEl>
                                              <p:pRg st="1" end="1"/>
                                            </p:txEl>
                                          </p:spTgt>
                                        </p:tgtEl>
                                        <p:attrNameLst>
                                          <p:attrName>style.visibility</p:attrName>
                                        </p:attrNameLst>
                                      </p:cBhvr>
                                      <p:to>
                                        <p:strVal val="visible"/>
                                      </p:to>
                                    </p:set>
                                    <p:animEffect transition="in" filter="wipe(left)">
                                      <p:cBhvr>
                                        <p:cTn id="20" dur="500"/>
                                        <p:tgtEl>
                                          <p:spTgt spid="7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78">
                                            <p:txEl>
                                              <p:pRg st="0" end="0"/>
                                            </p:txEl>
                                          </p:spTgt>
                                        </p:tgtEl>
                                        <p:attrNameLst>
                                          <p:attrName>style.visibility</p:attrName>
                                        </p:attrNameLst>
                                      </p:cBhvr>
                                      <p:to>
                                        <p:strVal val="visible"/>
                                      </p:to>
                                    </p:set>
                                    <p:animEffect transition="in" filter="wipe(left)">
                                      <p:cBhvr>
                                        <p:cTn id="29" dur="500"/>
                                        <p:tgtEl>
                                          <p:spTgt spid="7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left)">
                                      <p:cBhvr>
                                        <p:cTn id="34" dur="500"/>
                                        <p:tgtEl>
                                          <p:spTgt spid="79"/>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84">
                                            <p:txEl>
                                              <p:pRg st="0" end="0"/>
                                            </p:txEl>
                                          </p:spTgt>
                                        </p:tgtEl>
                                        <p:attrNameLst>
                                          <p:attrName>style.visibility</p:attrName>
                                        </p:attrNameLst>
                                      </p:cBhvr>
                                      <p:to>
                                        <p:strVal val="visible"/>
                                      </p:to>
                                    </p:set>
                                    <p:animEffect transition="in" filter="wipe(left)">
                                      <p:cBhvr>
                                        <p:cTn id="38" dur="500"/>
                                        <p:tgtEl>
                                          <p:spTgt spid="8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47492"/>
                                        </p:tgtEl>
                                        <p:attrNameLst>
                                          <p:attrName>style.visibility</p:attrName>
                                        </p:attrNameLst>
                                      </p:cBhvr>
                                      <p:to>
                                        <p:strVal val="visible"/>
                                      </p:to>
                                    </p:set>
                                    <p:animEffect transition="in" filter="dissolve">
                                      <p:cBhvr>
                                        <p:cTn id="43" dur="500"/>
                                        <p:tgtEl>
                                          <p:spTgt spid="44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78" grpId="0" build="p"/>
      <p:bldP spid="84" grpId="0" build="p"/>
      <p:bldP spid="44749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3" y="303925"/>
              <a:ext cx="6805884" cy="675443"/>
              <a:chOff x="1839060" y="967769"/>
              <a:chExt cx="6805884" cy="675443"/>
            </a:xfrm>
          </p:grpSpPr>
          <p:sp>
            <p:nvSpPr>
              <p:cNvPr id="22" name="矩形: 圆角 21"/>
              <p:cNvSpPr/>
              <p:nvPr/>
            </p:nvSpPr>
            <p:spPr>
              <a:xfrm>
                <a:off x="1839060" y="967769"/>
                <a:ext cx="626281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072670"/>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106502" name="Line 4"/>
          <p:cNvSpPr/>
          <p:nvPr/>
        </p:nvSpPr>
        <p:spPr>
          <a:xfrm>
            <a:off x="5003652" y="2770374"/>
            <a:ext cx="2505075" cy="352425"/>
          </a:xfrm>
          <a:prstGeom prst="line">
            <a:avLst/>
          </a:prstGeom>
          <a:ln w="28575" cap="flat" cmpd="sng">
            <a:solidFill>
              <a:srgbClr val="0000FF"/>
            </a:solidFill>
            <a:prstDash val="solid"/>
            <a:headEnd type="none" w="med" len="med"/>
            <a:tailEnd type="triangle" w="med" len="med"/>
          </a:ln>
        </p:spPr>
      </p:sp>
      <p:graphicFrame>
        <p:nvGraphicFramePr>
          <p:cNvPr id="106503" name="Object 5"/>
          <p:cNvGraphicFramePr>
            <a:graphicFrameLocks noChangeAspect="1"/>
          </p:cNvGraphicFramePr>
          <p:nvPr/>
        </p:nvGraphicFramePr>
        <p:xfrm>
          <a:off x="4595665" y="2135374"/>
          <a:ext cx="485775" cy="385763"/>
        </p:xfrm>
        <a:graphic>
          <a:graphicData uri="http://schemas.openxmlformats.org/presentationml/2006/ole">
            <mc:AlternateContent xmlns:mc="http://schemas.openxmlformats.org/markup-compatibility/2006">
              <mc:Choice xmlns:v="urn:schemas-microsoft-com:vml" Requires="v">
                <p:oleObj spid="_x0000_s4216" name="" r:id="rId2" imgW="1307465" imgH="1083945" progId="MS_ClipArt_Gallery.2">
                  <p:embed/>
                </p:oleObj>
              </mc:Choice>
              <mc:Fallback>
                <p:oleObj name="" r:id="rId2" imgW="1307465" imgH="1083945" progId="MS_ClipArt_Gallery.2">
                  <p:embed/>
                  <p:pic>
                    <p:nvPicPr>
                      <p:cNvPr id="0" name="图片 3092"/>
                      <p:cNvPicPr/>
                      <p:nvPr/>
                    </p:nvPicPr>
                    <p:blipFill>
                      <a:blip r:embed="rId3"/>
                      <a:stretch>
                        <a:fillRect/>
                      </a:stretch>
                    </p:blipFill>
                    <p:spPr>
                      <a:xfrm>
                        <a:off x="4595665" y="2135374"/>
                        <a:ext cx="485775" cy="385763"/>
                      </a:xfrm>
                      <a:prstGeom prst="rect">
                        <a:avLst/>
                      </a:prstGeom>
                      <a:noFill/>
                      <a:ln w="38100">
                        <a:noFill/>
                        <a:miter/>
                      </a:ln>
                    </p:spPr>
                  </p:pic>
                </p:oleObj>
              </mc:Fallback>
            </mc:AlternateContent>
          </a:graphicData>
        </a:graphic>
      </p:graphicFrame>
      <p:sp>
        <p:nvSpPr>
          <p:cNvPr id="106504" name="Text Box 6"/>
          <p:cNvSpPr txBox="1"/>
          <p:nvPr/>
        </p:nvSpPr>
        <p:spPr>
          <a:xfrm>
            <a:off x="5029052" y="2135374"/>
            <a:ext cx="800100" cy="336550"/>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A</a:t>
            </a:r>
            <a:endParaRPr lang="en-US" altLang="zh-CN" sz="1000" dirty="0">
              <a:latin typeface="Arial" panose="020B0604020202020204" pitchFamily="34" charset="0"/>
              <a:ea typeface="楷体" panose="02010609060101010101" pitchFamily="49" charset="-122"/>
            </a:endParaRPr>
          </a:p>
        </p:txBody>
      </p:sp>
      <p:sp>
        <p:nvSpPr>
          <p:cNvPr id="106505" name="Text Box 7"/>
          <p:cNvSpPr txBox="1"/>
          <p:nvPr/>
        </p:nvSpPr>
        <p:spPr>
          <a:xfrm rot="408567">
            <a:off x="6116490" y="2737037"/>
            <a:ext cx="993775" cy="304800"/>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1</a:t>
            </a:r>
            <a:r>
              <a:rPr lang="zh-CN" altLang="en-US" sz="1400" dirty="0">
                <a:latin typeface="Arial" panose="020B0604020202020204" pitchFamily="34" charset="0"/>
                <a:ea typeface="楷体" panose="02010609060101010101" pitchFamily="49" charset="-122"/>
              </a:rPr>
              <a:t>个报文段</a:t>
            </a:r>
            <a:endParaRPr lang="zh-CN" altLang="en-US" sz="1000" dirty="0">
              <a:latin typeface="Arial" panose="020B0604020202020204" pitchFamily="34" charset="0"/>
              <a:ea typeface="楷体" panose="02010609060101010101" pitchFamily="49" charset="-122"/>
            </a:endParaRPr>
          </a:p>
        </p:txBody>
      </p:sp>
      <p:sp>
        <p:nvSpPr>
          <p:cNvPr id="106506" name="Text Box 8"/>
          <p:cNvSpPr txBox="1"/>
          <p:nvPr/>
        </p:nvSpPr>
        <p:spPr>
          <a:xfrm rot="16200000">
            <a:off x="4563915" y="2973574"/>
            <a:ext cx="530225" cy="307975"/>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RTT</a:t>
            </a:r>
            <a:endParaRPr lang="en-US" altLang="zh-CN" sz="1000" dirty="0">
              <a:latin typeface="Arial" panose="020B0604020202020204" pitchFamily="34" charset="0"/>
              <a:ea typeface="楷体" panose="02010609060101010101" pitchFamily="49" charset="-122"/>
            </a:endParaRPr>
          </a:p>
        </p:txBody>
      </p:sp>
      <p:graphicFrame>
        <p:nvGraphicFramePr>
          <p:cNvPr id="106507" name="Object 9"/>
          <p:cNvGraphicFramePr>
            <a:graphicFrameLocks noChangeAspect="1"/>
          </p:cNvGraphicFramePr>
          <p:nvPr/>
        </p:nvGraphicFramePr>
        <p:xfrm>
          <a:off x="7253140" y="2144899"/>
          <a:ext cx="485775" cy="385763"/>
        </p:xfrm>
        <a:graphic>
          <a:graphicData uri="http://schemas.openxmlformats.org/presentationml/2006/ole">
            <mc:AlternateContent xmlns:mc="http://schemas.openxmlformats.org/markup-compatibility/2006">
              <mc:Choice xmlns:v="urn:schemas-microsoft-com:vml" Requires="v">
                <p:oleObj spid="_x0000_s4217" name="" r:id="rId4" imgW="1307465" imgH="1083945" progId="MS_ClipArt_Gallery.2">
                  <p:embed/>
                </p:oleObj>
              </mc:Choice>
              <mc:Fallback>
                <p:oleObj name="" r:id="rId4" imgW="1307465" imgH="1083945" progId="MS_ClipArt_Gallery.2">
                  <p:embed/>
                  <p:pic>
                    <p:nvPicPr>
                      <p:cNvPr id="0" name="图片 3093"/>
                      <p:cNvPicPr/>
                      <p:nvPr/>
                    </p:nvPicPr>
                    <p:blipFill>
                      <a:blip r:embed="rId3"/>
                      <a:stretch>
                        <a:fillRect/>
                      </a:stretch>
                    </p:blipFill>
                    <p:spPr>
                      <a:xfrm>
                        <a:off x="7253140" y="2144899"/>
                        <a:ext cx="485775" cy="385763"/>
                      </a:xfrm>
                      <a:prstGeom prst="rect">
                        <a:avLst/>
                      </a:prstGeom>
                      <a:noFill/>
                      <a:ln w="38100">
                        <a:noFill/>
                        <a:miter/>
                      </a:ln>
                    </p:spPr>
                  </p:pic>
                </p:oleObj>
              </mc:Fallback>
            </mc:AlternateContent>
          </a:graphicData>
        </a:graphic>
      </p:graphicFrame>
      <p:sp>
        <p:nvSpPr>
          <p:cNvPr id="106508" name="Text Box 10"/>
          <p:cNvSpPr txBox="1"/>
          <p:nvPr/>
        </p:nvSpPr>
        <p:spPr>
          <a:xfrm>
            <a:off x="6541940" y="2154424"/>
            <a:ext cx="801687" cy="338138"/>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B</a:t>
            </a:r>
            <a:endParaRPr lang="en-US" altLang="zh-CN" sz="1000" dirty="0">
              <a:latin typeface="Arial" panose="020B0604020202020204" pitchFamily="34" charset="0"/>
              <a:ea typeface="楷体" panose="02010609060101010101" pitchFamily="49" charset="-122"/>
            </a:endParaRPr>
          </a:p>
        </p:txBody>
      </p:sp>
      <p:sp>
        <p:nvSpPr>
          <p:cNvPr id="106509" name="Line 11"/>
          <p:cNvSpPr/>
          <p:nvPr/>
        </p:nvSpPr>
        <p:spPr>
          <a:xfrm>
            <a:off x="4998890" y="2584637"/>
            <a:ext cx="0" cy="3848100"/>
          </a:xfrm>
          <a:prstGeom prst="line">
            <a:avLst/>
          </a:prstGeom>
          <a:ln w="19050" cap="flat" cmpd="sng">
            <a:solidFill>
              <a:schemeClr val="tx1"/>
            </a:solidFill>
            <a:prstDash val="solid"/>
            <a:headEnd type="none" w="med" len="med"/>
            <a:tailEnd type="triangle" w="med" len="med"/>
          </a:ln>
        </p:spPr>
      </p:sp>
      <p:sp>
        <p:nvSpPr>
          <p:cNvPr id="106510" name="Line 12"/>
          <p:cNvSpPr/>
          <p:nvPr/>
        </p:nvSpPr>
        <p:spPr>
          <a:xfrm>
            <a:off x="7513490" y="2622737"/>
            <a:ext cx="0" cy="3848100"/>
          </a:xfrm>
          <a:prstGeom prst="line">
            <a:avLst/>
          </a:prstGeom>
          <a:ln w="19050" cap="flat" cmpd="sng">
            <a:solidFill>
              <a:schemeClr val="tx1"/>
            </a:solidFill>
            <a:prstDash val="solid"/>
            <a:headEnd type="none" w="med" len="med"/>
            <a:tailEnd type="triangle" w="med" len="med"/>
          </a:ln>
        </p:spPr>
      </p:sp>
      <p:sp>
        <p:nvSpPr>
          <p:cNvPr id="106511" name="Line 13"/>
          <p:cNvSpPr/>
          <p:nvPr/>
        </p:nvSpPr>
        <p:spPr>
          <a:xfrm flipH="1" flipV="1">
            <a:off x="4817915" y="2756087"/>
            <a:ext cx="4762" cy="219075"/>
          </a:xfrm>
          <a:prstGeom prst="line">
            <a:avLst/>
          </a:prstGeom>
          <a:ln w="19050" cap="flat" cmpd="sng">
            <a:solidFill>
              <a:srgbClr val="0000FF"/>
            </a:solidFill>
            <a:prstDash val="solid"/>
            <a:headEnd type="none" w="med" len="med"/>
            <a:tailEnd type="triangle" w="med" len="med"/>
          </a:ln>
        </p:spPr>
      </p:sp>
      <p:sp>
        <p:nvSpPr>
          <p:cNvPr id="106512" name="Line 14"/>
          <p:cNvSpPr/>
          <p:nvPr/>
        </p:nvSpPr>
        <p:spPr>
          <a:xfrm>
            <a:off x="4827440" y="3318062"/>
            <a:ext cx="4762" cy="223837"/>
          </a:xfrm>
          <a:prstGeom prst="line">
            <a:avLst/>
          </a:prstGeom>
          <a:ln w="19050" cap="flat" cmpd="sng">
            <a:solidFill>
              <a:srgbClr val="0000FF"/>
            </a:solidFill>
            <a:prstDash val="solid"/>
            <a:headEnd type="none" w="med" len="med"/>
            <a:tailEnd type="triangle" w="med" len="med"/>
          </a:ln>
        </p:spPr>
      </p:sp>
      <p:sp>
        <p:nvSpPr>
          <p:cNvPr id="106513" name="Line 15"/>
          <p:cNvSpPr/>
          <p:nvPr/>
        </p:nvSpPr>
        <p:spPr>
          <a:xfrm flipV="1">
            <a:off x="4979840" y="3175187"/>
            <a:ext cx="2505075" cy="352425"/>
          </a:xfrm>
          <a:prstGeom prst="line">
            <a:avLst/>
          </a:prstGeom>
          <a:ln w="28575" cap="flat" cmpd="sng">
            <a:solidFill>
              <a:srgbClr val="0000FF"/>
            </a:solidFill>
            <a:prstDash val="solid"/>
            <a:headEnd type="triangle" w="med" len="med"/>
            <a:tailEnd type="none" w="med" len="med"/>
          </a:ln>
        </p:spPr>
      </p:sp>
      <p:grpSp>
        <p:nvGrpSpPr>
          <p:cNvPr id="106514" name="Group 16"/>
          <p:cNvGrpSpPr/>
          <p:nvPr/>
        </p:nvGrpSpPr>
        <p:grpSpPr>
          <a:xfrm>
            <a:off x="7215040" y="5902512"/>
            <a:ext cx="641350" cy="366712"/>
            <a:chOff x="3309" y="3518"/>
            <a:chExt cx="404" cy="231"/>
          </a:xfrm>
        </p:grpSpPr>
        <p:sp>
          <p:nvSpPr>
            <p:cNvPr id="106531" name="Rectangle 17"/>
            <p:cNvSpPr/>
            <p:nvPr/>
          </p:nvSpPr>
          <p:spPr>
            <a:xfrm>
              <a:off x="3342" y="3576"/>
              <a:ext cx="324" cy="156"/>
            </a:xfrm>
            <a:prstGeom prst="rect">
              <a:avLst/>
            </a:prstGeom>
            <a:solidFill>
              <a:schemeClr val="bg1"/>
            </a:solidFill>
            <a:ln w="9525">
              <a:noFill/>
            </a:ln>
          </p:spPr>
          <p:txBody>
            <a:bodyPr wrap="none" anchor="ctr" anchorCtr="0"/>
            <a:lstStyle/>
            <a:p>
              <a:pPr eaLnBrk="1" hangingPunct="1">
                <a:buNone/>
              </a:pPr>
              <a:endParaRPr lang="zh-CN" altLang="en-US" dirty="0">
                <a:latin typeface="Arial" panose="020B0604020202020204" pitchFamily="34" charset="0"/>
                <a:ea typeface="楷体" panose="02010609060101010101" pitchFamily="49" charset="-122"/>
              </a:endParaRPr>
            </a:p>
          </p:txBody>
        </p:sp>
        <p:sp>
          <p:nvSpPr>
            <p:cNvPr id="106532" name="Text Box 18"/>
            <p:cNvSpPr txBox="1"/>
            <p:nvPr/>
          </p:nvSpPr>
          <p:spPr>
            <a:xfrm>
              <a:off x="3309" y="3518"/>
              <a:ext cx="404" cy="231"/>
            </a:xfrm>
            <a:prstGeom prst="rect">
              <a:avLst/>
            </a:prstGeom>
            <a:noFill/>
            <a:ln w="9525">
              <a:noFill/>
            </a:ln>
          </p:spPr>
          <p:txBody>
            <a:bodyPr wrap="none">
              <a:spAutoFit/>
            </a:bodyPr>
            <a:lstStyle/>
            <a:p>
              <a:pPr algn="ctr">
                <a:buNone/>
              </a:pPr>
              <a:r>
                <a:rPr lang="zh-CN" altLang="en-US" dirty="0">
                  <a:latin typeface="Arial" panose="020B0604020202020204" pitchFamily="34" charset="0"/>
                  <a:ea typeface="楷体" panose="02010609060101010101" pitchFamily="49" charset="-122"/>
                </a:rPr>
                <a:t>时间</a:t>
              </a:r>
              <a:endParaRPr lang="zh-CN" altLang="en-US" sz="1000" dirty="0">
                <a:latin typeface="Arial" panose="020B0604020202020204" pitchFamily="34" charset="0"/>
                <a:ea typeface="楷体" panose="02010609060101010101" pitchFamily="49" charset="-122"/>
              </a:endParaRPr>
            </a:p>
          </p:txBody>
        </p:sp>
      </p:grpSp>
      <p:sp>
        <p:nvSpPr>
          <p:cNvPr id="106515" name="Line 19"/>
          <p:cNvSpPr/>
          <p:nvPr/>
        </p:nvSpPr>
        <p:spPr>
          <a:xfrm>
            <a:off x="5008415" y="3551424"/>
            <a:ext cx="2505075" cy="352425"/>
          </a:xfrm>
          <a:prstGeom prst="line">
            <a:avLst/>
          </a:prstGeom>
          <a:ln w="28575" cap="flat" cmpd="sng">
            <a:solidFill>
              <a:srgbClr val="0000FF"/>
            </a:solidFill>
            <a:prstDash val="solid"/>
            <a:headEnd type="none" w="med" len="med"/>
            <a:tailEnd type="triangle" w="med" len="med"/>
          </a:ln>
        </p:spPr>
      </p:sp>
      <p:sp>
        <p:nvSpPr>
          <p:cNvPr id="106516" name="Line 20"/>
          <p:cNvSpPr/>
          <p:nvPr/>
        </p:nvSpPr>
        <p:spPr>
          <a:xfrm>
            <a:off x="5003652" y="3637149"/>
            <a:ext cx="2505075" cy="352425"/>
          </a:xfrm>
          <a:prstGeom prst="line">
            <a:avLst/>
          </a:prstGeom>
          <a:ln w="28575" cap="flat" cmpd="sng">
            <a:solidFill>
              <a:srgbClr val="0000FF"/>
            </a:solidFill>
            <a:prstDash val="solid"/>
            <a:headEnd type="none" w="med" len="med"/>
            <a:tailEnd type="triangle" w="med" len="med"/>
          </a:ln>
        </p:spPr>
      </p:sp>
      <p:sp>
        <p:nvSpPr>
          <p:cNvPr id="106517" name="Line 21"/>
          <p:cNvSpPr/>
          <p:nvPr/>
        </p:nvSpPr>
        <p:spPr>
          <a:xfrm flipV="1">
            <a:off x="5003652" y="4161024"/>
            <a:ext cx="2528888" cy="361950"/>
          </a:xfrm>
          <a:prstGeom prst="line">
            <a:avLst/>
          </a:prstGeom>
          <a:ln w="28575" cap="flat" cmpd="sng">
            <a:solidFill>
              <a:srgbClr val="0000FF"/>
            </a:solidFill>
            <a:prstDash val="solid"/>
            <a:headEnd type="triangle" w="med" len="med"/>
            <a:tailEnd type="none" w="med" len="med"/>
          </a:ln>
        </p:spPr>
      </p:sp>
      <p:sp>
        <p:nvSpPr>
          <p:cNvPr id="106518" name="Line 22"/>
          <p:cNvSpPr/>
          <p:nvPr/>
        </p:nvSpPr>
        <p:spPr>
          <a:xfrm flipV="1">
            <a:off x="4976665" y="4421374"/>
            <a:ext cx="2505075" cy="352425"/>
          </a:xfrm>
          <a:prstGeom prst="line">
            <a:avLst/>
          </a:prstGeom>
          <a:ln w="28575" cap="flat" cmpd="sng">
            <a:solidFill>
              <a:srgbClr val="0000FF"/>
            </a:solidFill>
            <a:prstDash val="solid"/>
            <a:headEnd type="triangle" w="med" len="med"/>
            <a:tailEnd type="none" w="med" len="med"/>
          </a:ln>
        </p:spPr>
      </p:sp>
      <p:sp>
        <p:nvSpPr>
          <p:cNvPr id="106519" name="Text Box 23"/>
          <p:cNvSpPr txBox="1"/>
          <p:nvPr/>
        </p:nvSpPr>
        <p:spPr>
          <a:xfrm rot="408567">
            <a:off x="6110140" y="3511737"/>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两个报文段</a:t>
            </a:r>
            <a:endParaRPr lang="zh-CN" altLang="en-US" sz="1000" dirty="0">
              <a:latin typeface="Arial" panose="020B0604020202020204" pitchFamily="34" charset="0"/>
              <a:ea typeface="楷体" panose="02010609060101010101" pitchFamily="49" charset="-122"/>
            </a:endParaRPr>
          </a:p>
        </p:txBody>
      </p:sp>
      <p:sp>
        <p:nvSpPr>
          <p:cNvPr id="106520" name="Text Box 24"/>
          <p:cNvSpPr txBox="1"/>
          <p:nvPr/>
        </p:nvSpPr>
        <p:spPr>
          <a:xfrm rot="408567">
            <a:off x="6216502" y="4526149"/>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四个报文段</a:t>
            </a:r>
            <a:endParaRPr lang="zh-CN" altLang="en-US" sz="1000" dirty="0">
              <a:latin typeface="Arial" panose="020B0604020202020204" pitchFamily="34" charset="0"/>
              <a:ea typeface="楷体" panose="02010609060101010101" pitchFamily="49" charset="-122"/>
            </a:endParaRPr>
          </a:p>
        </p:txBody>
      </p:sp>
      <p:grpSp>
        <p:nvGrpSpPr>
          <p:cNvPr id="106521" name="Group 25"/>
          <p:cNvGrpSpPr/>
          <p:nvPr/>
        </p:nvGrpSpPr>
        <p:grpSpPr>
          <a:xfrm>
            <a:off x="4998890" y="4556312"/>
            <a:ext cx="2519362" cy="652462"/>
            <a:chOff x="3954" y="2214"/>
            <a:chExt cx="1587" cy="411"/>
          </a:xfrm>
        </p:grpSpPr>
        <p:sp>
          <p:nvSpPr>
            <p:cNvPr id="106527" name="Line 26"/>
            <p:cNvSpPr/>
            <p:nvPr/>
          </p:nvSpPr>
          <p:spPr>
            <a:xfrm>
              <a:off x="3963" y="2214"/>
              <a:ext cx="1578" cy="222"/>
            </a:xfrm>
            <a:prstGeom prst="line">
              <a:avLst/>
            </a:prstGeom>
            <a:ln w="28575" cap="flat" cmpd="sng">
              <a:solidFill>
                <a:srgbClr val="0000FF"/>
              </a:solidFill>
              <a:prstDash val="solid"/>
              <a:headEnd type="none" w="med" len="med"/>
              <a:tailEnd type="triangle" w="med" len="med"/>
            </a:ln>
          </p:spPr>
        </p:sp>
        <p:sp>
          <p:nvSpPr>
            <p:cNvPr id="106528" name="Line 27"/>
            <p:cNvSpPr/>
            <p:nvPr/>
          </p:nvSpPr>
          <p:spPr>
            <a:xfrm>
              <a:off x="3954" y="2274"/>
              <a:ext cx="1578" cy="222"/>
            </a:xfrm>
            <a:prstGeom prst="line">
              <a:avLst/>
            </a:prstGeom>
            <a:ln w="28575" cap="flat" cmpd="sng">
              <a:solidFill>
                <a:srgbClr val="0000FF"/>
              </a:solidFill>
              <a:prstDash val="solid"/>
              <a:headEnd type="none" w="med" len="med"/>
              <a:tailEnd type="triangle" w="med" len="med"/>
            </a:ln>
          </p:spPr>
        </p:sp>
        <p:sp>
          <p:nvSpPr>
            <p:cNvPr id="106529" name="Line 28"/>
            <p:cNvSpPr/>
            <p:nvPr/>
          </p:nvSpPr>
          <p:spPr>
            <a:xfrm>
              <a:off x="3963" y="2340"/>
              <a:ext cx="1578" cy="222"/>
            </a:xfrm>
            <a:prstGeom prst="line">
              <a:avLst/>
            </a:prstGeom>
            <a:ln w="28575" cap="flat" cmpd="sng">
              <a:solidFill>
                <a:srgbClr val="0000FF"/>
              </a:solidFill>
              <a:prstDash val="solid"/>
              <a:headEnd type="none" w="med" len="med"/>
              <a:tailEnd type="triangle" w="med" len="med"/>
            </a:ln>
          </p:spPr>
        </p:sp>
        <p:sp>
          <p:nvSpPr>
            <p:cNvPr id="106530" name="Line 29"/>
            <p:cNvSpPr/>
            <p:nvPr/>
          </p:nvSpPr>
          <p:spPr>
            <a:xfrm>
              <a:off x="3957" y="2403"/>
              <a:ext cx="1578" cy="222"/>
            </a:xfrm>
            <a:prstGeom prst="line">
              <a:avLst/>
            </a:prstGeom>
            <a:ln w="28575" cap="flat" cmpd="sng">
              <a:solidFill>
                <a:srgbClr val="0000FF"/>
              </a:solidFill>
              <a:prstDash val="solid"/>
              <a:headEnd type="none" w="med" len="med"/>
              <a:tailEnd type="triangle" w="med" len="med"/>
            </a:ln>
          </p:spPr>
        </p:sp>
      </p:grpSp>
      <p:grpSp>
        <p:nvGrpSpPr>
          <p:cNvPr id="106522" name="Group 30"/>
          <p:cNvGrpSpPr/>
          <p:nvPr/>
        </p:nvGrpSpPr>
        <p:grpSpPr>
          <a:xfrm flipV="1">
            <a:off x="5284640" y="4937312"/>
            <a:ext cx="2228850" cy="604837"/>
            <a:chOff x="3954" y="2214"/>
            <a:chExt cx="1587" cy="411"/>
          </a:xfrm>
        </p:grpSpPr>
        <p:sp>
          <p:nvSpPr>
            <p:cNvPr id="106523" name="Line 31"/>
            <p:cNvSpPr/>
            <p:nvPr/>
          </p:nvSpPr>
          <p:spPr>
            <a:xfrm>
              <a:off x="3963" y="2214"/>
              <a:ext cx="1578" cy="222"/>
            </a:xfrm>
            <a:prstGeom prst="line">
              <a:avLst/>
            </a:prstGeom>
            <a:ln w="28575" cap="flat" cmpd="sng">
              <a:solidFill>
                <a:srgbClr val="0000FF"/>
              </a:solidFill>
              <a:prstDash val="solid"/>
              <a:headEnd type="triangle" w="med" len="med"/>
              <a:tailEnd type="none" w="med" len="med"/>
            </a:ln>
          </p:spPr>
        </p:sp>
        <p:sp>
          <p:nvSpPr>
            <p:cNvPr id="106524" name="Line 32"/>
            <p:cNvSpPr/>
            <p:nvPr/>
          </p:nvSpPr>
          <p:spPr>
            <a:xfrm>
              <a:off x="3954" y="2274"/>
              <a:ext cx="1578" cy="222"/>
            </a:xfrm>
            <a:prstGeom prst="line">
              <a:avLst/>
            </a:prstGeom>
            <a:ln w="28575" cap="flat" cmpd="sng">
              <a:solidFill>
                <a:srgbClr val="0000FF"/>
              </a:solidFill>
              <a:prstDash val="solid"/>
              <a:headEnd type="triangle" w="med" len="med"/>
              <a:tailEnd type="none" w="med" len="med"/>
            </a:ln>
          </p:spPr>
        </p:sp>
        <p:sp>
          <p:nvSpPr>
            <p:cNvPr id="106525" name="Line 33"/>
            <p:cNvSpPr/>
            <p:nvPr/>
          </p:nvSpPr>
          <p:spPr>
            <a:xfrm>
              <a:off x="3963" y="2340"/>
              <a:ext cx="1578" cy="222"/>
            </a:xfrm>
            <a:prstGeom prst="line">
              <a:avLst/>
            </a:prstGeom>
            <a:ln w="28575" cap="flat" cmpd="sng">
              <a:solidFill>
                <a:srgbClr val="0000FF"/>
              </a:solidFill>
              <a:prstDash val="solid"/>
              <a:headEnd type="triangle" w="med" len="med"/>
              <a:tailEnd type="none" w="med" len="med"/>
            </a:ln>
          </p:spPr>
        </p:sp>
        <p:sp>
          <p:nvSpPr>
            <p:cNvPr id="106526" name="Line 34"/>
            <p:cNvSpPr/>
            <p:nvPr/>
          </p:nvSpPr>
          <p:spPr>
            <a:xfrm>
              <a:off x="3957" y="2403"/>
              <a:ext cx="1578" cy="222"/>
            </a:xfrm>
            <a:prstGeom prst="line">
              <a:avLst/>
            </a:prstGeom>
            <a:ln w="28575" cap="flat" cmpd="sng">
              <a:solidFill>
                <a:srgbClr val="0000FF"/>
              </a:solidFill>
              <a:prstDash val="solid"/>
              <a:headEnd type="triangl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3" y="303925"/>
              <a:ext cx="6805884" cy="675443"/>
              <a:chOff x="1839060" y="967769"/>
              <a:chExt cx="6805884" cy="675443"/>
            </a:xfrm>
          </p:grpSpPr>
          <p:sp>
            <p:nvSpPr>
              <p:cNvPr id="22" name="矩形: 圆角 21"/>
              <p:cNvSpPr/>
              <p:nvPr/>
            </p:nvSpPr>
            <p:spPr>
              <a:xfrm>
                <a:off x="1839060" y="967769"/>
                <a:ext cx="631225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053620"/>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57986" y="2858500"/>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6" name="组合 45"/>
          <p:cNvGrpSpPr/>
          <p:nvPr/>
        </p:nvGrpSpPr>
        <p:grpSpPr>
          <a:xfrm>
            <a:off x="757984" y="3751830"/>
            <a:ext cx="7036051" cy="514422"/>
            <a:chOff x="1403750" y="3554922"/>
            <a:chExt cx="7036051" cy="514422"/>
          </a:xfrm>
        </p:grpSpPr>
        <p:grpSp>
          <p:nvGrpSpPr>
            <p:cNvPr id="47" name="组合 46"/>
            <p:cNvGrpSpPr/>
            <p:nvPr/>
          </p:nvGrpSpPr>
          <p:grpSpPr>
            <a:xfrm>
              <a:off x="1403750" y="3593123"/>
              <a:ext cx="490436" cy="476221"/>
              <a:chOff x="1403750" y="3593123"/>
              <a:chExt cx="808892" cy="785446"/>
            </a:xfrm>
          </p:grpSpPr>
          <p:sp>
            <p:nvSpPr>
              <p:cNvPr id="49" name="对话气泡: 椭圆形 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减为新的门限值 </a:t>
              </a:r>
              <a:r>
                <a:rPr kumimoji="1" lang="en-US" altLang="zh-CN"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+ 3MSS</a:t>
              </a:r>
              <a:endParaRPr kumimoji="1" lang="en-US" altLang="zh-CN"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p:cNvGrpSpPr/>
          <p:nvPr/>
        </p:nvGrpSpPr>
        <p:grpSpPr>
          <a:xfrm>
            <a:off x="757986" y="4626355"/>
            <a:ext cx="7036051" cy="514422"/>
            <a:chOff x="1403750" y="3554922"/>
            <a:chExt cx="7036051" cy="514422"/>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线性增大拥塞窗口</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615381" y="1908530"/>
            <a:ext cx="6898307" cy="546155"/>
            <a:chOff x="430213" y="1601272"/>
            <a:chExt cx="6898307" cy="546155"/>
          </a:xfrm>
        </p:grpSpPr>
        <p:sp>
          <p:nvSpPr>
            <p:cNvPr id="61" name="流程图: 手动输入 6"/>
            <p:cNvSpPr/>
            <p:nvPr/>
          </p:nvSpPr>
          <p:spPr>
            <a:xfrm rot="5400000" flipV="1">
              <a:off x="4089679" y="-997294"/>
              <a:ext cx="498372" cy="57380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5" name="组合 34"/>
            <p:cNvGrpSpPr/>
            <p:nvPr/>
          </p:nvGrpSpPr>
          <p:grpSpPr>
            <a:xfrm>
              <a:off x="430213" y="1601272"/>
              <a:ext cx="6898307" cy="546155"/>
              <a:chOff x="722008" y="1303131"/>
              <a:chExt cx="6586706" cy="521485"/>
            </a:xfrm>
          </p:grpSpPr>
          <p:sp>
            <p:nvSpPr>
              <p:cNvPr id="39"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45" name="组合 44"/>
              <p:cNvGrpSpPr/>
              <p:nvPr/>
            </p:nvGrpSpPr>
            <p:grpSpPr>
              <a:xfrm>
                <a:off x="722008" y="1303131"/>
                <a:ext cx="546594" cy="475865"/>
                <a:chOff x="708742" y="1296102"/>
                <a:chExt cx="454744" cy="283828"/>
              </a:xfrm>
            </p:grpSpPr>
            <p:sp>
              <p:nvSpPr>
                <p:cNvPr id="59" name="平行四边形 5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0" name="平行四边形 5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8" name="Text Box 79"/>
              <p:cNvSpPr txBox="1">
                <a:spLocks noChangeArrowheads="1"/>
              </p:cNvSpPr>
              <p:nvPr/>
            </p:nvSpPr>
            <p:spPr bwMode="auto">
              <a:xfrm>
                <a:off x="1172745" y="1354417"/>
                <a:ext cx="6135969"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对收到</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3</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个重复</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ACK</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的反应</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快速重传</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3" y="303925"/>
              <a:ext cx="6805884" cy="675443"/>
              <a:chOff x="1839060" y="967769"/>
              <a:chExt cx="6805884" cy="675443"/>
            </a:xfrm>
          </p:grpSpPr>
          <p:sp>
            <p:nvSpPr>
              <p:cNvPr id="22" name="矩形: 圆角 21"/>
              <p:cNvSpPr/>
              <p:nvPr/>
            </p:nvSpPr>
            <p:spPr>
              <a:xfrm>
                <a:off x="1839060" y="967769"/>
                <a:ext cx="628201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053620"/>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6" name="组合 85"/>
          <p:cNvGrpSpPr/>
          <p:nvPr/>
        </p:nvGrpSpPr>
        <p:grpSpPr>
          <a:xfrm>
            <a:off x="610215" y="2550343"/>
            <a:ext cx="9963785" cy="514422"/>
            <a:chOff x="1403750" y="3554922"/>
            <a:chExt cx="9963785" cy="514422"/>
          </a:xfrm>
        </p:grpSpPr>
        <p:grpSp>
          <p:nvGrpSpPr>
            <p:cNvPr id="87" name="组合 86"/>
            <p:cNvGrpSpPr/>
            <p:nvPr/>
          </p:nvGrpSpPr>
          <p:grpSpPr>
            <a:xfrm>
              <a:off x="1403750" y="3593123"/>
              <a:ext cx="490436" cy="476221"/>
              <a:chOff x="1403750" y="3593123"/>
              <a:chExt cx="808892" cy="785446"/>
            </a:xfrm>
          </p:grpSpPr>
          <p:sp>
            <p:nvSpPr>
              <p:cNvPr id="89" name="对话气泡: 椭圆形 8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8" name="Text Box 79"/>
            <p:cNvSpPr txBox="1">
              <a:spLocks noChangeArrowheads="1"/>
            </p:cNvSpPr>
            <p:nvPr/>
          </p:nvSpPr>
          <p:spPr bwMode="auto">
            <a:xfrm>
              <a:off x="2013350" y="3554922"/>
              <a:ext cx="9354185"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b="1"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1" name="组合 90"/>
          <p:cNvGrpSpPr/>
          <p:nvPr/>
        </p:nvGrpSpPr>
        <p:grpSpPr>
          <a:xfrm>
            <a:off x="610213" y="3196023"/>
            <a:ext cx="7036051" cy="514422"/>
            <a:chOff x="1403750" y="3554922"/>
            <a:chExt cx="7036051" cy="514422"/>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大小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6" name="组合 95"/>
          <p:cNvGrpSpPr/>
          <p:nvPr/>
        </p:nvGrpSpPr>
        <p:grpSpPr>
          <a:xfrm>
            <a:off x="610215" y="3880048"/>
            <a:ext cx="7036051" cy="514422"/>
            <a:chOff x="1403750" y="3554922"/>
            <a:chExt cx="7036051" cy="514422"/>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窗口以指数速度增大</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610215" y="1882155"/>
            <a:ext cx="3733188" cy="508447"/>
            <a:chOff x="610215" y="2020702"/>
            <a:chExt cx="3733188" cy="508447"/>
          </a:xfrm>
        </p:grpSpPr>
        <p:sp>
          <p:nvSpPr>
            <p:cNvPr id="85" name="流程图: 手动输入 6"/>
            <p:cNvSpPr/>
            <p:nvPr/>
          </p:nvSpPr>
          <p:spPr>
            <a:xfrm rot="5400000" flipV="1">
              <a:off x="2653450" y="832689"/>
              <a:ext cx="498372" cy="28815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1" name="组合 100"/>
            <p:cNvGrpSpPr/>
            <p:nvPr/>
          </p:nvGrpSpPr>
          <p:grpSpPr>
            <a:xfrm>
              <a:off x="610215" y="2020702"/>
              <a:ext cx="3474188" cy="508447"/>
              <a:chOff x="722008" y="1303131"/>
              <a:chExt cx="3317257" cy="485480"/>
            </a:xfrm>
          </p:grpSpPr>
          <p:sp>
            <p:nvSpPr>
              <p:cNvPr id="102"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3" name="组合 102"/>
              <p:cNvGrpSpPr/>
              <p:nvPr/>
            </p:nvGrpSpPr>
            <p:grpSpPr>
              <a:xfrm>
                <a:off x="722008" y="1303131"/>
                <a:ext cx="546594" cy="475865"/>
                <a:chOff x="708742" y="1296102"/>
                <a:chExt cx="454744" cy="283828"/>
              </a:xfrm>
            </p:grpSpPr>
            <p:sp>
              <p:nvSpPr>
                <p:cNvPr id="105" name="平行四边形 10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p:cNvSpPr txBox="1">
                <a:spLocks noChangeArrowheads="1"/>
              </p:cNvSpPr>
              <p:nvPr/>
            </p:nvSpPr>
            <p:spPr bwMode="auto">
              <a:xfrm>
                <a:off x="1287890" y="1318412"/>
                <a:ext cx="27513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对超时事件的反应</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56" name="组合 55"/>
          <p:cNvGrpSpPr/>
          <p:nvPr/>
        </p:nvGrpSpPr>
        <p:grpSpPr>
          <a:xfrm>
            <a:off x="610213" y="4564137"/>
            <a:ext cx="7036051" cy="514422"/>
            <a:chOff x="1403750" y="3554922"/>
            <a:chExt cx="7036051" cy="514422"/>
          </a:xfrm>
        </p:grpSpPr>
        <p:grpSp>
          <p:nvGrpSpPr>
            <p:cNvPr id="57" name="组合 56"/>
            <p:cNvGrpSpPr/>
            <p:nvPr/>
          </p:nvGrpSpPr>
          <p:grpSpPr>
            <a:xfrm>
              <a:off x="1403750" y="3593123"/>
              <a:ext cx="490436" cy="476221"/>
              <a:chOff x="1403750" y="3593123"/>
              <a:chExt cx="808892" cy="785446"/>
            </a:xfrm>
          </p:grpSpPr>
          <p:sp>
            <p:nvSpPr>
              <p:cNvPr id="63" name="对话气泡: 椭圆形 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窗口增大到门限值之后，再以线性速度增大</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49540" name="Text Box 4"/>
          <p:cNvSpPr txBox="1"/>
          <p:nvPr/>
        </p:nvSpPr>
        <p:spPr>
          <a:xfrm>
            <a:off x="552449" y="5373688"/>
            <a:ext cx="11239057" cy="876330"/>
          </a:xfrm>
          <a:prstGeom prst="rect">
            <a:avLst/>
          </a:prstGeom>
          <a:noFill/>
          <a:ln w="9525">
            <a:noFill/>
          </a:ln>
        </p:spPr>
        <p:txBody>
          <a:bodyPr wrap="square">
            <a:spAutoFit/>
          </a:bodyPr>
          <a:lstStyle/>
          <a:p>
            <a:pPr algn="l">
              <a:lnSpc>
                <a:spcPct val="110000"/>
              </a:lnSpc>
              <a:buClrTx/>
              <a:buSzTx/>
              <a:buFontTx/>
              <a:buNone/>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特别说明：</a:t>
            </a:r>
            <a:r>
              <a:rPr kumimoji="1"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早期的TCP Tahoe版本对上述两个事件并不区分，统一将CongWin降为1。实际上， 3个重复的ACK相对超时来说是一个预警信号，因此在Reno版中作了区分</a:t>
            </a:r>
            <a:endParaRPr kumimoji="1"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49540"/>
                                        </p:tgtEl>
                                        <p:attrNameLst>
                                          <p:attrName>style.visibility</p:attrName>
                                        </p:attrNameLst>
                                      </p:cBhvr>
                                      <p:to>
                                        <p:strVal val="visible"/>
                                      </p:to>
                                    </p:set>
                                    <p:animEffect transition="in" filter="dissolve">
                                      <p:cBhvr>
                                        <p:cTn id="28" dur="500"/>
                                        <p:tgtEl>
                                          <p:spTgt spid="449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0" y="4606610"/>
            <a:ext cx="11434038" cy="902970"/>
            <a:chOff x="1403750" y="3593123"/>
            <a:chExt cx="11434038" cy="90297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7"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连接进行初始化时，将拥塞窗口置为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图中的窗口单位不使用字节而使用报文段。</a:t>
              </a:r>
              <a:endParaRPr kumimoji="1" lang="zh-CN" altLang="en-US" sz="2400" b="1" dirty="0">
                <a:solidFill>
                  <a:srgbClr val="FF0000"/>
                </a:solidFill>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96" name="组合 395"/>
          <p:cNvGrpSpPr/>
          <p:nvPr/>
        </p:nvGrpSpPr>
        <p:grpSpPr>
          <a:xfrm>
            <a:off x="369127" y="5590936"/>
            <a:ext cx="11354303" cy="476221"/>
            <a:chOff x="1403750" y="3593123"/>
            <a:chExt cx="11354303" cy="476221"/>
          </a:xfrm>
        </p:grpSpPr>
        <p:grpSp>
          <p:nvGrpSpPr>
            <p:cNvPr id="397" name="组合 396"/>
            <p:cNvGrpSpPr/>
            <p:nvPr/>
          </p:nvGrpSpPr>
          <p:grpSpPr>
            <a:xfrm>
              <a:off x="1403750" y="3593123"/>
              <a:ext cx="490436" cy="476221"/>
              <a:chOff x="1403750" y="3593123"/>
              <a:chExt cx="808892" cy="785446"/>
            </a:xfrm>
          </p:grpSpPr>
          <p:sp>
            <p:nvSpPr>
              <p:cNvPr id="399" name="对话气泡: 椭圆形 3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8" name="Text Box 79"/>
            <p:cNvSpPr txBox="1">
              <a:spLocks noChangeArrowheads="1"/>
            </p:cNvSpPr>
            <p:nvPr/>
          </p:nvSpPr>
          <p:spPr bwMode="auto">
            <a:xfrm>
              <a:off x="1985931" y="3593123"/>
              <a:ext cx="1077212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慢开始门限的初始值设置为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个报文段，即 </a:t>
              </a:r>
              <a:r>
                <a:rPr kumimoji="1" lang="en-US" altLang="zh-CN" sz="24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 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01"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2"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3"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4"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5"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6"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7"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8"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9"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0"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1"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2"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3"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4"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5"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6"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7"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8"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9"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0"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1"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2"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3"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4"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5"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6"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7"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8"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9"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0"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1"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32"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33"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34"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35"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36"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37"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38"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39"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0"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1"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2"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3"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4"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5"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6"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7"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8"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49"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450"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451"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452"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453" name="Group 56"/>
          <p:cNvGrpSpPr/>
          <p:nvPr/>
        </p:nvGrpSpPr>
        <p:grpSpPr bwMode="auto">
          <a:xfrm>
            <a:off x="4314116" y="2019754"/>
            <a:ext cx="1395923" cy="760045"/>
            <a:chOff x="2934" y="1110"/>
            <a:chExt cx="1113" cy="606"/>
          </a:xfrm>
        </p:grpSpPr>
        <p:sp>
          <p:nvSpPr>
            <p:cNvPr id="454"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455"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6" name="Group 59"/>
          <p:cNvGrpSpPr/>
          <p:nvPr/>
        </p:nvGrpSpPr>
        <p:grpSpPr bwMode="auto">
          <a:xfrm>
            <a:off x="3965448" y="1470415"/>
            <a:ext cx="1341994" cy="416393"/>
            <a:chOff x="2656" y="672"/>
            <a:chExt cx="1070" cy="332"/>
          </a:xfrm>
        </p:grpSpPr>
        <p:sp>
          <p:nvSpPr>
            <p:cNvPr id="457"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458"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9" name="Group 62"/>
          <p:cNvGrpSpPr/>
          <p:nvPr/>
        </p:nvGrpSpPr>
        <p:grpSpPr bwMode="auto">
          <a:xfrm>
            <a:off x="1944933" y="3211242"/>
            <a:ext cx="1883804" cy="334871"/>
            <a:chOff x="1045" y="2060"/>
            <a:chExt cx="1502" cy="267"/>
          </a:xfrm>
        </p:grpSpPr>
        <p:sp>
          <p:nvSpPr>
            <p:cNvPr id="460"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461"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462" name="Group 65"/>
          <p:cNvGrpSpPr/>
          <p:nvPr/>
        </p:nvGrpSpPr>
        <p:grpSpPr bwMode="auto">
          <a:xfrm>
            <a:off x="2125540" y="1533124"/>
            <a:ext cx="1395923" cy="612049"/>
            <a:chOff x="1189" y="722"/>
            <a:chExt cx="1113" cy="488"/>
          </a:xfrm>
        </p:grpSpPr>
        <p:sp>
          <p:nvSpPr>
            <p:cNvPr id="463"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464"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465"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6"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67"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8"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9"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70"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1"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2"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FF0000"/>
                </a:solidFill>
                <a:ea typeface="楷体" panose="02010609060101010101" pitchFamily="49" charset="-122"/>
                <a:cs typeface="Arial" panose="020B0604020202020204" pitchFamily="34" charset="0"/>
              </a:rPr>
              <a:t>ssthresh</a:t>
            </a:r>
            <a:r>
              <a:rPr kumimoji="1" lang="en-US" altLang="zh-CN" sz="1580" dirty="0">
                <a:solidFill>
                  <a:srgbClr val="FF0000"/>
                </a:solidFill>
                <a:ea typeface="楷体" panose="02010609060101010101" pitchFamily="49" charset="-122"/>
                <a:cs typeface="Arial" panose="020B0604020202020204" pitchFamily="34" charset="0"/>
              </a:rPr>
              <a:t> = 16</a:t>
            </a:r>
            <a:endParaRPr kumimoji="1" lang="en-US" altLang="zh-CN" sz="1580" dirty="0">
              <a:solidFill>
                <a:srgbClr val="FF0000"/>
              </a:solidFill>
              <a:ea typeface="楷体" panose="02010609060101010101" pitchFamily="49" charset="-122"/>
              <a:cs typeface="Arial" panose="020B0604020202020204" pitchFamily="34" charset="0"/>
            </a:endParaRPr>
          </a:p>
        </p:txBody>
      </p:sp>
      <p:sp>
        <p:nvSpPr>
          <p:cNvPr id="473"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4"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5"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6"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7"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8"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479"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480"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1"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2"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3"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4"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485" name="Group 90"/>
          <p:cNvGrpSpPr/>
          <p:nvPr/>
        </p:nvGrpSpPr>
        <p:grpSpPr bwMode="auto">
          <a:xfrm>
            <a:off x="1553624" y="2004702"/>
            <a:ext cx="1395923" cy="502934"/>
            <a:chOff x="733" y="1098"/>
            <a:chExt cx="1113" cy="401"/>
          </a:xfrm>
        </p:grpSpPr>
        <p:sp>
          <p:nvSpPr>
            <p:cNvPr id="486"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87"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488"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89"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0"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1"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2"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3"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4"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5"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6"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7"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8"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9"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0"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1"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2"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3"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4"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5"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6"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7"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8"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9"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4" presetClass="entr" presetSubtype="10" fill="hold" grpId="1" nodeType="afterEffect">
                                  <p:stCondLst>
                                    <p:cond delay="0"/>
                                  </p:stCondLst>
                                  <p:childTnLst>
                                    <p:set>
                                      <p:cBhvr>
                                        <p:cTn id="10" dur="1" fill="hold">
                                          <p:stCondLst>
                                            <p:cond delay="0"/>
                                          </p:stCondLst>
                                        </p:cTn>
                                        <p:tgtEl>
                                          <p:spTgt spid="472"/>
                                        </p:tgtEl>
                                        <p:attrNameLst>
                                          <p:attrName>style.visibility</p:attrName>
                                        </p:attrNameLst>
                                      </p:cBhvr>
                                      <p:to>
                                        <p:strVal val="visible"/>
                                      </p:to>
                                    </p:set>
                                    <p:animEffect transition="in" filter="randombar(horizontal)">
                                      <p:cBhvr>
                                        <p:cTn id="11" dur="500"/>
                                        <p:tgtEl>
                                          <p:spTgt spid="47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01"/>
                                        </p:tgtEl>
                                        <p:attrNameLst>
                                          <p:attrName>style.visibility</p:attrName>
                                        </p:attrNameLst>
                                      </p:cBhvr>
                                      <p:to>
                                        <p:strVal val="visible"/>
                                      </p:to>
                                    </p:set>
                                    <p:animEffect transition="in" filter="randombar(horizontal)">
                                      <p:cBhvr>
                                        <p:cTn id="14" dur="500"/>
                                        <p:tgtEl>
                                          <p:spTgt spid="40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02"/>
                                        </p:tgtEl>
                                        <p:attrNameLst>
                                          <p:attrName>style.visibility</p:attrName>
                                        </p:attrNameLst>
                                      </p:cBhvr>
                                      <p:to>
                                        <p:strVal val="visible"/>
                                      </p:to>
                                    </p:set>
                                    <p:animEffect transition="in" filter="randombar(horizontal)">
                                      <p:cBhvr>
                                        <p:cTn id="17" dur="500"/>
                                        <p:tgtEl>
                                          <p:spTgt spid="40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03"/>
                                        </p:tgtEl>
                                        <p:attrNameLst>
                                          <p:attrName>style.visibility</p:attrName>
                                        </p:attrNameLst>
                                      </p:cBhvr>
                                      <p:to>
                                        <p:strVal val="visible"/>
                                      </p:to>
                                    </p:set>
                                    <p:animEffect transition="in" filter="randombar(horizontal)">
                                      <p:cBhvr>
                                        <p:cTn id="20" dur="500"/>
                                        <p:tgtEl>
                                          <p:spTgt spid="40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04"/>
                                        </p:tgtEl>
                                        <p:attrNameLst>
                                          <p:attrName>style.visibility</p:attrName>
                                        </p:attrNameLst>
                                      </p:cBhvr>
                                      <p:to>
                                        <p:strVal val="visible"/>
                                      </p:to>
                                    </p:set>
                                    <p:animEffect transition="in" filter="randombar(horizontal)">
                                      <p:cBhvr>
                                        <p:cTn id="23" dur="500"/>
                                        <p:tgtEl>
                                          <p:spTgt spid="40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05"/>
                                        </p:tgtEl>
                                        <p:attrNameLst>
                                          <p:attrName>style.visibility</p:attrName>
                                        </p:attrNameLst>
                                      </p:cBhvr>
                                      <p:to>
                                        <p:strVal val="visible"/>
                                      </p:to>
                                    </p:set>
                                    <p:animEffect transition="in" filter="randombar(horizontal)">
                                      <p:cBhvr>
                                        <p:cTn id="26" dur="500"/>
                                        <p:tgtEl>
                                          <p:spTgt spid="40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06"/>
                                        </p:tgtEl>
                                        <p:attrNameLst>
                                          <p:attrName>style.visibility</p:attrName>
                                        </p:attrNameLst>
                                      </p:cBhvr>
                                      <p:to>
                                        <p:strVal val="visible"/>
                                      </p:to>
                                    </p:set>
                                    <p:animEffect transition="in" filter="randombar(horizontal)">
                                      <p:cBhvr>
                                        <p:cTn id="29" dur="500"/>
                                        <p:tgtEl>
                                          <p:spTgt spid="40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07"/>
                                        </p:tgtEl>
                                        <p:attrNameLst>
                                          <p:attrName>style.visibility</p:attrName>
                                        </p:attrNameLst>
                                      </p:cBhvr>
                                      <p:to>
                                        <p:strVal val="visible"/>
                                      </p:to>
                                    </p:set>
                                    <p:animEffect transition="in" filter="randombar(horizontal)">
                                      <p:cBhvr>
                                        <p:cTn id="32" dur="500"/>
                                        <p:tgtEl>
                                          <p:spTgt spid="40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08"/>
                                        </p:tgtEl>
                                        <p:attrNameLst>
                                          <p:attrName>style.visibility</p:attrName>
                                        </p:attrNameLst>
                                      </p:cBhvr>
                                      <p:to>
                                        <p:strVal val="visible"/>
                                      </p:to>
                                    </p:set>
                                    <p:animEffect transition="in" filter="randombar(horizontal)">
                                      <p:cBhvr>
                                        <p:cTn id="35" dur="500"/>
                                        <p:tgtEl>
                                          <p:spTgt spid="40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09"/>
                                        </p:tgtEl>
                                        <p:attrNameLst>
                                          <p:attrName>style.visibility</p:attrName>
                                        </p:attrNameLst>
                                      </p:cBhvr>
                                      <p:to>
                                        <p:strVal val="visible"/>
                                      </p:to>
                                    </p:set>
                                    <p:animEffect transition="in" filter="randombar(horizontal)">
                                      <p:cBhvr>
                                        <p:cTn id="38" dur="500"/>
                                        <p:tgtEl>
                                          <p:spTgt spid="40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10"/>
                                        </p:tgtEl>
                                        <p:attrNameLst>
                                          <p:attrName>style.visibility</p:attrName>
                                        </p:attrNameLst>
                                      </p:cBhvr>
                                      <p:to>
                                        <p:strVal val="visible"/>
                                      </p:to>
                                    </p:set>
                                    <p:animEffect transition="in" filter="randombar(horizontal)">
                                      <p:cBhvr>
                                        <p:cTn id="41" dur="500"/>
                                        <p:tgtEl>
                                          <p:spTgt spid="41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11"/>
                                        </p:tgtEl>
                                        <p:attrNameLst>
                                          <p:attrName>style.visibility</p:attrName>
                                        </p:attrNameLst>
                                      </p:cBhvr>
                                      <p:to>
                                        <p:strVal val="visible"/>
                                      </p:to>
                                    </p:set>
                                    <p:animEffect transition="in" filter="randombar(horizontal)">
                                      <p:cBhvr>
                                        <p:cTn id="44" dur="500"/>
                                        <p:tgtEl>
                                          <p:spTgt spid="41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12"/>
                                        </p:tgtEl>
                                        <p:attrNameLst>
                                          <p:attrName>style.visibility</p:attrName>
                                        </p:attrNameLst>
                                      </p:cBhvr>
                                      <p:to>
                                        <p:strVal val="visible"/>
                                      </p:to>
                                    </p:set>
                                    <p:animEffect transition="in" filter="randombar(horizontal)">
                                      <p:cBhvr>
                                        <p:cTn id="47" dur="500"/>
                                        <p:tgtEl>
                                          <p:spTgt spid="412"/>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13"/>
                                        </p:tgtEl>
                                        <p:attrNameLst>
                                          <p:attrName>style.visibility</p:attrName>
                                        </p:attrNameLst>
                                      </p:cBhvr>
                                      <p:to>
                                        <p:strVal val="visible"/>
                                      </p:to>
                                    </p:set>
                                    <p:animEffect transition="in" filter="randombar(horizontal)">
                                      <p:cBhvr>
                                        <p:cTn id="50" dur="500"/>
                                        <p:tgtEl>
                                          <p:spTgt spid="413"/>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14"/>
                                        </p:tgtEl>
                                        <p:attrNameLst>
                                          <p:attrName>style.visibility</p:attrName>
                                        </p:attrNameLst>
                                      </p:cBhvr>
                                      <p:to>
                                        <p:strVal val="visible"/>
                                      </p:to>
                                    </p:set>
                                    <p:animEffect transition="in" filter="randombar(horizontal)">
                                      <p:cBhvr>
                                        <p:cTn id="53" dur="500"/>
                                        <p:tgtEl>
                                          <p:spTgt spid="414"/>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15"/>
                                        </p:tgtEl>
                                        <p:attrNameLst>
                                          <p:attrName>style.visibility</p:attrName>
                                        </p:attrNameLst>
                                      </p:cBhvr>
                                      <p:to>
                                        <p:strVal val="visible"/>
                                      </p:to>
                                    </p:set>
                                    <p:animEffect transition="in" filter="randombar(horizontal)">
                                      <p:cBhvr>
                                        <p:cTn id="56" dur="500"/>
                                        <p:tgtEl>
                                          <p:spTgt spid="41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16"/>
                                        </p:tgtEl>
                                        <p:attrNameLst>
                                          <p:attrName>style.visibility</p:attrName>
                                        </p:attrNameLst>
                                      </p:cBhvr>
                                      <p:to>
                                        <p:strVal val="visible"/>
                                      </p:to>
                                    </p:set>
                                    <p:animEffect transition="in" filter="randombar(horizontal)">
                                      <p:cBhvr>
                                        <p:cTn id="59" dur="500"/>
                                        <p:tgtEl>
                                          <p:spTgt spid="416"/>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417"/>
                                        </p:tgtEl>
                                        <p:attrNameLst>
                                          <p:attrName>style.visibility</p:attrName>
                                        </p:attrNameLst>
                                      </p:cBhvr>
                                      <p:to>
                                        <p:strVal val="visible"/>
                                      </p:to>
                                    </p:set>
                                    <p:animEffect transition="in" filter="randombar(horizontal)">
                                      <p:cBhvr>
                                        <p:cTn id="62" dur="500"/>
                                        <p:tgtEl>
                                          <p:spTgt spid="41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18"/>
                                        </p:tgtEl>
                                        <p:attrNameLst>
                                          <p:attrName>style.visibility</p:attrName>
                                        </p:attrNameLst>
                                      </p:cBhvr>
                                      <p:to>
                                        <p:strVal val="visible"/>
                                      </p:to>
                                    </p:set>
                                    <p:animEffect transition="in" filter="randombar(horizontal)">
                                      <p:cBhvr>
                                        <p:cTn id="65" dur="500"/>
                                        <p:tgtEl>
                                          <p:spTgt spid="418"/>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19"/>
                                        </p:tgtEl>
                                        <p:attrNameLst>
                                          <p:attrName>style.visibility</p:attrName>
                                        </p:attrNameLst>
                                      </p:cBhvr>
                                      <p:to>
                                        <p:strVal val="visible"/>
                                      </p:to>
                                    </p:set>
                                    <p:animEffect transition="in" filter="randombar(horizontal)">
                                      <p:cBhvr>
                                        <p:cTn id="68" dur="500"/>
                                        <p:tgtEl>
                                          <p:spTgt spid="419"/>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420"/>
                                        </p:tgtEl>
                                        <p:attrNameLst>
                                          <p:attrName>style.visibility</p:attrName>
                                        </p:attrNameLst>
                                      </p:cBhvr>
                                      <p:to>
                                        <p:strVal val="visible"/>
                                      </p:to>
                                    </p:set>
                                    <p:animEffect transition="in" filter="randombar(horizontal)">
                                      <p:cBhvr>
                                        <p:cTn id="71" dur="500"/>
                                        <p:tgtEl>
                                          <p:spTgt spid="42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421"/>
                                        </p:tgtEl>
                                        <p:attrNameLst>
                                          <p:attrName>style.visibility</p:attrName>
                                        </p:attrNameLst>
                                      </p:cBhvr>
                                      <p:to>
                                        <p:strVal val="visible"/>
                                      </p:to>
                                    </p:set>
                                    <p:animEffect transition="in" filter="randombar(horizontal)">
                                      <p:cBhvr>
                                        <p:cTn id="74" dur="500"/>
                                        <p:tgtEl>
                                          <p:spTgt spid="421"/>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randombar(horizontal)">
                                      <p:cBhvr>
                                        <p:cTn id="77" dur="500"/>
                                        <p:tgtEl>
                                          <p:spTgt spid="4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23"/>
                                        </p:tgtEl>
                                        <p:attrNameLst>
                                          <p:attrName>style.visibility</p:attrName>
                                        </p:attrNameLst>
                                      </p:cBhvr>
                                      <p:to>
                                        <p:strVal val="visible"/>
                                      </p:to>
                                    </p:set>
                                    <p:animEffect transition="in" filter="randombar(horizontal)">
                                      <p:cBhvr>
                                        <p:cTn id="80" dur="500"/>
                                        <p:tgtEl>
                                          <p:spTgt spid="423"/>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24"/>
                                        </p:tgtEl>
                                        <p:attrNameLst>
                                          <p:attrName>style.visibility</p:attrName>
                                        </p:attrNameLst>
                                      </p:cBhvr>
                                      <p:to>
                                        <p:strVal val="visible"/>
                                      </p:to>
                                    </p:set>
                                    <p:animEffect transition="in" filter="randombar(horizontal)">
                                      <p:cBhvr>
                                        <p:cTn id="83" dur="500"/>
                                        <p:tgtEl>
                                          <p:spTgt spid="42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425"/>
                                        </p:tgtEl>
                                        <p:attrNameLst>
                                          <p:attrName>style.visibility</p:attrName>
                                        </p:attrNameLst>
                                      </p:cBhvr>
                                      <p:to>
                                        <p:strVal val="visible"/>
                                      </p:to>
                                    </p:set>
                                    <p:animEffect transition="in" filter="randombar(horizontal)">
                                      <p:cBhvr>
                                        <p:cTn id="86" dur="500"/>
                                        <p:tgtEl>
                                          <p:spTgt spid="425"/>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26"/>
                                        </p:tgtEl>
                                        <p:attrNameLst>
                                          <p:attrName>style.visibility</p:attrName>
                                        </p:attrNameLst>
                                      </p:cBhvr>
                                      <p:to>
                                        <p:strVal val="visible"/>
                                      </p:to>
                                    </p:set>
                                    <p:animEffect transition="in" filter="randombar(horizontal)">
                                      <p:cBhvr>
                                        <p:cTn id="89" dur="500"/>
                                        <p:tgtEl>
                                          <p:spTgt spid="426"/>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427"/>
                                        </p:tgtEl>
                                        <p:attrNameLst>
                                          <p:attrName>style.visibility</p:attrName>
                                        </p:attrNameLst>
                                      </p:cBhvr>
                                      <p:to>
                                        <p:strVal val="visible"/>
                                      </p:to>
                                    </p:set>
                                    <p:animEffect transition="in" filter="randombar(horizontal)">
                                      <p:cBhvr>
                                        <p:cTn id="92" dur="500"/>
                                        <p:tgtEl>
                                          <p:spTgt spid="427"/>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428"/>
                                        </p:tgtEl>
                                        <p:attrNameLst>
                                          <p:attrName>style.visibility</p:attrName>
                                        </p:attrNameLst>
                                      </p:cBhvr>
                                      <p:to>
                                        <p:strVal val="visible"/>
                                      </p:to>
                                    </p:set>
                                    <p:animEffect transition="in" filter="randombar(horizontal)">
                                      <p:cBhvr>
                                        <p:cTn id="95" dur="500"/>
                                        <p:tgtEl>
                                          <p:spTgt spid="428"/>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429"/>
                                        </p:tgtEl>
                                        <p:attrNameLst>
                                          <p:attrName>style.visibility</p:attrName>
                                        </p:attrNameLst>
                                      </p:cBhvr>
                                      <p:to>
                                        <p:strVal val="visible"/>
                                      </p:to>
                                    </p:set>
                                    <p:animEffect transition="in" filter="randombar(horizontal)">
                                      <p:cBhvr>
                                        <p:cTn id="98" dur="500"/>
                                        <p:tgtEl>
                                          <p:spTgt spid="429"/>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30"/>
                                        </p:tgtEl>
                                        <p:attrNameLst>
                                          <p:attrName>style.visibility</p:attrName>
                                        </p:attrNameLst>
                                      </p:cBhvr>
                                      <p:to>
                                        <p:strVal val="visible"/>
                                      </p:to>
                                    </p:set>
                                    <p:animEffect transition="in" filter="randombar(horizontal)">
                                      <p:cBhvr>
                                        <p:cTn id="101" dur="500"/>
                                        <p:tgtEl>
                                          <p:spTgt spid="43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31"/>
                                        </p:tgtEl>
                                        <p:attrNameLst>
                                          <p:attrName>style.visibility</p:attrName>
                                        </p:attrNameLst>
                                      </p:cBhvr>
                                      <p:to>
                                        <p:strVal val="visible"/>
                                      </p:to>
                                    </p:set>
                                    <p:animEffect transition="in" filter="randombar(horizontal)">
                                      <p:cBhvr>
                                        <p:cTn id="104" dur="500"/>
                                        <p:tgtEl>
                                          <p:spTgt spid="431"/>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432"/>
                                        </p:tgtEl>
                                        <p:attrNameLst>
                                          <p:attrName>style.visibility</p:attrName>
                                        </p:attrNameLst>
                                      </p:cBhvr>
                                      <p:to>
                                        <p:strVal val="visible"/>
                                      </p:to>
                                    </p:set>
                                    <p:animEffect transition="in" filter="randombar(horizontal)">
                                      <p:cBhvr>
                                        <p:cTn id="107" dur="500"/>
                                        <p:tgtEl>
                                          <p:spTgt spid="432"/>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433"/>
                                        </p:tgtEl>
                                        <p:attrNameLst>
                                          <p:attrName>style.visibility</p:attrName>
                                        </p:attrNameLst>
                                      </p:cBhvr>
                                      <p:to>
                                        <p:strVal val="visible"/>
                                      </p:to>
                                    </p:set>
                                    <p:animEffect transition="in" filter="randombar(horizontal)">
                                      <p:cBhvr>
                                        <p:cTn id="110" dur="500"/>
                                        <p:tgtEl>
                                          <p:spTgt spid="433"/>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434"/>
                                        </p:tgtEl>
                                        <p:attrNameLst>
                                          <p:attrName>style.visibility</p:attrName>
                                        </p:attrNameLst>
                                      </p:cBhvr>
                                      <p:to>
                                        <p:strVal val="visible"/>
                                      </p:to>
                                    </p:set>
                                    <p:animEffect transition="in" filter="randombar(horizontal)">
                                      <p:cBhvr>
                                        <p:cTn id="113" dur="500"/>
                                        <p:tgtEl>
                                          <p:spTgt spid="434"/>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435"/>
                                        </p:tgtEl>
                                        <p:attrNameLst>
                                          <p:attrName>style.visibility</p:attrName>
                                        </p:attrNameLst>
                                      </p:cBhvr>
                                      <p:to>
                                        <p:strVal val="visible"/>
                                      </p:to>
                                    </p:set>
                                    <p:animEffect transition="in" filter="randombar(horizontal)">
                                      <p:cBhvr>
                                        <p:cTn id="116" dur="500"/>
                                        <p:tgtEl>
                                          <p:spTgt spid="435"/>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36"/>
                                        </p:tgtEl>
                                        <p:attrNameLst>
                                          <p:attrName>style.visibility</p:attrName>
                                        </p:attrNameLst>
                                      </p:cBhvr>
                                      <p:to>
                                        <p:strVal val="visible"/>
                                      </p:to>
                                    </p:set>
                                    <p:animEffect transition="in" filter="randombar(horizontal)">
                                      <p:cBhvr>
                                        <p:cTn id="119" dur="500"/>
                                        <p:tgtEl>
                                          <p:spTgt spid="436"/>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437"/>
                                        </p:tgtEl>
                                        <p:attrNameLst>
                                          <p:attrName>style.visibility</p:attrName>
                                        </p:attrNameLst>
                                      </p:cBhvr>
                                      <p:to>
                                        <p:strVal val="visible"/>
                                      </p:to>
                                    </p:set>
                                    <p:animEffect transition="in" filter="randombar(horizontal)">
                                      <p:cBhvr>
                                        <p:cTn id="122" dur="500"/>
                                        <p:tgtEl>
                                          <p:spTgt spid="437"/>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438"/>
                                        </p:tgtEl>
                                        <p:attrNameLst>
                                          <p:attrName>style.visibility</p:attrName>
                                        </p:attrNameLst>
                                      </p:cBhvr>
                                      <p:to>
                                        <p:strVal val="visible"/>
                                      </p:to>
                                    </p:set>
                                    <p:animEffect transition="in" filter="randombar(horizontal)">
                                      <p:cBhvr>
                                        <p:cTn id="125" dur="500"/>
                                        <p:tgtEl>
                                          <p:spTgt spid="438"/>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439"/>
                                        </p:tgtEl>
                                        <p:attrNameLst>
                                          <p:attrName>style.visibility</p:attrName>
                                        </p:attrNameLst>
                                      </p:cBhvr>
                                      <p:to>
                                        <p:strVal val="visible"/>
                                      </p:to>
                                    </p:set>
                                    <p:animEffect transition="in" filter="randombar(horizontal)">
                                      <p:cBhvr>
                                        <p:cTn id="128" dur="500"/>
                                        <p:tgtEl>
                                          <p:spTgt spid="439"/>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440"/>
                                        </p:tgtEl>
                                        <p:attrNameLst>
                                          <p:attrName>style.visibility</p:attrName>
                                        </p:attrNameLst>
                                      </p:cBhvr>
                                      <p:to>
                                        <p:strVal val="visible"/>
                                      </p:to>
                                    </p:set>
                                    <p:animEffect transition="in" filter="randombar(horizontal)">
                                      <p:cBhvr>
                                        <p:cTn id="131" dur="500"/>
                                        <p:tgtEl>
                                          <p:spTgt spid="440"/>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441"/>
                                        </p:tgtEl>
                                        <p:attrNameLst>
                                          <p:attrName>style.visibility</p:attrName>
                                        </p:attrNameLst>
                                      </p:cBhvr>
                                      <p:to>
                                        <p:strVal val="visible"/>
                                      </p:to>
                                    </p:set>
                                    <p:animEffect transition="in" filter="randombar(horizontal)">
                                      <p:cBhvr>
                                        <p:cTn id="134" dur="500"/>
                                        <p:tgtEl>
                                          <p:spTgt spid="441"/>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442"/>
                                        </p:tgtEl>
                                        <p:attrNameLst>
                                          <p:attrName>style.visibility</p:attrName>
                                        </p:attrNameLst>
                                      </p:cBhvr>
                                      <p:to>
                                        <p:strVal val="visible"/>
                                      </p:to>
                                    </p:set>
                                    <p:animEffect transition="in" filter="randombar(horizontal)">
                                      <p:cBhvr>
                                        <p:cTn id="137" dur="500"/>
                                        <p:tgtEl>
                                          <p:spTgt spid="442"/>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443"/>
                                        </p:tgtEl>
                                        <p:attrNameLst>
                                          <p:attrName>style.visibility</p:attrName>
                                        </p:attrNameLst>
                                      </p:cBhvr>
                                      <p:to>
                                        <p:strVal val="visible"/>
                                      </p:to>
                                    </p:set>
                                    <p:animEffect transition="in" filter="randombar(horizontal)">
                                      <p:cBhvr>
                                        <p:cTn id="140" dur="500"/>
                                        <p:tgtEl>
                                          <p:spTgt spid="443"/>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444"/>
                                        </p:tgtEl>
                                        <p:attrNameLst>
                                          <p:attrName>style.visibility</p:attrName>
                                        </p:attrNameLst>
                                      </p:cBhvr>
                                      <p:to>
                                        <p:strVal val="visible"/>
                                      </p:to>
                                    </p:set>
                                    <p:animEffect transition="in" filter="randombar(horizontal)">
                                      <p:cBhvr>
                                        <p:cTn id="143" dur="500"/>
                                        <p:tgtEl>
                                          <p:spTgt spid="444"/>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445"/>
                                        </p:tgtEl>
                                        <p:attrNameLst>
                                          <p:attrName>style.visibility</p:attrName>
                                        </p:attrNameLst>
                                      </p:cBhvr>
                                      <p:to>
                                        <p:strVal val="visible"/>
                                      </p:to>
                                    </p:set>
                                    <p:animEffect transition="in" filter="randombar(horizontal)">
                                      <p:cBhvr>
                                        <p:cTn id="146" dur="500"/>
                                        <p:tgtEl>
                                          <p:spTgt spid="445"/>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446"/>
                                        </p:tgtEl>
                                        <p:attrNameLst>
                                          <p:attrName>style.visibility</p:attrName>
                                        </p:attrNameLst>
                                      </p:cBhvr>
                                      <p:to>
                                        <p:strVal val="visible"/>
                                      </p:to>
                                    </p:set>
                                    <p:animEffect transition="in" filter="randombar(horizontal)">
                                      <p:cBhvr>
                                        <p:cTn id="149" dur="500"/>
                                        <p:tgtEl>
                                          <p:spTgt spid="446"/>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447"/>
                                        </p:tgtEl>
                                        <p:attrNameLst>
                                          <p:attrName>style.visibility</p:attrName>
                                        </p:attrNameLst>
                                      </p:cBhvr>
                                      <p:to>
                                        <p:strVal val="visible"/>
                                      </p:to>
                                    </p:set>
                                    <p:animEffect transition="in" filter="randombar(horizontal)">
                                      <p:cBhvr>
                                        <p:cTn id="152" dur="500"/>
                                        <p:tgtEl>
                                          <p:spTgt spid="447"/>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448"/>
                                        </p:tgtEl>
                                        <p:attrNameLst>
                                          <p:attrName>style.visibility</p:attrName>
                                        </p:attrNameLst>
                                      </p:cBhvr>
                                      <p:to>
                                        <p:strVal val="visible"/>
                                      </p:to>
                                    </p:set>
                                    <p:animEffect transition="in" filter="randombar(horizontal)">
                                      <p:cBhvr>
                                        <p:cTn id="155" dur="500"/>
                                        <p:tgtEl>
                                          <p:spTgt spid="448"/>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449"/>
                                        </p:tgtEl>
                                        <p:attrNameLst>
                                          <p:attrName>style.visibility</p:attrName>
                                        </p:attrNameLst>
                                      </p:cBhvr>
                                      <p:to>
                                        <p:strVal val="visible"/>
                                      </p:to>
                                    </p:set>
                                    <p:animEffect transition="in" filter="randombar(horizontal)">
                                      <p:cBhvr>
                                        <p:cTn id="158" dur="500"/>
                                        <p:tgtEl>
                                          <p:spTgt spid="449"/>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450"/>
                                        </p:tgtEl>
                                        <p:attrNameLst>
                                          <p:attrName>style.visibility</p:attrName>
                                        </p:attrNameLst>
                                      </p:cBhvr>
                                      <p:to>
                                        <p:strVal val="visible"/>
                                      </p:to>
                                    </p:set>
                                    <p:animEffect transition="in" filter="randombar(horizontal)">
                                      <p:cBhvr>
                                        <p:cTn id="161" dur="500"/>
                                        <p:tgtEl>
                                          <p:spTgt spid="450"/>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451"/>
                                        </p:tgtEl>
                                        <p:attrNameLst>
                                          <p:attrName>style.visibility</p:attrName>
                                        </p:attrNameLst>
                                      </p:cBhvr>
                                      <p:to>
                                        <p:strVal val="visible"/>
                                      </p:to>
                                    </p:set>
                                    <p:animEffect transition="in" filter="randombar(horizontal)">
                                      <p:cBhvr>
                                        <p:cTn id="164" dur="500"/>
                                        <p:tgtEl>
                                          <p:spTgt spid="451"/>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452"/>
                                        </p:tgtEl>
                                        <p:attrNameLst>
                                          <p:attrName>style.visibility</p:attrName>
                                        </p:attrNameLst>
                                      </p:cBhvr>
                                      <p:to>
                                        <p:strVal val="visible"/>
                                      </p:to>
                                    </p:set>
                                    <p:animEffect transition="in" filter="randombar(horizontal)">
                                      <p:cBhvr>
                                        <p:cTn id="167" dur="500"/>
                                        <p:tgtEl>
                                          <p:spTgt spid="452"/>
                                        </p:tgtEl>
                                      </p:cBhvr>
                                    </p:animEffect>
                                  </p:childTnLst>
                                </p:cTn>
                              </p:par>
                              <p:par>
                                <p:cTn id="168" presetID="14" presetClass="entr" presetSubtype="10" fill="hold" nodeType="withEffect">
                                  <p:stCondLst>
                                    <p:cond delay="0"/>
                                  </p:stCondLst>
                                  <p:childTnLst>
                                    <p:set>
                                      <p:cBhvr>
                                        <p:cTn id="169" dur="1" fill="hold">
                                          <p:stCondLst>
                                            <p:cond delay="0"/>
                                          </p:stCondLst>
                                        </p:cTn>
                                        <p:tgtEl>
                                          <p:spTgt spid="453"/>
                                        </p:tgtEl>
                                        <p:attrNameLst>
                                          <p:attrName>style.visibility</p:attrName>
                                        </p:attrNameLst>
                                      </p:cBhvr>
                                      <p:to>
                                        <p:strVal val="visible"/>
                                      </p:to>
                                    </p:set>
                                    <p:animEffect transition="in" filter="randombar(horizontal)">
                                      <p:cBhvr>
                                        <p:cTn id="170" dur="500"/>
                                        <p:tgtEl>
                                          <p:spTgt spid="453"/>
                                        </p:tgtEl>
                                      </p:cBhvr>
                                    </p:animEffect>
                                  </p:childTnLst>
                                </p:cTn>
                              </p:par>
                              <p:par>
                                <p:cTn id="171" presetID="14" presetClass="entr" presetSubtype="10" fill="hold" nodeType="withEffect">
                                  <p:stCondLst>
                                    <p:cond delay="0"/>
                                  </p:stCondLst>
                                  <p:childTnLst>
                                    <p:set>
                                      <p:cBhvr>
                                        <p:cTn id="172" dur="1" fill="hold">
                                          <p:stCondLst>
                                            <p:cond delay="0"/>
                                          </p:stCondLst>
                                        </p:cTn>
                                        <p:tgtEl>
                                          <p:spTgt spid="456"/>
                                        </p:tgtEl>
                                        <p:attrNameLst>
                                          <p:attrName>style.visibility</p:attrName>
                                        </p:attrNameLst>
                                      </p:cBhvr>
                                      <p:to>
                                        <p:strVal val="visible"/>
                                      </p:to>
                                    </p:set>
                                    <p:animEffect transition="in" filter="randombar(horizontal)">
                                      <p:cBhvr>
                                        <p:cTn id="173" dur="500"/>
                                        <p:tgtEl>
                                          <p:spTgt spid="456"/>
                                        </p:tgtEl>
                                      </p:cBhvr>
                                    </p:animEffect>
                                  </p:childTnLst>
                                </p:cTn>
                              </p:par>
                              <p:par>
                                <p:cTn id="174" presetID="14" presetClass="entr" presetSubtype="10" fill="hold" nodeType="withEffect">
                                  <p:stCondLst>
                                    <p:cond delay="0"/>
                                  </p:stCondLst>
                                  <p:childTnLst>
                                    <p:set>
                                      <p:cBhvr>
                                        <p:cTn id="175" dur="1" fill="hold">
                                          <p:stCondLst>
                                            <p:cond delay="0"/>
                                          </p:stCondLst>
                                        </p:cTn>
                                        <p:tgtEl>
                                          <p:spTgt spid="459"/>
                                        </p:tgtEl>
                                        <p:attrNameLst>
                                          <p:attrName>style.visibility</p:attrName>
                                        </p:attrNameLst>
                                      </p:cBhvr>
                                      <p:to>
                                        <p:strVal val="visible"/>
                                      </p:to>
                                    </p:set>
                                    <p:animEffect transition="in" filter="randombar(horizontal)">
                                      <p:cBhvr>
                                        <p:cTn id="176" dur="500"/>
                                        <p:tgtEl>
                                          <p:spTgt spid="459"/>
                                        </p:tgtEl>
                                      </p:cBhvr>
                                    </p:animEffect>
                                  </p:childTnLst>
                                </p:cTn>
                              </p:par>
                              <p:par>
                                <p:cTn id="177" presetID="14" presetClass="entr" presetSubtype="10" fill="hold" nodeType="withEffect">
                                  <p:stCondLst>
                                    <p:cond delay="0"/>
                                  </p:stCondLst>
                                  <p:childTnLst>
                                    <p:set>
                                      <p:cBhvr>
                                        <p:cTn id="178" dur="1" fill="hold">
                                          <p:stCondLst>
                                            <p:cond delay="0"/>
                                          </p:stCondLst>
                                        </p:cTn>
                                        <p:tgtEl>
                                          <p:spTgt spid="462"/>
                                        </p:tgtEl>
                                        <p:attrNameLst>
                                          <p:attrName>style.visibility</p:attrName>
                                        </p:attrNameLst>
                                      </p:cBhvr>
                                      <p:to>
                                        <p:strVal val="visible"/>
                                      </p:to>
                                    </p:set>
                                    <p:animEffect transition="in" filter="randombar(horizontal)">
                                      <p:cBhvr>
                                        <p:cTn id="179" dur="500"/>
                                        <p:tgtEl>
                                          <p:spTgt spid="462"/>
                                        </p:tgtEl>
                                      </p:cBhvr>
                                    </p:animEffect>
                                  </p:childTnLst>
                                </p:cTn>
                              </p:par>
                              <p:par>
                                <p:cTn id="180" presetID="14" presetClass="entr" presetSubtype="10" fill="hold" grpId="0" nodeType="withEffect">
                                  <p:stCondLst>
                                    <p:cond delay="0"/>
                                  </p:stCondLst>
                                  <p:childTnLst>
                                    <p:set>
                                      <p:cBhvr>
                                        <p:cTn id="181" dur="1" fill="hold">
                                          <p:stCondLst>
                                            <p:cond delay="0"/>
                                          </p:stCondLst>
                                        </p:cTn>
                                        <p:tgtEl>
                                          <p:spTgt spid="465"/>
                                        </p:tgtEl>
                                        <p:attrNameLst>
                                          <p:attrName>style.visibility</p:attrName>
                                        </p:attrNameLst>
                                      </p:cBhvr>
                                      <p:to>
                                        <p:strVal val="visible"/>
                                      </p:to>
                                    </p:set>
                                    <p:animEffect transition="in" filter="randombar(horizontal)">
                                      <p:cBhvr>
                                        <p:cTn id="182" dur="500"/>
                                        <p:tgtEl>
                                          <p:spTgt spid="465"/>
                                        </p:tgtEl>
                                      </p:cBhvr>
                                    </p:animEffect>
                                  </p:childTnLst>
                                </p:cTn>
                              </p:par>
                              <p:par>
                                <p:cTn id="183" presetID="14" presetClass="entr" presetSubtype="10" fill="hold" grpId="0" nodeType="withEffect">
                                  <p:stCondLst>
                                    <p:cond delay="0"/>
                                  </p:stCondLst>
                                  <p:childTnLst>
                                    <p:set>
                                      <p:cBhvr>
                                        <p:cTn id="184" dur="1" fill="hold">
                                          <p:stCondLst>
                                            <p:cond delay="0"/>
                                          </p:stCondLst>
                                        </p:cTn>
                                        <p:tgtEl>
                                          <p:spTgt spid="466"/>
                                        </p:tgtEl>
                                        <p:attrNameLst>
                                          <p:attrName>style.visibility</p:attrName>
                                        </p:attrNameLst>
                                      </p:cBhvr>
                                      <p:to>
                                        <p:strVal val="visible"/>
                                      </p:to>
                                    </p:set>
                                    <p:animEffect transition="in" filter="randombar(horizontal)">
                                      <p:cBhvr>
                                        <p:cTn id="185" dur="500"/>
                                        <p:tgtEl>
                                          <p:spTgt spid="466"/>
                                        </p:tgtEl>
                                      </p:cBhvr>
                                    </p:animEffect>
                                  </p:childTnLst>
                                </p:cTn>
                              </p:par>
                              <p:par>
                                <p:cTn id="186" presetID="14" presetClass="entr" presetSubtype="10" fill="hold" grpId="0" nodeType="withEffect">
                                  <p:stCondLst>
                                    <p:cond delay="0"/>
                                  </p:stCondLst>
                                  <p:childTnLst>
                                    <p:set>
                                      <p:cBhvr>
                                        <p:cTn id="187" dur="1" fill="hold">
                                          <p:stCondLst>
                                            <p:cond delay="0"/>
                                          </p:stCondLst>
                                        </p:cTn>
                                        <p:tgtEl>
                                          <p:spTgt spid="467"/>
                                        </p:tgtEl>
                                        <p:attrNameLst>
                                          <p:attrName>style.visibility</p:attrName>
                                        </p:attrNameLst>
                                      </p:cBhvr>
                                      <p:to>
                                        <p:strVal val="visible"/>
                                      </p:to>
                                    </p:set>
                                    <p:animEffect transition="in" filter="randombar(horizontal)">
                                      <p:cBhvr>
                                        <p:cTn id="188" dur="500"/>
                                        <p:tgtEl>
                                          <p:spTgt spid="467"/>
                                        </p:tgtEl>
                                      </p:cBhvr>
                                    </p:animEffect>
                                  </p:childTnLst>
                                </p:cTn>
                              </p:par>
                              <p:par>
                                <p:cTn id="189" presetID="14" presetClass="entr" presetSubtype="10" fill="hold" grpId="0" nodeType="withEffect">
                                  <p:stCondLst>
                                    <p:cond delay="0"/>
                                  </p:stCondLst>
                                  <p:childTnLst>
                                    <p:set>
                                      <p:cBhvr>
                                        <p:cTn id="190" dur="1" fill="hold">
                                          <p:stCondLst>
                                            <p:cond delay="0"/>
                                          </p:stCondLst>
                                        </p:cTn>
                                        <p:tgtEl>
                                          <p:spTgt spid="468"/>
                                        </p:tgtEl>
                                        <p:attrNameLst>
                                          <p:attrName>style.visibility</p:attrName>
                                        </p:attrNameLst>
                                      </p:cBhvr>
                                      <p:to>
                                        <p:strVal val="visible"/>
                                      </p:to>
                                    </p:set>
                                    <p:animEffect transition="in" filter="randombar(horizontal)">
                                      <p:cBhvr>
                                        <p:cTn id="191" dur="500"/>
                                        <p:tgtEl>
                                          <p:spTgt spid="468"/>
                                        </p:tgtEl>
                                      </p:cBhvr>
                                    </p:animEffect>
                                  </p:childTnLst>
                                </p:cTn>
                              </p:par>
                              <p:par>
                                <p:cTn id="192" presetID="14" presetClass="entr" presetSubtype="10" fill="hold" grpId="0" nodeType="withEffect">
                                  <p:stCondLst>
                                    <p:cond delay="0"/>
                                  </p:stCondLst>
                                  <p:childTnLst>
                                    <p:set>
                                      <p:cBhvr>
                                        <p:cTn id="193" dur="1" fill="hold">
                                          <p:stCondLst>
                                            <p:cond delay="0"/>
                                          </p:stCondLst>
                                        </p:cTn>
                                        <p:tgtEl>
                                          <p:spTgt spid="469"/>
                                        </p:tgtEl>
                                        <p:attrNameLst>
                                          <p:attrName>style.visibility</p:attrName>
                                        </p:attrNameLst>
                                      </p:cBhvr>
                                      <p:to>
                                        <p:strVal val="visible"/>
                                      </p:to>
                                    </p:set>
                                    <p:animEffect transition="in" filter="randombar(horizontal)">
                                      <p:cBhvr>
                                        <p:cTn id="194" dur="500"/>
                                        <p:tgtEl>
                                          <p:spTgt spid="469"/>
                                        </p:tgtEl>
                                      </p:cBhvr>
                                    </p:animEffect>
                                  </p:childTnLst>
                                </p:cTn>
                              </p:par>
                              <p:par>
                                <p:cTn id="195" presetID="14" presetClass="entr" presetSubtype="10" fill="hold" grpId="0" nodeType="withEffect">
                                  <p:stCondLst>
                                    <p:cond delay="0"/>
                                  </p:stCondLst>
                                  <p:childTnLst>
                                    <p:set>
                                      <p:cBhvr>
                                        <p:cTn id="196" dur="1" fill="hold">
                                          <p:stCondLst>
                                            <p:cond delay="0"/>
                                          </p:stCondLst>
                                        </p:cTn>
                                        <p:tgtEl>
                                          <p:spTgt spid="470"/>
                                        </p:tgtEl>
                                        <p:attrNameLst>
                                          <p:attrName>style.visibility</p:attrName>
                                        </p:attrNameLst>
                                      </p:cBhvr>
                                      <p:to>
                                        <p:strVal val="visible"/>
                                      </p:to>
                                    </p:set>
                                    <p:animEffect transition="in" filter="randombar(horizontal)">
                                      <p:cBhvr>
                                        <p:cTn id="197" dur="500"/>
                                        <p:tgtEl>
                                          <p:spTgt spid="470"/>
                                        </p:tgtEl>
                                      </p:cBhvr>
                                    </p:animEffect>
                                  </p:childTnLst>
                                </p:cTn>
                              </p:par>
                              <p:par>
                                <p:cTn id="198" presetID="14" presetClass="entr" presetSubtype="10" fill="hold" grpId="0" nodeType="withEffect">
                                  <p:stCondLst>
                                    <p:cond delay="0"/>
                                  </p:stCondLst>
                                  <p:childTnLst>
                                    <p:set>
                                      <p:cBhvr>
                                        <p:cTn id="199" dur="1" fill="hold">
                                          <p:stCondLst>
                                            <p:cond delay="0"/>
                                          </p:stCondLst>
                                        </p:cTn>
                                        <p:tgtEl>
                                          <p:spTgt spid="471"/>
                                        </p:tgtEl>
                                        <p:attrNameLst>
                                          <p:attrName>style.visibility</p:attrName>
                                        </p:attrNameLst>
                                      </p:cBhvr>
                                      <p:to>
                                        <p:strVal val="visible"/>
                                      </p:to>
                                    </p:set>
                                    <p:animEffect transition="in" filter="randombar(horizontal)">
                                      <p:cBhvr>
                                        <p:cTn id="200" dur="500"/>
                                        <p:tgtEl>
                                          <p:spTgt spid="471"/>
                                        </p:tgtEl>
                                      </p:cBhvr>
                                    </p:animEffect>
                                  </p:childTnLst>
                                </p:cTn>
                              </p:par>
                              <p:par>
                                <p:cTn id="201" presetID="14" presetClass="entr" presetSubtype="10" fill="hold" grpId="0" nodeType="withEffect">
                                  <p:stCondLst>
                                    <p:cond delay="0"/>
                                  </p:stCondLst>
                                  <p:childTnLst>
                                    <p:set>
                                      <p:cBhvr>
                                        <p:cTn id="202" dur="1" fill="hold">
                                          <p:stCondLst>
                                            <p:cond delay="0"/>
                                          </p:stCondLst>
                                        </p:cTn>
                                        <p:tgtEl>
                                          <p:spTgt spid="473"/>
                                        </p:tgtEl>
                                        <p:attrNameLst>
                                          <p:attrName>style.visibility</p:attrName>
                                        </p:attrNameLst>
                                      </p:cBhvr>
                                      <p:to>
                                        <p:strVal val="visible"/>
                                      </p:to>
                                    </p:set>
                                    <p:animEffect transition="in" filter="randombar(horizontal)">
                                      <p:cBhvr>
                                        <p:cTn id="203" dur="500"/>
                                        <p:tgtEl>
                                          <p:spTgt spid="473"/>
                                        </p:tgtEl>
                                      </p:cBhvr>
                                    </p:animEffect>
                                  </p:childTnLst>
                                </p:cTn>
                              </p:par>
                              <p:par>
                                <p:cTn id="204" presetID="14" presetClass="entr" presetSubtype="10" fill="hold" grpId="0" nodeType="withEffect">
                                  <p:stCondLst>
                                    <p:cond delay="0"/>
                                  </p:stCondLst>
                                  <p:childTnLst>
                                    <p:set>
                                      <p:cBhvr>
                                        <p:cTn id="205" dur="1" fill="hold">
                                          <p:stCondLst>
                                            <p:cond delay="0"/>
                                          </p:stCondLst>
                                        </p:cTn>
                                        <p:tgtEl>
                                          <p:spTgt spid="474"/>
                                        </p:tgtEl>
                                        <p:attrNameLst>
                                          <p:attrName>style.visibility</p:attrName>
                                        </p:attrNameLst>
                                      </p:cBhvr>
                                      <p:to>
                                        <p:strVal val="visible"/>
                                      </p:to>
                                    </p:set>
                                    <p:animEffect transition="in" filter="randombar(horizontal)">
                                      <p:cBhvr>
                                        <p:cTn id="206" dur="500"/>
                                        <p:tgtEl>
                                          <p:spTgt spid="474"/>
                                        </p:tgtEl>
                                      </p:cBhvr>
                                    </p:animEffect>
                                  </p:childTnLst>
                                </p:cTn>
                              </p:par>
                              <p:par>
                                <p:cTn id="207" presetID="14" presetClass="entr" presetSubtype="10" fill="hold" grpId="0" nodeType="withEffect">
                                  <p:stCondLst>
                                    <p:cond delay="0"/>
                                  </p:stCondLst>
                                  <p:childTnLst>
                                    <p:set>
                                      <p:cBhvr>
                                        <p:cTn id="208" dur="1" fill="hold">
                                          <p:stCondLst>
                                            <p:cond delay="0"/>
                                          </p:stCondLst>
                                        </p:cTn>
                                        <p:tgtEl>
                                          <p:spTgt spid="475"/>
                                        </p:tgtEl>
                                        <p:attrNameLst>
                                          <p:attrName>style.visibility</p:attrName>
                                        </p:attrNameLst>
                                      </p:cBhvr>
                                      <p:to>
                                        <p:strVal val="visible"/>
                                      </p:to>
                                    </p:set>
                                    <p:animEffect transition="in" filter="randombar(horizontal)">
                                      <p:cBhvr>
                                        <p:cTn id="209" dur="500"/>
                                        <p:tgtEl>
                                          <p:spTgt spid="475"/>
                                        </p:tgtEl>
                                      </p:cBhvr>
                                    </p:animEffect>
                                  </p:childTnLst>
                                </p:cTn>
                              </p:par>
                              <p:par>
                                <p:cTn id="210" presetID="14" presetClass="entr" presetSubtype="10" fill="hold" grpId="0" nodeType="withEffect">
                                  <p:stCondLst>
                                    <p:cond delay="0"/>
                                  </p:stCondLst>
                                  <p:childTnLst>
                                    <p:set>
                                      <p:cBhvr>
                                        <p:cTn id="211" dur="1" fill="hold">
                                          <p:stCondLst>
                                            <p:cond delay="0"/>
                                          </p:stCondLst>
                                        </p:cTn>
                                        <p:tgtEl>
                                          <p:spTgt spid="476"/>
                                        </p:tgtEl>
                                        <p:attrNameLst>
                                          <p:attrName>style.visibility</p:attrName>
                                        </p:attrNameLst>
                                      </p:cBhvr>
                                      <p:to>
                                        <p:strVal val="visible"/>
                                      </p:to>
                                    </p:set>
                                    <p:animEffect transition="in" filter="randombar(horizontal)">
                                      <p:cBhvr>
                                        <p:cTn id="212" dur="500"/>
                                        <p:tgtEl>
                                          <p:spTgt spid="476"/>
                                        </p:tgtEl>
                                      </p:cBhvr>
                                    </p:animEffect>
                                  </p:childTnLst>
                                </p:cTn>
                              </p:par>
                              <p:par>
                                <p:cTn id="213" presetID="14" presetClass="entr" presetSubtype="10" fill="hold" grpId="0" nodeType="withEffect">
                                  <p:stCondLst>
                                    <p:cond delay="0"/>
                                  </p:stCondLst>
                                  <p:childTnLst>
                                    <p:set>
                                      <p:cBhvr>
                                        <p:cTn id="214" dur="1" fill="hold">
                                          <p:stCondLst>
                                            <p:cond delay="0"/>
                                          </p:stCondLst>
                                        </p:cTn>
                                        <p:tgtEl>
                                          <p:spTgt spid="477"/>
                                        </p:tgtEl>
                                        <p:attrNameLst>
                                          <p:attrName>style.visibility</p:attrName>
                                        </p:attrNameLst>
                                      </p:cBhvr>
                                      <p:to>
                                        <p:strVal val="visible"/>
                                      </p:to>
                                    </p:set>
                                    <p:animEffect transition="in" filter="randombar(horizontal)">
                                      <p:cBhvr>
                                        <p:cTn id="215" dur="500"/>
                                        <p:tgtEl>
                                          <p:spTgt spid="477"/>
                                        </p:tgtEl>
                                      </p:cBhvr>
                                    </p:animEffect>
                                  </p:childTnLst>
                                </p:cTn>
                              </p:par>
                              <p:par>
                                <p:cTn id="216" presetID="14" presetClass="entr" presetSubtype="10" fill="hold" grpId="0" nodeType="withEffect">
                                  <p:stCondLst>
                                    <p:cond delay="0"/>
                                  </p:stCondLst>
                                  <p:childTnLst>
                                    <p:set>
                                      <p:cBhvr>
                                        <p:cTn id="217" dur="1" fill="hold">
                                          <p:stCondLst>
                                            <p:cond delay="0"/>
                                          </p:stCondLst>
                                        </p:cTn>
                                        <p:tgtEl>
                                          <p:spTgt spid="478"/>
                                        </p:tgtEl>
                                        <p:attrNameLst>
                                          <p:attrName>style.visibility</p:attrName>
                                        </p:attrNameLst>
                                      </p:cBhvr>
                                      <p:to>
                                        <p:strVal val="visible"/>
                                      </p:to>
                                    </p:set>
                                    <p:animEffect transition="in" filter="randombar(horizontal)">
                                      <p:cBhvr>
                                        <p:cTn id="218" dur="500"/>
                                        <p:tgtEl>
                                          <p:spTgt spid="478"/>
                                        </p:tgtEl>
                                      </p:cBhvr>
                                    </p:animEffect>
                                  </p:childTnLst>
                                </p:cTn>
                              </p:par>
                              <p:par>
                                <p:cTn id="219" presetID="14" presetClass="entr" presetSubtype="10" fill="hold" grpId="0" nodeType="withEffect">
                                  <p:stCondLst>
                                    <p:cond delay="0"/>
                                  </p:stCondLst>
                                  <p:childTnLst>
                                    <p:set>
                                      <p:cBhvr>
                                        <p:cTn id="220" dur="1" fill="hold">
                                          <p:stCondLst>
                                            <p:cond delay="0"/>
                                          </p:stCondLst>
                                        </p:cTn>
                                        <p:tgtEl>
                                          <p:spTgt spid="479"/>
                                        </p:tgtEl>
                                        <p:attrNameLst>
                                          <p:attrName>style.visibility</p:attrName>
                                        </p:attrNameLst>
                                      </p:cBhvr>
                                      <p:to>
                                        <p:strVal val="visible"/>
                                      </p:to>
                                    </p:set>
                                    <p:animEffect transition="in" filter="randombar(horizontal)">
                                      <p:cBhvr>
                                        <p:cTn id="221" dur="500"/>
                                        <p:tgtEl>
                                          <p:spTgt spid="479"/>
                                        </p:tgtEl>
                                      </p:cBhvr>
                                    </p:animEffect>
                                  </p:childTnLst>
                                </p:cTn>
                              </p:par>
                              <p:par>
                                <p:cTn id="222" presetID="14" presetClass="entr" presetSubtype="10" fill="hold" grpId="0" nodeType="withEffect">
                                  <p:stCondLst>
                                    <p:cond delay="0"/>
                                  </p:stCondLst>
                                  <p:childTnLst>
                                    <p:set>
                                      <p:cBhvr>
                                        <p:cTn id="223" dur="1" fill="hold">
                                          <p:stCondLst>
                                            <p:cond delay="0"/>
                                          </p:stCondLst>
                                        </p:cTn>
                                        <p:tgtEl>
                                          <p:spTgt spid="480"/>
                                        </p:tgtEl>
                                        <p:attrNameLst>
                                          <p:attrName>style.visibility</p:attrName>
                                        </p:attrNameLst>
                                      </p:cBhvr>
                                      <p:to>
                                        <p:strVal val="visible"/>
                                      </p:to>
                                    </p:set>
                                    <p:animEffect transition="in" filter="randombar(horizontal)">
                                      <p:cBhvr>
                                        <p:cTn id="224" dur="500"/>
                                        <p:tgtEl>
                                          <p:spTgt spid="480"/>
                                        </p:tgtEl>
                                      </p:cBhvr>
                                    </p:animEffect>
                                  </p:childTnLst>
                                </p:cTn>
                              </p:par>
                              <p:par>
                                <p:cTn id="225" presetID="14" presetClass="entr" presetSubtype="10" fill="hold" grpId="0" nodeType="withEffect">
                                  <p:stCondLst>
                                    <p:cond delay="0"/>
                                  </p:stCondLst>
                                  <p:childTnLst>
                                    <p:set>
                                      <p:cBhvr>
                                        <p:cTn id="226" dur="1" fill="hold">
                                          <p:stCondLst>
                                            <p:cond delay="0"/>
                                          </p:stCondLst>
                                        </p:cTn>
                                        <p:tgtEl>
                                          <p:spTgt spid="481"/>
                                        </p:tgtEl>
                                        <p:attrNameLst>
                                          <p:attrName>style.visibility</p:attrName>
                                        </p:attrNameLst>
                                      </p:cBhvr>
                                      <p:to>
                                        <p:strVal val="visible"/>
                                      </p:to>
                                    </p:set>
                                    <p:animEffect transition="in" filter="randombar(horizontal)">
                                      <p:cBhvr>
                                        <p:cTn id="227" dur="500"/>
                                        <p:tgtEl>
                                          <p:spTgt spid="481"/>
                                        </p:tgtEl>
                                      </p:cBhvr>
                                    </p:animEffect>
                                  </p:childTnLst>
                                </p:cTn>
                              </p:par>
                              <p:par>
                                <p:cTn id="228" presetID="14" presetClass="entr" presetSubtype="10" fill="hold" grpId="0" nodeType="withEffect">
                                  <p:stCondLst>
                                    <p:cond delay="0"/>
                                  </p:stCondLst>
                                  <p:childTnLst>
                                    <p:set>
                                      <p:cBhvr>
                                        <p:cTn id="229" dur="1" fill="hold">
                                          <p:stCondLst>
                                            <p:cond delay="0"/>
                                          </p:stCondLst>
                                        </p:cTn>
                                        <p:tgtEl>
                                          <p:spTgt spid="482"/>
                                        </p:tgtEl>
                                        <p:attrNameLst>
                                          <p:attrName>style.visibility</p:attrName>
                                        </p:attrNameLst>
                                      </p:cBhvr>
                                      <p:to>
                                        <p:strVal val="visible"/>
                                      </p:to>
                                    </p:set>
                                    <p:animEffect transition="in" filter="randombar(horizontal)">
                                      <p:cBhvr>
                                        <p:cTn id="230" dur="500"/>
                                        <p:tgtEl>
                                          <p:spTgt spid="482"/>
                                        </p:tgtEl>
                                      </p:cBhvr>
                                    </p:animEffect>
                                  </p:childTnLst>
                                </p:cTn>
                              </p:par>
                              <p:par>
                                <p:cTn id="231" presetID="14" presetClass="entr" presetSubtype="10" fill="hold" grpId="0" nodeType="withEffect">
                                  <p:stCondLst>
                                    <p:cond delay="0"/>
                                  </p:stCondLst>
                                  <p:childTnLst>
                                    <p:set>
                                      <p:cBhvr>
                                        <p:cTn id="232" dur="1" fill="hold">
                                          <p:stCondLst>
                                            <p:cond delay="0"/>
                                          </p:stCondLst>
                                        </p:cTn>
                                        <p:tgtEl>
                                          <p:spTgt spid="483"/>
                                        </p:tgtEl>
                                        <p:attrNameLst>
                                          <p:attrName>style.visibility</p:attrName>
                                        </p:attrNameLst>
                                      </p:cBhvr>
                                      <p:to>
                                        <p:strVal val="visible"/>
                                      </p:to>
                                    </p:set>
                                    <p:animEffect transition="in" filter="randombar(horizontal)">
                                      <p:cBhvr>
                                        <p:cTn id="233" dur="500"/>
                                        <p:tgtEl>
                                          <p:spTgt spid="483"/>
                                        </p:tgtEl>
                                      </p:cBhvr>
                                    </p:animEffect>
                                  </p:childTnLst>
                                </p:cTn>
                              </p:par>
                              <p:par>
                                <p:cTn id="234" presetID="14" presetClass="entr" presetSubtype="10" fill="hold" grpId="0" nodeType="withEffect">
                                  <p:stCondLst>
                                    <p:cond delay="0"/>
                                  </p:stCondLst>
                                  <p:childTnLst>
                                    <p:set>
                                      <p:cBhvr>
                                        <p:cTn id="235" dur="1" fill="hold">
                                          <p:stCondLst>
                                            <p:cond delay="0"/>
                                          </p:stCondLst>
                                        </p:cTn>
                                        <p:tgtEl>
                                          <p:spTgt spid="484"/>
                                        </p:tgtEl>
                                        <p:attrNameLst>
                                          <p:attrName>style.visibility</p:attrName>
                                        </p:attrNameLst>
                                      </p:cBhvr>
                                      <p:to>
                                        <p:strVal val="visible"/>
                                      </p:to>
                                    </p:set>
                                    <p:animEffect transition="in" filter="randombar(horizontal)">
                                      <p:cBhvr>
                                        <p:cTn id="236" dur="500"/>
                                        <p:tgtEl>
                                          <p:spTgt spid="484"/>
                                        </p:tgtEl>
                                      </p:cBhvr>
                                    </p:animEffect>
                                  </p:childTnLst>
                                </p:cTn>
                              </p:par>
                              <p:par>
                                <p:cTn id="237" presetID="14" presetClass="entr" presetSubtype="10" fill="hold" nodeType="withEffect">
                                  <p:stCondLst>
                                    <p:cond delay="0"/>
                                  </p:stCondLst>
                                  <p:childTnLst>
                                    <p:set>
                                      <p:cBhvr>
                                        <p:cTn id="238" dur="1" fill="hold">
                                          <p:stCondLst>
                                            <p:cond delay="0"/>
                                          </p:stCondLst>
                                        </p:cTn>
                                        <p:tgtEl>
                                          <p:spTgt spid="485"/>
                                        </p:tgtEl>
                                        <p:attrNameLst>
                                          <p:attrName>style.visibility</p:attrName>
                                        </p:attrNameLst>
                                      </p:cBhvr>
                                      <p:to>
                                        <p:strVal val="visible"/>
                                      </p:to>
                                    </p:set>
                                    <p:animEffect transition="in" filter="randombar(horizontal)">
                                      <p:cBhvr>
                                        <p:cTn id="239" dur="500"/>
                                        <p:tgtEl>
                                          <p:spTgt spid="485"/>
                                        </p:tgtEl>
                                      </p:cBhvr>
                                    </p:animEffect>
                                  </p:childTnLst>
                                </p:cTn>
                              </p:par>
                              <p:par>
                                <p:cTn id="240" presetID="14" presetClass="entr" presetSubtype="10" fill="hold" grpId="0" nodeType="withEffect">
                                  <p:stCondLst>
                                    <p:cond delay="0"/>
                                  </p:stCondLst>
                                  <p:childTnLst>
                                    <p:set>
                                      <p:cBhvr>
                                        <p:cTn id="241" dur="1" fill="hold">
                                          <p:stCondLst>
                                            <p:cond delay="0"/>
                                          </p:stCondLst>
                                        </p:cTn>
                                        <p:tgtEl>
                                          <p:spTgt spid="488"/>
                                        </p:tgtEl>
                                        <p:attrNameLst>
                                          <p:attrName>style.visibility</p:attrName>
                                        </p:attrNameLst>
                                      </p:cBhvr>
                                      <p:to>
                                        <p:strVal val="visible"/>
                                      </p:to>
                                    </p:set>
                                    <p:animEffect transition="in" filter="randombar(horizontal)">
                                      <p:cBhvr>
                                        <p:cTn id="242" dur="500"/>
                                        <p:tgtEl>
                                          <p:spTgt spid="488"/>
                                        </p:tgtEl>
                                      </p:cBhvr>
                                    </p:animEffect>
                                  </p:childTnLst>
                                </p:cTn>
                              </p:par>
                              <p:par>
                                <p:cTn id="243" presetID="14" presetClass="entr" presetSubtype="10" fill="hold" grpId="0" nodeType="withEffect">
                                  <p:stCondLst>
                                    <p:cond delay="0"/>
                                  </p:stCondLst>
                                  <p:childTnLst>
                                    <p:set>
                                      <p:cBhvr>
                                        <p:cTn id="244" dur="1" fill="hold">
                                          <p:stCondLst>
                                            <p:cond delay="0"/>
                                          </p:stCondLst>
                                        </p:cTn>
                                        <p:tgtEl>
                                          <p:spTgt spid="489"/>
                                        </p:tgtEl>
                                        <p:attrNameLst>
                                          <p:attrName>style.visibility</p:attrName>
                                        </p:attrNameLst>
                                      </p:cBhvr>
                                      <p:to>
                                        <p:strVal val="visible"/>
                                      </p:to>
                                    </p:set>
                                    <p:animEffect transition="in" filter="randombar(horizontal)">
                                      <p:cBhvr>
                                        <p:cTn id="245" dur="500"/>
                                        <p:tgtEl>
                                          <p:spTgt spid="489"/>
                                        </p:tgtEl>
                                      </p:cBhvr>
                                    </p:animEffect>
                                  </p:childTnLst>
                                </p:cTn>
                              </p:par>
                              <p:par>
                                <p:cTn id="246" presetID="14" presetClass="entr" presetSubtype="10" fill="hold" grpId="0" nodeType="withEffect">
                                  <p:stCondLst>
                                    <p:cond delay="0"/>
                                  </p:stCondLst>
                                  <p:childTnLst>
                                    <p:set>
                                      <p:cBhvr>
                                        <p:cTn id="247" dur="1" fill="hold">
                                          <p:stCondLst>
                                            <p:cond delay="0"/>
                                          </p:stCondLst>
                                        </p:cTn>
                                        <p:tgtEl>
                                          <p:spTgt spid="490"/>
                                        </p:tgtEl>
                                        <p:attrNameLst>
                                          <p:attrName>style.visibility</p:attrName>
                                        </p:attrNameLst>
                                      </p:cBhvr>
                                      <p:to>
                                        <p:strVal val="visible"/>
                                      </p:to>
                                    </p:set>
                                    <p:animEffect transition="in" filter="randombar(horizontal)">
                                      <p:cBhvr>
                                        <p:cTn id="248" dur="500"/>
                                        <p:tgtEl>
                                          <p:spTgt spid="490"/>
                                        </p:tgtEl>
                                      </p:cBhvr>
                                    </p:animEffect>
                                  </p:childTnLst>
                                </p:cTn>
                              </p:par>
                              <p:par>
                                <p:cTn id="249" presetID="14" presetClass="entr" presetSubtype="10" fill="hold" grpId="0" nodeType="withEffect">
                                  <p:stCondLst>
                                    <p:cond delay="0"/>
                                  </p:stCondLst>
                                  <p:childTnLst>
                                    <p:set>
                                      <p:cBhvr>
                                        <p:cTn id="250" dur="1" fill="hold">
                                          <p:stCondLst>
                                            <p:cond delay="0"/>
                                          </p:stCondLst>
                                        </p:cTn>
                                        <p:tgtEl>
                                          <p:spTgt spid="491"/>
                                        </p:tgtEl>
                                        <p:attrNameLst>
                                          <p:attrName>style.visibility</p:attrName>
                                        </p:attrNameLst>
                                      </p:cBhvr>
                                      <p:to>
                                        <p:strVal val="visible"/>
                                      </p:to>
                                    </p:set>
                                    <p:animEffect transition="in" filter="randombar(horizontal)">
                                      <p:cBhvr>
                                        <p:cTn id="251" dur="500"/>
                                        <p:tgtEl>
                                          <p:spTgt spid="491"/>
                                        </p:tgtEl>
                                      </p:cBhvr>
                                    </p:animEffect>
                                  </p:childTnLst>
                                </p:cTn>
                              </p:par>
                              <p:par>
                                <p:cTn id="252" presetID="14" presetClass="entr" presetSubtype="10" fill="hold" grpId="0" nodeType="withEffect">
                                  <p:stCondLst>
                                    <p:cond delay="0"/>
                                  </p:stCondLst>
                                  <p:childTnLst>
                                    <p:set>
                                      <p:cBhvr>
                                        <p:cTn id="253" dur="1" fill="hold">
                                          <p:stCondLst>
                                            <p:cond delay="0"/>
                                          </p:stCondLst>
                                        </p:cTn>
                                        <p:tgtEl>
                                          <p:spTgt spid="492"/>
                                        </p:tgtEl>
                                        <p:attrNameLst>
                                          <p:attrName>style.visibility</p:attrName>
                                        </p:attrNameLst>
                                      </p:cBhvr>
                                      <p:to>
                                        <p:strVal val="visible"/>
                                      </p:to>
                                    </p:set>
                                    <p:animEffect transition="in" filter="randombar(horizontal)">
                                      <p:cBhvr>
                                        <p:cTn id="254" dur="500"/>
                                        <p:tgtEl>
                                          <p:spTgt spid="492"/>
                                        </p:tgtEl>
                                      </p:cBhvr>
                                    </p:animEffect>
                                  </p:childTnLst>
                                </p:cTn>
                              </p:par>
                              <p:par>
                                <p:cTn id="255" presetID="14" presetClass="entr" presetSubtype="10" fill="hold" grpId="0" nodeType="withEffect">
                                  <p:stCondLst>
                                    <p:cond delay="0"/>
                                  </p:stCondLst>
                                  <p:childTnLst>
                                    <p:set>
                                      <p:cBhvr>
                                        <p:cTn id="256" dur="1" fill="hold">
                                          <p:stCondLst>
                                            <p:cond delay="0"/>
                                          </p:stCondLst>
                                        </p:cTn>
                                        <p:tgtEl>
                                          <p:spTgt spid="493"/>
                                        </p:tgtEl>
                                        <p:attrNameLst>
                                          <p:attrName>style.visibility</p:attrName>
                                        </p:attrNameLst>
                                      </p:cBhvr>
                                      <p:to>
                                        <p:strVal val="visible"/>
                                      </p:to>
                                    </p:set>
                                    <p:animEffect transition="in" filter="randombar(horizontal)">
                                      <p:cBhvr>
                                        <p:cTn id="257" dur="500"/>
                                        <p:tgtEl>
                                          <p:spTgt spid="493"/>
                                        </p:tgtEl>
                                      </p:cBhvr>
                                    </p:animEffect>
                                  </p:childTnLst>
                                </p:cTn>
                              </p:par>
                              <p:par>
                                <p:cTn id="258" presetID="14" presetClass="entr" presetSubtype="10" fill="hold" grpId="0" nodeType="withEffect">
                                  <p:stCondLst>
                                    <p:cond delay="0"/>
                                  </p:stCondLst>
                                  <p:childTnLst>
                                    <p:set>
                                      <p:cBhvr>
                                        <p:cTn id="259" dur="1" fill="hold">
                                          <p:stCondLst>
                                            <p:cond delay="0"/>
                                          </p:stCondLst>
                                        </p:cTn>
                                        <p:tgtEl>
                                          <p:spTgt spid="494"/>
                                        </p:tgtEl>
                                        <p:attrNameLst>
                                          <p:attrName>style.visibility</p:attrName>
                                        </p:attrNameLst>
                                      </p:cBhvr>
                                      <p:to>
                                        <p:strVal val="visible"/>
                                      </p:to>
                                    </p:set>
                                    <p:animEffect transition="in" filter="randombar(horizontal)">
                                      <p:cBhvr>
                                        <p:cTn id="260" dur="500"/>
                                        <p:tgtEl>
                                          <p:spTgt spid="494"/>
                                        </p:tgtEl>
                                      </p:cBhvr>
                                    </p:animEffect>
                                  </p:childTnLst>
                                </p:cTn>
                              </p:par>
                              <p:par>
                                <p:cTn id="261" presetID="14" presetClass="entr" presetSubtype="10" fill="hold" grpId="0" nodeType="withEffect">
                                  <p:stCondLst>
                                    <p:cond delay="0"/>
                                  </p:stCondLst>
                                  <p:childTnLst>
                                    <p:set>
                                      <p:cBhvr>
                                        <p:cTn id="262" dur="1" fill="hold">
                                          <p:stCondLst>
                                            <p:cond delay="0"/>
                                          </p:stCondLst>
                                        </p:cTn>
                                        <p:tgtEl>
                                          <p:spTgt spid="495"/>
                                        </p:tgtEl>
                                        <p:attrNameLst>
                                          <p:attrName>style.visibility</p:attrName>
                                        </p:attrNameLst>
                                      </p:cBhvr>
                                      <p:to>
                                        <p:strVal val="visible"/>
                                      </p:to>
                                    </p:set>
                                    <p:animEffect transition="in" filter="randombar(horizontal)">
                                      <p:cBhvr>
                                        <p:cTn id="263" dur="500"/>
                                        <p:tgtEl>
                                          <p:spTgt spid="495"/>
                                        </p:tgtEl>
                                      </p:cBhvr>
                                    </p:animEffect>
                                  </p:childTnLst>
                                </p:cTn>
                              </p:par>
                              <p:par>
                                <p:cTn id="264" presetID="14" presetClass="entr" presetSubtype="10" fill="hold" grpId="0" nodeType="withEffect">
                                  <p:stCondLst>
                                    <p:cond delay="0"/>
                                  </p:stCondLst>
                                  <p:childTnLst>
                                    <p:set>
                                      <p:cBhvr>
                                        <p:cTn id="265" dur="1" fill="hold">
                                          <p:stCondLst>
                                            <p:cond delay="0"/>
                                          </p:stCondLst>
                                        </p:cTn>
                                        <p:tgtEl>
                                          <p:spTgt spid="496"/>
                                        </p:tgtEl>
                                        <p:attrNameLst>
                                          <p:attrName>style.visibility</p:attrName>
                                        </p:attrNameLst>
                                      </p:cBhvr>
                                      <p:to>
                                        <p:strVal val="visible"/>
                                      </p:to>
                                    </p:set>
                                    <p:animEffect transition="in" filter="randombar(horizontal)">
                                      <p:cBhvr>
                                        <p:cTn id="266" dur="500"/>
                                        <p:tgtEl>
                                          <p:spTgt spid="496"/>
                                        </p:tgtEl>
                                      </p:cBhvr>
                                    </p:animEffect>
                                  </p:childTnLst>
                                </p:cTn>
                              </p:par>
                              <p:par>
                                <p:cTn id="267" presetID="14" presetClass="entr" presetSubtype="10" fill="hold" grpId="0" nodeType="withEffect">
                                  <p:stCondLst>
                                    <p:cond delay="0"/>
                                  </p:stCondLst>
                                  <p:childTnLst>
                                    <p:set>
                                      <p:cBhvr>
                                        <p:cTn id="268" dur="1" fill="hold">
                                          <p:stCondLst>
                                            <p:cond delay="0"/>
                                          </p:stCondLst>
                                        </p:cTn>
                                        <p:tgtEl>
                                          <p:spTgt spid="497"/>
                                        </p:tgtEl>
                                        <p:attrNameLst>
                                          <p:attrName>style.visibility</p:attrName>
                                        </p:attrNameLst>
                                      </p:cBhvr>
                                      <p:to>
                                        <p:strVal val="visible"/>
                                      </p:to>
                                    </p:set>
                                    <p:animEffect transition="in" filter="randombar(horizontal)">
                                      <p:cBhvr>
                                        <p:cTn id="269" dur="500"/>
                                        <p:tgtEl>
                                          <p:spTgt spid="497"/>
                                        </p:tgtEl>
                                      </p:cBhvr>
                                    </p:animEffect>
                                  </p:childTnLst>
                                </p:cTn>
                              </p:par>
                              <p:par>
                                <p:cTn id="270" presetID="14" presetClass="entr" presetSubtype="10" fill="hold" grpId="0" nodeType="withEffect">
                                  <p:stCondLst>
                                    <p:cond delay="0"/>
                                  </p:stCondLst>
                                  <p:childTnLst>
                                    <p:set>
                                      <p:cBhvr>
                                        <p:cTn id="271" dur="1" fill="hold">
                                          <p:stCondLst>
                                            <p:cond delay="0"/>
                                          </p:stCondLst>
                                        </p:cTn>
                                        <p:tgtEl>
                                          <p:spTgt spid="498"/>
                                        </p:tgtEl>
                                        <p:attrNameLst>
                                          <p:attrName>style.visibility</p:attrName>
                                        </p:attrNameLst>
                                      </p:cBhvr>
                                      <p:to>
                                        <p:strVal val="visible"/>
                                      </p:to>
                                    </p:set>
                                    <p:animEffect transition="in" filter="randombar(horizontal)">
                                      <p:cBhvr>
                                        <p:cTn id="272" dur="500"/>
                                        <p:tgtEl>
                                          <p:spTgt spid="498"/>
                                        </p:tgtEl>
                                      </p:cBhvr>
                                    </p:animEffect>
                                  </p:childTnLst>
                                </p:cTn>
                              </p:par>
                              <p:par>
                                <p:cTn id="273" presetID="14" presetClass="entr" presetSubtype="10" fill="hold" grpId="0" nodeType="withEffect">
                                  <p:stCondLst>
                                    <p:cond delay="0"/>
                                  </p:stCondLst>
                                  <p:childTnLst>
                                    <p:set>
                                      <p:cBhvr>
                                        <p:cTn id="274" dur="1" fill="hold">
                                          <p:stCondLst>
                                            <p:cond delay="0"/>
                                          </p:stCondLst>
                                        </p:cTn>
                                        <p:tgtEl>
                                          <p:spTgt spid="499"/>
                                        </p:tgtEl>
                                        <p:attrNameLst>
                                          <p:attrName>style.visibility</p:attrName>
                                        </p:attrNameLst>
                                      </p:cBhvr>
                                      <p:to>
                                        <p:strVal val="visible"/>
                                      </p:to>
                                    </p:set>
                                    <p:animEffect transition="in" filter="randombar(horizontal)">
                                      <p:cBhvr>
                                        <p:cTn id="275" dur="500"/>
                                        <p:tgtEl>
                                          <p:spTgt spid="499"/>
                                        </p:tgtEl>
                                      </p:cBhvr>
                                    </p:animEffect>
                                  </p:childTnLst>
                                </p:cTn>
                              </p:par>
                              <p:par>
                                <p:cTn id="276" presetID="14" presetClass="entr" presetSubtype="10" fill="hold" grpId="0" nodeType="withEffect">
                                  <p:stCondLst>
                                    <p:cond delay="0"/>
                                  </p:stCondLst>
                                  <p:childTnLst>
                                    <p:set>
                                      <p:cBhvr>
                                        <p:cTn id="277" dur="1" fill="hold">
                                          <p:stCondLst>
                                            <p:cond delay="0"/>
                                          </p:stCondLst>
                                        </p:cTn>
                                        <p:tgtEl>
                                          <p:spTgt spid="500"/>
                                        </p:tgtEl>
                                        <p:attrNameLst>
                                          <p:attrName>style.visibility</p:attrName>
                                        </p:attrNameLst>
                                      </p:cBhvr>
                                      <p:to>
                                        <p:strVal val="visible"/>
                                      </p:to>
                                    </p:set>
                                    <p:animEffect transition="in" filter="randombar(horizontal)">
                                      <p:cBhvr>
                                        <p:cTn id="278" dur="500"/>
                                        <p:tgtEl>
                                          <p:spTgt spid="500"/>
                                        </p:tgtEl>
                                      </p:cBhvr>
                                    </p:animEffect>
                                  </p:childTnLst>
                                </p:cTn>
                              </p:par>
                              <p:par>
                                <p:cTn id="279" presetID="14" presetClass="entr" presetSubtype="10" fill="hold" grpId="0" nodeType="withEffect">
                                  <p:stCondLst>
                                    <p:cond delay="0"/>
                                  </p:stCondLst>
                                  <p:childTnLst>
                                    <p:set>
                                      <p:cBhvr>
                                        <p:cTn id="280" dur="1" fill="hold">
                                          <p:stCondLst>
                                            <p:cond delay="0"/>
                                          </p:stCondLst>
                                        </p:cTn>
                                        <p:tgtEl>
                                          <p:spTgt spid="501"/>
                                        </p:tgtEl>
                                        <p:attrNameLst>
                                          <p:attrName>style.visibility</p:attrName>
                                        </p:attrNameLst>
                                      </p:cBhvr>
                                      <p:to>
                                        <p:strVal val="visible"/>
                                      </p:to>
                                    </p:set>
                                    <p:animEffect transition="in" filter="randombar(horizontal)">
                                      <p:cBhvr>
                                        <p:cTn id="281" dur="500"/>
                                        <p:tgtEl>
                                          <p:spTgt spid="501"/>
                                        </p:tgtEl>
                                      </p:cBhvr>
                                    </p:animEffect>
                                  </p:childTnLst>
                                </p:cTn>
                              </p:par>
                              <p:par>
                                <p:cTn id="282" presetID="14" presetClass="entr" presetSubtype="10" fill="hold" grpId="0" nodeType="withEffect">
                                  <p:stCondLst>
                                    <p:cond delay="0"/>
                                  </p:stCondLst>
                                  <p:childTnLst>
                                    <p:set>
                                      <p:cBhvr>
                                        <p:cTn id="283" dur="1" fill="hold">
                                          <p:stCondLst>
                                            <p:cond delay="0"/>
                                          </p:stCondLst>
                                        </p:cTn>
                                        <p:tgtEl>
                                          <p:spTgt spid="502"/>
                                        </p:tgtEl>
                                        <p:attrNameLst>
                                          <p:attrName>style.visibility</p:attrName>
                                        </p:attrNameLst>
                                      </p:cBhvr>
                                      <p:to>
                                        <p:strVal val="visible"/>
                                      </p:to>
                                    </p:set>
                                    <p:animEffect transition="in" filter="randombar(horizontal)">
                                      <p:cBhvr>
                                        <p:cTn id="284" dur="500"/>
                                        <p:tgtEl>
                                          <p:spTgt spid="502"/>
                                        </p:tgtEl>
                                      </p:cBhvr>
                                    </p:animEffect>
                                  </p:childTnLst>
                                </p:cTn>
                              </p:par>
                              <p:par>
                                <p:cTn id="285" presetID="14" presetClass="entr" presetSubtype="10" fill="hold" grpId="0" nodeType="withEffect">
                                  <p:stCondLst>
                                    <p:cond delay="0"/>
                                  </p:stCondLst>
                                  <p:childTnLst>
                                    <p:set>
                                      <p:cBhvr>
                                        <p:cTn id="286" dur="1" fill="hold">
                                          <p:stCondLst>
                                            <p:cond delay="0"/>
                                          </p:stCondLst>
                                        </p:cTn>
                                        <p:tgtEl>
                                          <p:spTgt spid="503"/>
                                        </p:tgtEl>
                                        <p:attrNameLst>
                                          <p:attrName>style.visibility</p:attrName>
                                        </p:attrNameLst>
                                      </p:cBhvr>
                                      <p:to>
                                        <p:strVal val="visible"/>
                                      </p:to>
                                    </p:set>
                                    <p:animEffect transition="in" filter="randombar(horizontal)">
                                      <p:cBhvr>
                                        <p:cTn id="287" dur="500"/>
                                        <p:tgtEl>
                                          <p:spTgt spid="503"/>
                                        </p:tgtEl>
                                      </p:cBhvr>
                                    </p:animEffect>
                                  </p:childTnLst>
                                </p:cTn>
                              </p:par>
                              <p:par>
                                <p:cTn id="288" presetID="14" presetClass="entr" presetSubtype="10" fill="hold" grpId="0" nodeType="withEffect">
                                  <p:stCondLst>
                                    <p:cond delay="0"/>
                                  </p:stCondLst>
                                  <p:childTnLst>
                                    <p:set>
                                      <p:cBhvr>
                                        <p:cTn id="289" dur="1" fill="hold">
                                          <p:stCondLst>
                                            <p:cond delay="0"/>
                                          </p:stCondLst>
                                        </p:cTn>
                                        <p:tgtEl>
                                          <p:spTgt spid="504"/>
                                        </p:tgtEl>
                                        <p:attrNameLst>
                                          <p:attrName>style.visibility</p:attrName>
                                        </p:attrNameLst>
                                      </p:cBhvr>
                                      <p:to>
                                        <p:strVal val="visible"/>
                                      </p:to>
                                    </p:set>
                                    <p:animEffect transition="in" filter="randombar(horizontal)">
                                      <p:cBhvr>
                                        <p:cTn id="290" dur="500"/>
                                        <p:tgtEl>
                                          <p:spTgt spid="504"/>
                                        </p:tgtEl>
                                      </p:cBhvr>
                                    </p:animEffect>
                                  </p:childTnLst>
                                </p:cTn>
                              </p:par>
                              <p:par>
                                <p:cTn id="291" presetID="14" presetClass="entr" presetSubtype="10" fill="hold" grpId="0" nodeType="withEffect">
                                  <p:stCondLst>
                                    <p:cond delay="0"/>
                                  </p:stCondLst>
                                  <p:childTnLst>
                                    <p:set>
                                      <p:cBhvr>
                                        <p:cTn id="292" dur="1" fill="hold">
                                          <p:stCondLst>
                                            <p:cond delay="0"/>
                                          </p:stCondLst>
                                        </p:cTn>
                                        <p:tgtEl>
                                          <p:spTgt spid="505"/>
                                        </p:tgtEl>
                                        <p:attrNameLst>
                                          <p:attrName>style.visibility</p:attrName>
                                        </p:attrNameLst>
                                      </p:cBhvr>
                                      <p:to>
                                        <p:strVal val="visible"/>
                                      </p:to>
                                    </p:set>
                                    <p:animEffect transition="in" filter="randombar(horizontal)">
                                      <p:cBhvr>
                                        <p:cTn id="293" dur="500"/>
                                        <p:tgtEl>
                                          <p:spTgt spid="505"/>
                                        </p:tgtEl>
                                      </p:cBhvr>
                                    </p:animEffect>
                                  </p:childTnLst>
                                </p:cTn>
                              </p:par>
                              <p:par>
                                <p:cTn id="294" presetID="14" presetClass="entr" presetSubtype="10" fill="hold" grpId="0" nodeType="withEffect">
                                  <p:stCondLst>
                                    <p:cond delay="0"/>
                                  </p:stCondLst>
                                  <p:childTnLst>
                                    <p:set>
                                      <p:cBhvr>
                                        <p:cTn id="295" dur="1" fill="hold">
                                          <p:stCondLst>
                                            <p:cond delay="0"/>
                                          </p:stCondLst>
                                        </p:cTn>
                                        <p:tgtEl>
                                          <p:spTgt spid="506"/>
                                        </p:tgtEl>
                                        <p:attrNameLst>
                                          <p:attrName>style.visibility</p:attrName>
                                        </p:attrNameLst>
                                      </p:cBhvr>
                                      <p:to>
                                        <p:strVal val="visible"/>
                                      </p:to>
                                    </p:set>
                                    <p:animEffect transition="in" filter="randombar(horizontal)">
                                      <p:cBhvr>
                                        <p:cTn id="296" dur="500"/>
                                        <p:tgtEl>
                                          <p:spTgt spid="506"/>
                                        </p:tgtEl>
                                      </p:cBhvr>
                                    </p:animEffect>
                                  </p:childTnLst>
                                </p:cTn>
                              </p:par>
                              <p:par>
                                <p:cTn id="297" presetID="14" presetClass="entr" presetSubtype="10" fill="hold" grpId="0" nodeType="withEffect">
                                  <p:stCondLst>
                                    <p:cond delay="0"/>
                                  </p:stCondLst>
                                  <p:childTnLst>
                                    <p:set>
                                      <p:cBhvr>
                                        <p:cTn id="298" dur="1" fill="hold">
                                          <p:stCondLst>
                                            <p:cond delay="0"/>
                                          </p:stCondLst>
                                        </p:cTn>
                                        <p:tgtEl>
                                          <p:spTgt spid="507"/>
                                        </p:tgtEl>
                                        <p:attrNameLst>
                                          <p:attrName>style.visibility</p:attrName>
                                        </p:attrNameLst>
                                      </p:cBhvr>
                                      <p:to>
                                        <p:strVal val="visible"/>
                                      </p:to>
                                    </p:set>
                                    <p:animEffect transition="in" filter="randombar(horizontal)">
                                      <p:cBhvr>
                                        <p:cTn id="299" dur="500"/>
                                        <p:tgtEl>
                                          <p:spTgt spid="507"/>
                                        </p:tgtEl>
                                      </p:cBhvr>
                                    </p:animEffect>
                                  </p:childTnLst>
                                </p:cTn>
                              </p:par>
                              <p:par>
                                <p:cTn id="300" presetID="14" presetClass="entr" presetSubtype="10" fill="hold" grpId="0" nodeType="withEffect">
                                  <p:stCondLst>
                                    <p:cond delay="0"/>
                                  </p:stCondLst>
                                  <p:childTnLst>
                                    <p:set>
                                      <p:cBhvr>
                                        <p:cTn id="301" dur="1" fill="hold">
                                          <p:stCondLst>
                                            <p:cond delay="0"/>
                                          </p:stCondLst>
                                        </p:cTn>
                                        <p:tgtEl>
                                          <p:spTgt spid="508"/>
                                        </p:tgtEl>
                                        <p:attrNameLst>
                                          <p:attrName>style.visibility</p:attrName>
                                        </p:attrNameLst>
                                      </p:cBhvr>
                                      <p:to>
                                        <p:strVal val="visible"/>
                                      </p:to>
                                    </p:set>
                                    <p:animEffect transition="in" filter="randombar(horizontal)">
                                      <p:cBhvr>
                                        <p:cTn id="302" dur="500"/>
                                        <p:tgtEl>
                                          <p:spTgt spid="508"/>
                                        </p:tgtEl>
                                      </p:cBhvr>
                                    </p:animEffect>
                                  </p:childTnLst>
                                </p:cTn>
                              </p:par>
                              <p:par>
                                <p:cTn id="303" presetID="14" presetClass="entr" presetSubtype="10" fill="hold" grpId="0" nodeType="withEffect">
                                  <p:stCondLst>
                                    <p:cond delay="0"/>
                                  </p:stCondLst>
                                  <p:childTnLst>
                                    <p:set>
                                      <p:cBhvr>
                                        <p:cTn id="304" dur="1" fill="hold">
                                          <p:stCondLst>
                                            <p:cond delay="0"/>
                                          </p:stCondLst>
                                        </p:cTn>
                                        <p:tgtEl>
                                          <p:spTgt spid="509"/>
                                        </p:tgtEl>
                                        <p:attrNameLst>
                                          <p:attrName>style.visibility</p:attrName>
                                        </p:attrNameLst>
                                      </p:cBhvr>
                                      <p:to>
                                        <p:strVal val="visible"/>
                                      </p:to>
                                    </p:set>
                                    <p:animEffect transition="in" filter="randombar(horizontal)">
                                      <p:cBhvr>
                                        <p:cTn id="305" dur="500"/>
                                        <p:tgtEl>
                                          <p:spTgt spid="509"/>
                                        </p:tgtEl>
                                      </p:cBhvr>
                                    </p:animEffect>
                                  </p:childTnLst>
                                </p:cTn>
                              </p:par>
                            </p:childTnLst>
                          </p:cTn>
                        </p:par>
                        <p:par>
                          <p:cTn id="306" fill="hold">
                            <p:stCondLst>
                              <p:cond delay="1000"/>
                            </p:stCondLst>
                            <p:childTnLst>
                              <p:par>
                                <p:cTn id="307" presetID="22" presetClass="entr" presetSubtype="8" fill="hold" nodeType="afterEffect">
                                  <p:stCondLst>
                                    <p:cond delay="0"/>
                                  </p:stCondLst>
                                  <p:childTnLst>
                                    <p:set>
                                      <p:cBhvr>
                                        <p:cTn id="308" dur="1" fill="hold">
                                          <p:stCondLst>
                                            <p:cond delay="0"/>
                                          </p:stCondLst>
                                        </p:cTn>
                                        <p:tgtEl>
                                          <p:spTgt spid="173"/>
                                        </p:tgtEl>
                                        <p:attrNameLst>
                                          <p:attrName>style.visibility</p:attrName>
                                        </p:attrNameLst>
                                      </p:cBhvr>
                                      <p:to>
                                        <p:strVal val="visible"/>
                                      </p:to>
                                    </p:set>
                                    <p:animEffect transition="in" filter="wipe(left)">
                                      <p:cBhvr>
                                        <p:cTn id="309" dur="500"/>
                                        <p:tgtEl>
                                          <p:spTgt spid="173"/>
                                        </p:tgtEl>
                                      </p:cBhvr>
                                    </p:animEffect>
                                  </p:childTnLst>
                                </p:cTn>
                              </p:par>
                            </p:childTnLst>
                          </p:cTn>
                        </p:par>
                        <p:par>
                          <p:cTn id="310" fill="hold">
                            <p:stCondLst>
                              <p:cond delay="1500"/>
                            </p:stCondLst>
                            <p:childTnLst>
                              <p:par>
                                <p:cTn id="311" presetID="22" presetClass="entr" presetSubtype="8" fill="hold" nodeType="afterEffect">
                                  <p:stCondLst>
                                    <p:cond delay="0"/>
                                  </p:stCondLst>
                                  <p:childTnLst>
                                    <p:set>
                                      <p:cBhvr>
                                        <p:cTn id="312" dur="1" fill="hold">
                                          <p:stCondLst>
                                            <p:cond delay="0"/>
                                          </p:stCondLst>
                                        </p:cTn>
                                        <p:tgtEl>
                                          <p:spTgt spid="396"/>
                                        </p:tgtEl>
                                        <p:attrNameLst>
                                          <p:attrName>style.visibility</p:attrName>
                                        </p:attrNameLst>
                                      </p:cBhvr>
                                      <p:to>
                                        <p:strVal val="visible"/>
                                      </p:to>
                                    </p:set>
                                    <p:animEffect transition="in" filter="wipe(left)">
                                      <p:cBhvr>
                                        <p:cTn id="313" dur="500"/>
                                        <p:tgtEl>
                                          <p:spTgt spid="396"/>
                                        </p:tgtEl>
                                      </p:cBhvr>
                                    </p:animEffect>
                                  </p:childTnLst>
                                </p:cTn>
                              </p:par>
                            </p:childTnLst>
                          </p:cTn>
                        </p:par>
                        <p:par>
                          <p:cTn id="314" fill="hold">
                            <p:stCondLst>
                              <p:cond delay="2000"/>
                            </p:stCondLst>
                            <p:childTnLst>
                              <p:par>
                                <p:cTn id="315" presetID="35" presetClass="emph" presetSubtype="0" repeatCount="3000" fill="hold" grpId="0" nodeType="afterEffect">
                                  <p:stCondLst>
                                    <p:cond delay="500"/>
                                  </p:stCondLst>
                                  <p:childTnLst>
                                    <p:anim calcmode="discrete" valueType="str">
                                      <p:cBhvr>
                                        <p:cTn id="316" dur="1000" fill="hold"/>
                                        <p:tgtEl>
                                          <p:spTgt spid="47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bldLvl="0" animBg="1"/>
      <p:bldP spid="402" grpId="0" bldLvl="0" animBg="1"/>
      <p:bldP spid="403" grpId="0" bldLvl="0" animBg="1"/>
      <p:bldP spid="404" grpId="0" bldLvl="0" animBg="1"/>
      <p:bldP spid="405" grpId="0" bldLvl="0" animBg="1"/>
      <p:bldP spid="406" grpId="0" bldLvl="0" animBg="1"/>
      <p:bldP spid="407" grpId="0" bldLvl="0" animBg="1"/>
      <p:bldP spid="408" grpId="0" bldLvl="0" animBg="1"/>
      <p:bldP spid="409" grpId="0" bldLvl="0" animBg="1"/>
      <p:bldP spid="410" grpId="0" bldLvl="0" animBg="1"/>
      <p:bldP spid="411" grpId="0" bldLvl="0" animBg="1"/>
      <p:bldP spid="412" grpId="0" bldLvl="0" animBg="1"/>
      <p:bldP spid="413" grpId="0" bldLvl="0" animBg="1"/>
      <p:bldP spid="414" grpId="0" bldLvl="0" animBg="1"/>
      <p:bldP spid="415" grpId="0" bldLvl="0" animBg="1"/>
      <p:bldP spid="416" grpId="0" bldLvl="0" animBg="1"/>
      <p:bldP spid="417" grpId="0" bldLvl="0" animBg="1"/>
      <p:bldP spid="418" grpId="0" bldLvl="0" animBg="1"/>
      <p:bldP spid="419" grpId="0" bldLvl="0" animBg="1"/>
      <p:bldP spid="420" grpId="0" bldLvl="0" animBg="1"/>
      <p:bldP spid="421" grpId="0" bldLvl="0" animBg="1"/>
      <p:bldP spid="422" grpId="0" bldLvl="0" animBg="1"/>
      <p:bldP spid="423" grpId="0" bldLvl="0" animBg="1"/>
      <p:bldP spid="424" grpId="0" bldLvl="0" animBg="1"/>
      <p:bldP spid="425" grpId="0" bldLvl="0" animBg="1"/>
      <p:bldP spid="426" grpId="0" bldLvl="0" animBg="1"/>
      <p:bldP spid="427" grpId="0" bldLvl="0" animBg="1"/>
      <p:bldP spid="428" grpId="0" bldLvl="0" animBg="1"/>
      <p:bldP spid="429" grpId="0" bldLvl="0" animBg="1"/>
      <p:bldP spid="430" grpId="0" bldLvl="0" animBg="1"/>
      <p:bldP spid="431" grpId="0"/>
      <p:bldP spid="432" grpId="0"/>
      <p:bldP spid="433" grpId="0"/>
      <p:bldP spid="434" grpId="0"/>
      <p:bldP spid="435" grpId="0"/>
      <p:bldP spid="436" grpId="0"/>
      <p:bldP spid="437" grpId="0"/>
      <p:bldP spid="438" grpId="0"/>
      <p:bldP spid="439" grpId="0"/>
      <p:bldP spid="440" grpId="0"/>
      <p:bldP spid="441" grpId="0"/>
      <p:bldP spid="442" grpId="0"/>
      <p:bldP spid="443" grpId="0"/>
      <p:bldP spid="444" grpId="0"/>
      <p:bldP spid="445" grpId="0"/>
      <p:bldP spid="446" grpId="0"/>
      <p:bldP spid="447" grpId="0"/>
      <p:bldP spid="448" grpId="0"/>
      <p:bldP spid="449" grpId="0"/>
      <p:bldP spid="450" grpId="0" bldLvl="0" animBg="1"/>
      <p:bldP spid="451" grpId="0"/>
      <p:bldP spid="452" grpId="0"/>
      <p:bldP spid="465" grpId="0" bldLvl="0" animBg="1"/>
      <p:bldP spid="466" grpId="0" bldLvl="0" animBg="1"/>
      <p:bldP spid="467" grpId="0" bldLvl="0" animBg="1"/>
      <p:bldP spid="468" grpId="0" bldLvl="0" animBg="1"/>
      <p:bldP spid="469" grpId="0" bldLvl="0" animBg="1"/>
      <p:bldP spid="470" grpId="0" bldLvl="0" animBg="1"/>
      <p:bldP spid="471" grpId="0" bldLvl="0" animBg="1"/>
      <p:bldP spid="472" grpId="0"/>
      <p:bldP spid="472" grpId="1"/>
      <p:bldP spid="473" grpId="0" bldLvl="0" animBg="1"/>
      <p:bldP spid="474" grpId="0" bldLvl="0" animBg="1"/>
      <p:bldP spid="475" grpId="0" bldLvl="0" animBg="1"/>
      <p:bldP spid="476" grpId="0" bldLvl="0" animBg="1"/>
      <p:bldP spid="477" grpId="0" bldLvl="0" animBg="1"/>
      <p:bldP spid="478" grpId="0"/>
      <p:bldP spid="479" grpId="0"/>
      <p:bldP spid="480" grpId="0" bldLvl="0" animBg="1"/>
      <p:bldP spid="481" grpId="0" bldLvl="0" animBg="1"/>
      <p:bldP spid="482" grpId="0" bldLvl="0" animBg="1"/>
      <p:bldP spid="483" grpId="0" bldLvl="0" animBg="1"/>
      <p:bldP spid="484" grpId="0"/>
      <p:bldP spid="488" grpId="0" bldLvl="0" animBg="1"/>
      <p:bldP spid="489" grpId="0" bldLvl="0" animBg="1"/>
      <p:bldP spid="490" grpId="0" bldLvl="0" animBg="1"/>
      <p:bldP spid="491" grpId="0" bldLvl="0" animBg="1"/>
      <p:bldP spid="492" grpId="0" bldLvl="0" animBg="1"/>
      <p:bldP spid="493" grpId="0" bldLvl="0" animBg="1"/>
      <p:bldP spid="494" grpId="0" bldLvl="0" animBg="1"/>
      <p:bldP spid="495" grpId="0" bldLvl="0" animBg="1"/>
      <p:bldP spid="496" grpId="0" bldLvl="0" animBg="1"/>
      <p:bldP spid="497" grpId="0" bldLvl="0" animBg="1"/>
      <p:bldP spid="498" grpId="0" bldLvl="0" animBg="1"/>
      <p:bldP spid="499" grpId="0" bldLvl="0" animBg="1"/>
      <p:bldP spid="500" grpId="0" bldLvl="0" animBg="1"/>
      <p:bldP spid="501" grpId="0" bldLvl="0" animBg="1"/>
      <p:bldP spid="502" grpId="0" bldLvl="0" animBg="1"/>
      <p:bldP spid="503" grpId="0" bldLvl="0" animBg="1"/>
      <p:bldP spid="504" grpId="0" bldLvl="0" animBg="1"/>
      <p:bldP spid="505" grpId="0" bldLvl="0" animBg="1"/>
      <p:bldP spid="506" grpId="0" bldLvl="0" animBg="1"/>
      <p:bldP spid="507" grpId="0" bldLvl="0" animBg="1"/>
      <p:bldP spid="508" grpId="0" bldLvl="0" animBg="1"/>
      <p:bldP spid="509"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1" y="4844066"/>
            <a:ext cx="11434037" cy="876330"/>
            <a:chOff x="1403750" y="3593123"/>
            <a:chExt cx="11434037"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6"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发送端的发送窗口不能超过拥塞窗口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和接收端窗口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rwnd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中的最小值。我们假定接收端窗口足够大，因此现在</a:t>
              </a:r>
              <a:r>
                <a:rPr kumimoji="1" lang="zh-CN" altLang="en-US" sz="2400" dirty="0">
                  <a:highlight>
                    <a:srgbClr val="FFFF00"/>
                  </a:highlight>
                  <a:latin typeface="Times New Roman" panose="02020603050405020304" pitchFamily="18" charset="0"/>
                  <a:ea typeface="思源黑体 CN Normal" panose="020B0400000000000000" pitchFamily="34" charset="-122"/>
                  <a:cs typeface="Times New Roman" panose="02020603050405020304" pitchFamily="18" charset="0"/>
                </a:rPr>
                <a:t>发送窗口的数值等于拥塞窗口的数值</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91666" y="5070647"/>
            <a:ext cx="11129060" cy="476221"/>
            <a:chOff x="1403750" y="3593123"/>
            <a:chExt cx="11129060"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在执行慢开始算法时，拥塞窗口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的初始值为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，发送第一个报文段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endParaRPr kumimoji="1" lang="en-US" altLang="zh-CN" sz="1580">
              <a:solidFill>
                <a:srgbClr val="009FF6"/>
              </a:solidFill>
              <a:ea typeface="楷体" panose="02010609060101010101" pitchFamily="49" charset="-122"/>
              <a:cs typeface="Arial" panose="020B0604020202020204" pitchFamily="34" charset="0"/>
            </a:endParaRP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endParaRPr kumimoji="1" lang="en-US" altLang="zh-CN" sz="1580" dirty="0">
              <a:solidFill>
                <a:srgbClr val="009FF6"/>
              </a:solidFill>
              <a:ea typeface="楷体" panose="02010609060101010101" pitchFamily="49" charset="-122"/>
              <a:cs typeface="Arial" panose="020B0604020202020204" pitchFamily="34" charset="0"/>
            </a:endParaRP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endParaRPr kumimoji="1" lang="zh-CN" altLang="en-US" sz="1580">
              <a:solidFill>
                <a:srgbClr val="009FF6"/>
              </a:solidFill>
              <a:ea typeface="楷体" panose="02010609060101010101" pitchFamily="49" charset="-122"/>
              <a:cs typeface="Arial" panose="020B0604020202020204" pitchFamily="34" charset="0"/>
            </a:endParaRP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endParaRPr kumimoji="1" lang="en-US" altLang="zh-CN" sz="1580">
              <a:solidFill>
                <a:srgbClr val="009FF6"/>
              </a:solidFill>
              <a:ea typeface="楷体" panose="02010609060101010101" pitchFamily="49" charset="-122"/>
              <a:cs typeface="Arial" panose="020B0604020202020204" pitchFamily="34" charset="0"/>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endParaRPr kumimoji="1" lang="zh-CN" altLang="en-US" sz="1580">
                <a:solidFill>
                  <a:srgbClr val="009FF6"/>
                </a:solidFill>
                <a:ea typeface="楷体" panose="02010609060101010101" pitchFamily="49" charset="-122"/>
                <a:cs typeface="Arial" panose="020B0604020202020204" pitchFamily="34" charset="0"/>
              </a:endParaRP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810324" y="3198050"/>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10.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11.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12.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13.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14.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15.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16.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17.xml><?xml version="1.0" encoding="utf-8"?>
<p:tagLst xmlns:p="http://schemas.openxmlformats.org/presentationml/2006/main">
  <p:tag name="commondata" val="eyJoZGlkIjoiM2FiZDIzMjBhYjY3YjcwYmIxYWI1NjM4YzVmYjEyMDMifQ=="/>
</p:tagLst>
</file>

<file path=ppt/tags/tag2.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3.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4.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5.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6.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7.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8.xml><?xml version="1.0" encoding="utf-8"?>
<p:tagLst xmlns:p="http://schemas.openxmlformats.org/presentationml/2006/main">
  <p:tag name="KSO_WM_DIAGRAM_VIRTUALLY_FRAME" val="{&quot;height&quot;:89.6311811023622,&quot;left&quot;:54.31692913385827,&quot;top&quot;:144.21322834645667,&quot;width&quot;:578.8081102362205}"/>
</p:tagLst>
</file>

<file path=ppt/tags/tag9.xml><?xml version="1.0" encoding="utf-8"?>
<p:tagLst xmlns:p="http://schemas.openxmlformats.org/presentationml/2006/main">
  <p:tag name="KSO_WM_DIAGRAM_VIRTUALLY_FRAME" val="{&quot;height&quot;:89.6311811023622,&quot;left&quot;:54.31692913385827,&quot;top&quot;:144.21322834645667,&quot;width&quot;:578.8081102362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21937</Words>
  <Application>WPS 演示</Application>
  <PresentationFormat>宽屏</PresentationFormat>
  <Paragraphs>3654</Paragraphs>
  <Slides>121</Slides>
  <Notes>88</Notes>
  <HiddenSlides>0</HiddenSlides>
  <MMClips>0</MMClips>
  <ScaleCrop>false</ScaleCrop>
  <HeadingPairs>
    <vt:vector size="8" baseType="variant">
      <vt:variant>
        <vt:lpstr>已用的字体</vt:lpstr>
      </vt:variant>
      <vt:variant>
        <vt:i4>30</vt:i4>
      </vt:variant>
      <vt:variant>
        <vt:lpstr>主题</vt:lpstr>
      </vt:variant>
      <vt:variant>
        <vt:i4>2</vt:i4>
      </vt:variant>
      <vt:variant>
        <vt:lpstr>嵌入 OLE 服务器</vt:lpstr>
      </vt:variant>
      <vt:variant>
        <vt:i4>10</vt:i4>
      </vt:variant>
      <vt:variant>
        <vt:lpstr>幻灯片标题</vt:lpstr>
      </vt:variant>
      <vt:variant>
        <vt:i4>121</vt:i4>
      </vt:variant>
    </vt:vector>
  </HeadingPairs>
  <TitlesOfParts>
    <vt:vector size="163" baseType="lpstr">
      <vt:lpstr>Arial</vt:lpstr>
      <vt:lpstr>宋体</vt:lpstr>
      <vt:lpstr>Wingdings</vt:lpstr>
      <vt:lpstr>造字工房朗倩（非商用）常规体</vt:lpstr>
      <vt:lpstr>Times New Roman</vt:lpstr>
      <vt:lpstr>造字工房朗倩（非商用）细体</vt:lpstr>
      <vt:lpstr>微软雅黑</vt:lpstr>
      <vt:lpstr>Narkisim</vt:lpstr>
      <vt:lpstr>思源黑体 CN Normal</vt:lpstr>
      <vt:lpstr>黑体</vt:lpstr>
      <vt:lpstr>思源黑体 CN Medium</vt:lpstr>
      <vt:lpstr>楷体</vt:lpstr>
      <vt:lpstr>等线</vt:lpstr>
      <vt:lpstr>Arial Unicode MS</vt:lpstr>
      <vt:lpstr>等线 Light</vt:lpstr>
      <vt:lpstr>Tahoma</vt:lpstr>
      <vt:lpstr>MS PGothic</vt:lpstr>
      <vt:lpstr>Comic Sans MS</vt:lpstr>
      <vt:lpstr>Calibri</vt:lpstr>
      <vt:lpstr>Courier</vt:lpstr>
      <vt:lpstr>思源黑体 CN Normal</vt:lpstr>
      <vt:lpstr>Symbol</vt:lpstr>
      <vt:lpstr>Cambria Math</vt:lpstr>
      <vt:lpstr>Wingdings</vt:lpstr>
      <vt:lpstr>思源黑体 CN Medium</vt:lpstr>
      <vt:lpstr>华文仿宋</vt:lpstr>
      <vt:lpstr>华文楷体</vt:lpstr>
      <vt:lpstr>Segoe Print</vt:lpstr>
      <vt:lpstr>Courier New</vt:lpstr>
      <vt:lpstr>BatangChe</vt:lpstr>
      <vt:lpstr>Office 主题​​</vt:lpstr>
      <vt:lpstr>1_Office 主题​​</vt:lpstr>
      <vt:lpstr>Package</vt:lpstr>
      <vt:lpstr>MS_ClipArt_Gallery.2</vt:lpstr>
      <vt:lpstr>Package</vt:lpstr>
      <vt:lpstr>Package</vt:lpstr>
      <vt:lpstr>Package</vt:lpstr>
      <vt:lpstr>Word.Picture.8</vt:lpstr>
      <vt:lpstr>Word.Picture.8</vt:lpstr>
      <vt:lpstr>MS_ClipArt_Gallery.2</vt:lpstr>
      <vt:lpstr>MS_ClipArt_Gallery.2</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醒.</cp:lastModifiedBy>
  <cp:revision>252</cp:revision>
  <dcterms:created xsi:type="dcterms:W3CDTF">2019-08-13T06:56:00Z</dcterms:created>
  <dcterms:modified xsi:type="dcterms:W3CDTF">2024-12-03T06:37:44Z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9844A7224B76420B8474D884FD9AF5E8</vt:lpwstr>
  </property>
  <property fmtid="{D5CDD505-2E9C-101B-9397-08002B2CF9AE}" pid="3" name="KSOProductBuildVer">
    <vt:lpwstr>2052-12.1.0.18912</vt:lpwstr>
  </property>
</Properties>
</file>